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57" r:id="rId4"/>
    <p:sldId id="259" r:id="rId5"/>
    <p:sldId id="275" r:id="rId6"/>
    <p:sldId id="258" r:id="rId7"/>
    <p:sldId id="286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80" r:id="rId24"/>
    <p:sldId id="282" r:id="rId25"/>
    <p:sldId id="284" r:id="rId26"/>
    <p:sldId id="278" r:id="rId27"/>
    <p:sldId id="279" r:id="rId28"/>
    <p:sldId id="281" r:id="rId29"/>
    <p:sldId id="277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53610-693D-4ECC-9D89-23E5E363D0ED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B1BB5-695F-4FFB-8BAE-2E5FDA459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9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B1BB5-695F-4FFB-8BAE-2E5FDA4598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9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9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4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5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9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1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D59EA-0153-4E83-82BE-065CE7ED569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0C345-ED67-49CD-A845-25BF87AFE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레벨기획</a:t>
            </a:r>
            <a:r>
              <a:rPr lang="ko-KR" altLang="en-US" dirty="0"/>
              <a:t>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이영웅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로그라이크</a:t>
            </a:r>
            <a:endParaRPr lang="en-US" altLang="ko-KR" dirty="0" smtClean="0"/>
          </a:p>
          <a:p>
            <a:r>
              <a:rPr lang="ko-KR" altLang="en-US" dirty="0" smtClean="0"/>
              <a:t>익숙한 던전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7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맵과 상호작용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619104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층마다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장소에 생성되는 </a:t>
            </a:r>
            <a:r>
              <a:rPr lang="ko-KR" altLang="en-US" dirty="0" err="1" smtClean="0"/>
              <a:t>마법진</a:t>
            </a:r>
            <a:r>
              <a:rPr lang="ko-KR" altLang="en-US" dirty="0" smtClean="0"/>
              <a:t> 형태의 상점</a:t>
            </a:r>
            <a:endParaRPr lang="ko-KR" altLang="en-US" dirty="0"/>
          </a:p>
        </p:txBody>
      </p:sp>
      <p:pic>
        <p:nvPicPr>
          <p:cNvPr id="5128" name="Picture 8" descr="File:The Red Magic Circle.gif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7" y="1874820"/>
            <a:ext cx="1856317" cy="184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11760" y="2204864"/>
            <a:ext cx="6755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아이템 구매</a:t>
            </a:r>
            <a:r>
              <a:rPr lang="en-US" altLang="ko-KR" dirty="0"/>
              <a:t> </a:t>
            </a:r>
            <a:r>
              <a:rPr lang="ko-KR" altLang="en-US" dirty="0" smtClean="0"/>
              <a:t>및 판매를 할 수 있으며</a:t>
            </a:r>
            <a:endParaRPr lang="en-US" altLang="ko-KR" dirty="0" smtClean="0"/>
          </a:p>
          <a:p>
            <a:r>
              <a:rPr lang="ko-KR" altLang="en-US" dirty="0" smtClean="0"/>
              <a:t>판매 시에는 닳은 내구도 퍼센트만큼 가격이 감소한다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판매 품목은 현재 층에서</a:t>
            </a:r>
            <a:endParaRPr lang="en-US" altLang="ko-KR" dirty="0" smtClean="0"/>
          </a:p>
          <a:p>
            <a:r>
              <a:rPr lang="en-US" altLang="ko-KR" dirty="0" smtClean="0"/>
              <a:t>±5</a:t>
            </a:r>
            <a:r>
              <a:rPr lang="ko-KR" altLang="en-US" dirty="0" smtClean="0"/>
              <a:t>층에서 등장할 수 있는 아이템을 랜덤판매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아이템에는 기본 가격이 있으며</a:t>
            </a:r>
            <a:endParaRPr lang="en-US" altLang="ko-KR" dirty="0" smtClean="0"/>
          </a:p>
          <a:p>
            <a:r>
              <a:rPr lang="ko-KR" altLang="en-US" dirty="0" smtClean="0"/>
              <a:t>상점에서는 </a:t>
            </a:r>
            <a:r>
              <a:rPr lang="ko-KR" altLang="ko-KR" dirty="0" smtClean="0"/>
              <a:t>기본 가격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</a:t>
            </a:r>
            <a:r>
              <a:rPr lang="ko-KR" altLang="ko-KR" dirty="0"/>
              <a:t>±</a:t>
            </a:r>
            <a:r>
              <a:rPr lang="en-US" altLang="ko-KR" dirty="0"/>
              <a:t>10%</a:t>
            </a:r>
            <a:r>
              <a:rPr lang="ko-KR" altLang="ko-KR" dirty="0"/>
              <a:t>로 랜덤 판매한다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미감정</a:t>
            </a:r>
            <a:r>
              <a:rPr lang="ko-KR" altLang="en-US" dirty="0" smtClean="0"/>
              <a:t> 아이템의 가격도 </a:t>
            </a:r>
            <a:r>
              <a:rPr lang="ko-KR" altLang="ko-KR" dirty="0"/>
              <a:t>±</a:t>
            </a:r>
            <a:r>
              <a:rPr lang="en-US" altLang="ko-KR" dirty="0"/>
              <a:t>10</a:t>
            </a:r>
            <a:r>
              <a:rPr lang="en-US" altLang="ko-KR" dirty="0" smtClean="0"/>
              <a:t>%</a:t>
            </a:r>
            <a:r>
              <a:rPr lang="ko-KR" altLang="en-US" dirty="0" smtClean="0"/>
              <a:t>이므로 아이템을 유추할 수 있음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정보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15340"/>
              </p:ext>
            </p:extLst>
          </p:nvPr>
        </p:nvGraphicFramePr>
        <p:xfrm>
          <a:off x="395536" y="1340768"/>
          <a:ext cx="8568952" cy="8352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43629"/>
                <a:gridCol w="1363320"/>
                <a:gridCol w="743629"/>
                <a:gridCol w="1142986"/>
                <a:gridCol w="4575388"/>
              </a:tblGrid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 smtClean="0">
                          <a:effectLst/>
                        </a:rPr>
                        <a:t>분류ㅏ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이름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가격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등장 층</a:t>
                      </a:r>
                      <a:r>
                        <a:rPr lang="en-US" altLang="ko-KR" sz="900" u="none" strike="noStrike" dirty="0">
                          <a:effectLst/>
                        </a:rPr>
                        <a:t>(1~20)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비고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낡은 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ATK +1, </a:t>
                      </a:r>
                      <a:r>
                        <a:rPr lang="ko-KR" altLang="en-US" sz="900" u="none" strike="noStrike" dirty="0">
                          <a:effectLst/>
                        </a:rPr>
                        <a:t>즉시 감정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531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적색오브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700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12~19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SATK</a:t>
                      </a:r>
                      <a:r>
                        <a:rPr lang="ko-KR" altLang="en-US" sz="900" u="none" strike="noStrike">
                          <a:effectLst/>
                        </a:rPr>
                        <a:t>무기</a:t>
                      </a:r>
                      <a:r>
                        <a:rPr lang="en-US" altLang="ko-KR" sz="900" u="none" strike="noStrike">
                          <a:effectLst/>
                        </a:rPr>
                        <a:t>, SATK+8, </a:t>
                      </a:r>
                      <a:r>
                        <a:rPr lang="ko-KR" altLang="en-US" sz="900" u="none" strike="noStrike">
                          <a:effectLst/>
                        </a:rPr>
                        <a:t>내구도 </a:t>
                      </a:r>
                      <a:r>
                        <a:rPr lang="en-US" altLang="ko-KR" sz="900" u="none" strike="noStrike">
                          <a:effectLst/>
                        </a:rPr>
                        <a:t>20, </a:t>
                      </a:r>
                      <a:r>
                        <a:rPr lang="ko-KR" altLang="en-US" sz="900" u="none" strike="noStrike">
                          <a:effectLst/>
                        </a:rPr>
                        <a:t>스테미나 </a:t>
                      </a:r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r>
                        <a:rPr lang="ko-KR" altLang="en-US" sz="900" u="none" strike="noStrike">
                          <a:effectLst/>
                        </a:rPr>
                        <a:t>배소모</a:t>
                      </a:r>
                      <a:r>
                        <a:rPr lang="en-US" altLang="ko-KR" sz="900" u="none" strike="noStrike">
                          <a:effectLst/>
                        </a:rPr>
                        <a:t>, 2</a:t>
                      </a:r>
                      <a:r>
                        <a:rPr lang="ko-KR" altLang="en-US" sz="900" u="none" strike="noStrike">
                          <a:effectLst/>
                        </a:rPr>
                        <a:t>칸 거리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공격 딜레이 </a:t>
                      </a:r>
                      <a:r>
                        <a:rPr lang="en-US" altLang="ko-KR" sz="900" u="none" strike="noStrike">
                          <a:effectLst/>
                        </a:rPr>
                        <a:t>2.7</a:t>
                      </a:r>
                      <a:r>
                        <a:rPr lang="ko-KR" altLang="en-US" sz="900" u="none" strike="noStrike">
                          <a:effectLst/>
                        </a:rPr>
                        <a:t>초</a:t>
                      </a:r>
                      <a:r>
                        <a:rPr lang="en-US" altLang="ko-KR" sz="900" u="none" strike="noStrike">
                          <a:effectLst/>
                        </a:rPr>
                        <a:t>, 20% </a:t>
                      </a:r>
                      <a:r>
                        <a:rPr lang="ko-KR" altLang="en-US" sz="900" u="none" strike="noStrike">
                          <a:effectLst/>
                        </a:rPr>
                        <a:t>화상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531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녹색오브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9~14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SATK+4,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30,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스테미나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배소모</a:t>
                      </a:r>
                      <a:r>
                        <a:rPr lang="en-US" altLang="ko-KR" sz="900" u="none" strike="noStrike" dirty="0">
                          <a:effectLst/>
                        </a:rPr>
                        <a:t>, 2</a:t>
                      </a:r>
                      <a:r>
                        <a:rPr lang="ko-KR" altLang="en-US" sz="900" u="none" strike="noStrike" dirty="0">
                          <a:effectLst/>
                        </a:rPr>
                        <a:t>칸 거리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2.8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531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장비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청색오브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3~7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SATK+2,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40,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스테미나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배소모</a:t>
                      </a:r>
                      <a:r>
                        <a:rPr lang="en-US" altLang="ko-KR" sz="900" u="none" strike="noStrike" dirty="0">
                          <a:effectLst/>
                        </a:rPr>
                        <a:t>, 2</a:t>
                      </a:r>
                      <a:r>
                        <a:rPr lang="ko-KR" altLang="en-US" sz="900" u="none" strike="noStrike" dirty="0">
                          <a:effectLst/>
                        </a:rPr>
                        <a:t>칸 거리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매직완드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900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14~19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SATK</a:t>
                      </a:r>
                      <a:r>
                        <a:rPr lang="ko-KR" altLang="en-US" sz="900" u="none" strike="noStrike">
                          <a:effectLst/>
                        </a:rPr>
                        <a:t>무기</a:t>
                      </a:r>
                      <a:r>
                        <a:rPr lang="en-US" altLang="ko-KR" sz="900" u="none" strike="noStrike">
                          <a:effectLst/>
                        </a:rPr>
                        <a:t>, SATK+5, </a:t>
                      </a:r>
                      <a:r>
                        <a:rPr lang="ko-KR" altLang="en-US" sz="900" u="none" strike="noStrike">
                          <a:effectLst/>
                        </a:rPr>
                        <a:t>내구도 </a:t>
                      </a:r>
                      <a:r>
                        <a:rPr lang="en-US" altLang="ko-KR" sz="900" u="none" strike="noStrike">
                          <a:effectLst/>
                        </a:rPr>
                        <a:t>100, 3</a:t>
                      </a:r>
                      <a:r>
                        <a:rPr lang="ko-KR" altLang="en-US" sz="900" u="none" strike="noStrike">
                          <a:effectLst/>
                        </a:rPr>
                        <a:t>칸 거리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공격 딜레이 </a:t>
                      </a:r>
                      <a:r>
                        <a:rPr lang="en-US" altLang="ko-KR" sz="900" u="none" strike="noStrike">
                          <a:effectLst/>
                        </a:rPr>
                        <a:t>1.5</a:t>
                      </a:r>
                      <a:r>
                        <a:rPr lang="ko-KR" altLang="en-US" sz="900" u="none" strike="noStrike">
                          <a:effectLst/>
                        </a:rPr>
                        <a:t>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숏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2~6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ATK +3,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150, </a:t>
                      </a:r>
                      <a:r>
                        <a:rPr lang="ko-KR" altLang="en-US" sz="900" u="none" strike="noStrike" dirty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0.7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531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롱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80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5~12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ATK +7,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150,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스테미나</a:t>
                      </a:r>
                      <a:r>
                        <a:rPr lang="ko-KR" altLang="en-US" sz="900" u="none" strike="noStrike" dirty="0">
                          <a:effectLst/>
                        </a:rPr>
                        <a:t> 소모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배</a:t>
                      </a:r>
                      <a:r>
                        <a:rPr lang="en-US" altLang="ko-KR" sz="900" u="none" strike="noStrike" dirty="0">
                          <a:effectLst/>
                        </a:rPr>
                        <a:t>, 2</a:t>
                      </a:r>
                      <a:r>
                        <a:rPr lang="ko-KR" altLang="en-US" sz="900" u="none" strike="noStrike" dirty="0">
                          <a:effectLst/>
                        </a:rPr>
                        <a:t>칸 거리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1.2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장비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브로드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소드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150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9~15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ATK +5,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150, </a:t>
                      </a:r>
                      <a:r>
                        <a:rPr lang="ko-KR" altLang="en-US" sz="900" u="none" strike="noStrike" dirty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531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장비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낡은 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80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2~7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ATK +2,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100, 3</a:t>
                      </a:r>
                      <a:r>
                        <a:rPr lang="ko-KR" altLang="en-US" sz="900" u="none" strike="noStrike" dirty="0">
                          <a:effectLst/>
                        </a:rPr>
                        <a:t>칸 거리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화살 소모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 smtClean="0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0.7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5312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장비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롱 보우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5~12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ATK</a:t>
                      </a:r>
                      <a:r>
                        <a:rPr lang="ko-KR" altLang="en-US" sz="900" u="none" strike="noStrike" dirty="0">
                          <a:effectLst/>
                        </a:rPr>
                        <a:t>무기</a:t>
                      </a:r>
                      <a:r>
                        <a:rPr lang="en-US" altLang="ko-KR" sz="900" u="none" strike="noStrike" dirty="0">
                          <a:effectLst/>
                        </a:rPr>
                        <a:t>, ATK +4, </a:t>
                      </a:r>
                      <a:r>
                        <a:rPr lang="ko-KR" altLang="en-US" sz="900" u="none" strike="noStrike" dirty="0">
                          <a:effectLst/>
                        </a:rPr>
                        <a:t>내구도 </a:t>
                      </a:r>
                      <a:r>
                        <a:rPr lang="en-US" altLang="ko-KR" sz="900" u="none" strike="noStrike" dirty="0">
                          <a:effectLst/>
                        </a:rPr>
                        <a:t>100, 5</a:t>
                      </a:r>
                      <a:r>
                        <a:rPr lang="ko-KR" altLang="en-US" sz="900" u="none" strike="noStrike" dirty="0">
                          <a:effectLst/>
                        </a:rPr>
                        <a:t>칸 거리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화살 소모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공격 </a:t>
                      </a:r>
                      <a:r>
                        <a:rPr lang="ko-KR" altLang="en-US" sz="900" u="none" strike="noStrike" dirty="0" err="1" smtClean="0">
                          <a:effectLst/>
                        </a:rPr>
                        <a:t>딜레이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0.7</a:t>
                      </a:r>
                      <a:r>
                        <a:rPr lang="ko-KR" altLang="en-US" sz="900" u="none" strike="noStrike" dirty="0">
                          <a:effectLst/>
                        </a:rPr>
                        <a:t>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음식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체력 회복의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포션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1~19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체력 </a:t>
                      </a:r>
                      <a:r>
                        <a:rPr lang="en-US" altLang="ko-KR" sz="900" u="none" strike="noStrike">
                          <a:effectLst/>
                        </a:rPr>
                        <a:t>70% 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음식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비상 식량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소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1~19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스태미나 </a:t>
                      </a:r>
                      <a:r>
                        <a:rPr lang="en-US" altLang="ko-KR" sz="900" u="none" strike="noStrike" dirty="0">
                          <a:effectLst/>
                        </a:rPr>
                        <a:t>25% 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음식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비상 식량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중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2~19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스태미나 </a:t>
                      </a:r>
                      <a:r>
                        <a:rPr lang="en-US" altLang="ko-KR" sz="900" u="none" strike="noStrike" dirty="0">
                          <a:effectLst/>
                        </a:rPr>
                        <a:t>50% 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음식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비상 식량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대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90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3~19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스태미나 </a:t>
                      </a:r>
                      <a:r>
                        <a:rPr lang="en-US" altLang="ko-KR" sz="900" u="none" strike="noStrike" dirty="0">
                          <a:effectLst/>
                        </a:rPr>
                        <a:t>75% 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음식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화상 회복의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포션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5~10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화상 즉시 치유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유물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화살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2~14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활에서 사용됨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명중 실패 시 다시 주울 수 있음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</a:t>
                      </a:r>
                      <a:r>
                        <a:rPr lang="ko-KR" altLang="en-US" sz="900" u="none" strike="noStrike" dirty="0">
                          <a:effectLst/>
                        </a:rPr>
                        <a:t>층의 열쇠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1~19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획득한 층 전용 잠긴 방을 푸는 열쇠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잿빛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오브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마지막 포탈을 타기 위한 물건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즉시감정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감정의 주문서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800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5~19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smtClean="0">
                          <a:effectLst/>
                        </a:rPr>
                        <a:t>다른 아이템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개 즉시 감정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금화상자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15~19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판매가격이 비쌈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  <a:tr h="3228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유물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선택의 거울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?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종족 선택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회성 </a:t>
                      </a:r>
                      <a:r>
                        <a:rPr lang="en-US" altLang="ko-KR" sz="900" u="none" strike="noStrike" dirty="0" smtClean="0">
                          <a:effectLst/>
                        </a:rPr>
                        <a:t>2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층에서 단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번 확정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출현</a:t>
                      </a:r>
                      <a:endParaRPr lang="en-US" altLang="ko-KR" sz="9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u="none" strike="noStrike" dirty="0" smtClean="0">
                          <a:effectLst/>
                        </a:rPr>
                        <a:t>( </a:t>
                      </a:r>
                      <a:r>
                        <a:rPr lang="ko-KR" altLang="en-US" sz="900" u="none" strike="noStrike" dirty="0" smtClean="0">
                          <a:effectLst/>
                        </a:rPr>
                        <a:t>인간</a:t>
                      </a:r>
                      <a:r>
                        <a:rPr lang="ko-KR" altLang="en-US" sz="900" u="none" strike="noStrike" baseline="0" dirty="0" smtClean="0">
                          <a:effectLst/>
                        </a:rPr>
                        <a:t> 확정 선택가능 나머지는 뽑기로 소유한</a:t>
                      </a:r>
                      <a:r>
                        <a:rPr lang="en-US" altLang="ko-KR" sz="9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경우가 아니라면 랜덤선택에서 출현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951" marR="7951" marT="7951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85185E-6 C 0.00242 -0.21968 -0.0014 -0.43958 -0.0014 -0.65926 " pathEditMode="relative" ptsTypes="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버프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디버프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화상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초간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데미지</a:t>
            </a:r>
            <a:endParaRPr lang="en-US" altLang="ko-KR" sz="2000" dirty="0" smtClean="0"/>
          </a:p>
          <a:p>
            <a:r>
              <a:rPr lang="ko-KR" altLang="en-US" sz="2000" dirty="0" smtClean="0"/>
              <a:t>동상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초간 이동속도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공격속도의 </a:t>
            </a:r>
            <a:r>
              <a:rPr lang="ko-KR" altLang="en-US" sz="2000" dirty="0"/>
              <a:t>효율 </a:t>
            </a:r>
            <a:r>
              <a:rPr lang="en-US" altLang="ko-KR" sz="2000" dirty="0" smtClean="0"/>
              <a:t>80%</a:t>
            </a:r>
          </a:p>
          <a:p>
            <a:r>
              <a:rPr lang="ko-KR" altLang="en-US" sz="2000" dirty="0" smtClean="0"/>
              <a:t>출혈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초간 체력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초마다 </a:t>
            </a:r>
            <a:r>
              <a:rPr lang="en-US" altLang="ko-KR" sz="2000" dirty="0" smtClean="0"/>
              <a:t>1%</a:t>
            </a:r>
            <a:r>
              <a:rPr lang="ko-KR" altLang="en-US" sz="2000" dirty="0" smtClean="0"/>
              <a:t>씩 감소 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중첩가능 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산성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5</a:t>
            </a:r>
            <a:r>
              <a:rPr lang="ko-KR" altLang="en-US" sz="2000" dirty="0" smtClean="0"/>
              <a:t>초간 특수방어력</a:t>
            </a:r>
            <a:r>
              <a:rPr lang="en-US" altLang="ko-KR" sz="2000" dirty="0" smtClean="0"/>
              <a:t>(SDEF)</a:t>
            </a:r>
            <a:r>
              <a:rPr lang="ko-KR" altLang="en-US" sz="2000" dirty="0" smtClean="0"/>
              <a:t> 효율 </a:t>
            </a:r>
            <a:r>
              <a:rPr lang="en-US" altLang="ko-KR" sz="2000" dirty="0" smtClean="0"/>
              <a:t>50%</a:t>
            </a:r>
          </a:p>
          <a:p>
            <a:r>
              <a:rPr lang="ko-KR" altLang="en-US" sz="2000" dirty="0" smtClean="0"/>
              <a:t>허기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스태미나가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일 때만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공격력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방어력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공격속도 효율 </a:t>
            </a:r>
            <a:r>
              <a:rPr lang="en-US" altLang="ko-KR" sz="2000" dirty="0" smtClean="0"/>
              <a:t>50%, 1</a:t>
            </a:r>
            <a:r>
              <a:rPr lang="ko-KR" altLang="en-US" sz="2000" dirty="0" smtClean="0"/>
              <a:t>초마다 체력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 감소</a:t>
            </a:r>
            <a:endParaRPr lang="en-US" altLang="ko-KR" sz="2000" dirty="0"/>
          </a:p>
          <a:p>
            <a:r>
              <a:rPr lang="ko-KR" altLang="en-US" sz="2000" dirty="0" smtClean="0"/>
              <a:t>하강 </a:t>
            </a:r>
            <a:r>
              <a:rPr lang="ko-KR" altLang="en-US" sz="2000" dirty="0" err="1" smtClean="0"/>
              <a:t>디버프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10</a:t>
            </a:r>
            <a:r>
              <a:rPr lang="ko-KR" altLang="en-US" sz="2000" dirty="0" smtClean="0"/>
              <a:t>초간 공격력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방어력효율 </a:t>
            </a:r>
            <a:r>
              <a:rPr lang="en-US" altLang="ko-KR" sz="2000" dirty="0" smtClean="0"/>
              <a:t>25%</a:t>
            </a:r>
            <a:r>
              <a:rPr lang="ko-KR" altLang="en-US" sz="2000" dirty="0" smtClean="0"/>
              <a:t>씩 감소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초당 </a:t>
            </a:r>
            <a:r>
              <a:rPr lang="en-US" altLang="ko-KR" sz="2000" dirty="0" smtClean="0"/>
              <a:t>1%</a:t>
            </a:r>
            <a:r>
              <a:rPr lang="ko-KR" altLang="en-US" sz="2000" dirty="0" smtClean="0"/>
              <a:t>의 체력 감소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 (</a:t>
            </a:r>
            <a:r>
              <a:rPr lang="ko-KR" altLang="en-US" sz="2000" dirty="0" smtClean="0"/>
              <a:t>중첩 최대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회 가능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층 상승 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해제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신속 </a:t>
            </a:r>
            <a:r>
              <a:rPr lang="en-US" altLang="ko-KR" sz="2000" dirty="0" smtClean="0"/>
              <a:t>: 30</a:t>
            </a:r>
            <a:r>
              <a:rPr lang="ko-KR" altLang="en-US" sz="2000" dirty="0" smtClean="0"/>
              <a:t>초간 이동속도 </a:t>
            </a:r>
            <a:r>
              <a:rPr lang="en-US" altLang="ko-KR" sz="2000" dirty="0" smtClean="0"/>
              <a:t>1.2</a:t>
            </a:r>
            <a:r>
              <a:rPr lang="ko-KR" altLang="en-US" sz="2000" dirty="0" smtClean="0"/>
              <a:t>배</a:t>
            </a:r>
            <a:endParaRPr lang="en-US" altLang="ko-KR" sz="2000" dirty="0" smtClean="0"/>
          </a:p>
          <a:p>
            <a:r>
              <a:rPr lang="ko-KR" altLang="en-US" sz="2000" dirty="0" smtClean="0"/>
              <a:t>수면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1</a:t>
            </a:r>
            <a:r>
              <a:rPr lang="ko-KR" altLang="en-US" sz="2000" dirty="0" smtClean="0"/>
              <a:t>초마다 스태미나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소모당 </a:t>
            </a:r>
            <a:r>
              <a:rPr lang="en-US" altLang="ko-KR" sz="2000" dirty="0" smtClean="0"/>
              <a:t>5% </a:t>
            </a:r>
            <a:r>
              <a:rPr lang="en-US" altLang="ko-KR" sz="2000" dirty="0" err="1" smtClean="0"/>
              <a:t>Hp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회복</a:t>
            </a:r>
            <a:r>
              <a:rPr lang="en-US" altLang="ko-KR" sz="2000" dirty="0"/>
              <a:t>,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공격받거나 원하는 시점에 기상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시간 가속 </a:t>
            </a:r>
            <a:r>
              <a:rPr lang="ko-KR" altLang="en-US" sz="2000" dirty="0" err="1" smtClean="0"/>
              <a:t>스킵</a:t>
            </a:r>
            <a:r>
              <a:rPr lang="ko-KR" altLang="en-US" sz="2000" dirty="0" smtClean="0"/>
              <a:t> 가능</a:t>
            </a:r>
            <a:endParaRPr lang="en-US" altLang="ko-KR" sz="2000" dirty="0" smtClean="0"/>
          </a:p>
          <a:p>
            <a:r>
              <a:rPr lang="ko-KR" altLang="en-US" sz="2000" dirty="0" smtClean="0"/>
              <a:t>부유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30</a:t>
            </a:r>
            <a:r>
              <a:rPr lang="ko-KR" altLang="en-US" sz="2000" dirty="0" smtClean="0"/>
              <a:t>초간 이동속도 </a:t>
            </a:r>
            <a:r>
              <a:rPr lang="en-US" altLang="ko-KR" sz="2000" dirty="0" smtClean="0"/>
              <a:t>1.1</a:t>
            </a:r>
            <a:r>
              <a:rPr lang="ko-KR" altLang="en-US" sz="2000" dirty="0" smtClean="0"/>
              <a:t>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투척류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마법류를</a:t>
            </a:r>
            <a:r>
              <a:rPr lang="ko-KR" altLang="en-US" sz="2000" dirty="0" smtClean="0"/>
              <a:t> 제외한 지상의 물리공격 회피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08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능력치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 smtClean="0"/>
              <a:t>능력치 </a:t>
            </a:r>
            <a:r>
              <a:rPr lang="ko-KR" altLang="ko-KR" sz="2400" dirty="0"/>
              <a:t>종류</a:t>
            </a:r>
            <a:r>
              <a:rPr lang="en-US" altLang="ko-KR" sz="2400" dirty="0"/>
              <a:t> : HP, SP, ATK, DEF, SATK, SDEF</a:t>
            </a:r>
            <a:endParaRPr lang="ko-KR" altLang="ko-KR" sz="2400" dirty="0"/>
          </a:p>
          <a:p>
            <a:r>
              <a:rPr lang="en-US" altLang="ko-KR" sz="2400" dirty="0"/>
              <a:t>HP: </a:t>
            </a:r>
            <a:r>
              <a:rPr lang="ko-KR" altLang="ko-KR" sz="2400" dirty="0"/>
              <a:t>체력</a:t>
            </a:r>
            <a:r>
              <a:rPr lang="en-US" altLang="ko-KR" sz="2400" dirty="0"/>
              <a:t> 0</a:t>
            </a:r>
            <a:r>
              <a:rPr lang="ko-KR" altLang="ko-KR" sz="2400" dirty="0"/>
              <a:t>이 되면 게임오버</a:t>
            </a:r>
          </a:p>
          <a:p>
            <a:r>
              <a:rPr lang="en-US" altLang="ko-KR" sz="2400" dirty="0"/>
              <a:t>SP(</a:t>
            </a:r>
            <a:r>
              <a:rPr lang="ko-KR" altLang="ko-KR" sz="2400" dirty="0"/>
              <a:t>스태미나 포인트</a:t>
            </a:r>
            <a:r>
              <a:rPr lang="en-US" altLang="ko-KR" sz="2400" dirty="0"/>
              <a:t>): </a:t>
            </a:r>
            <a:endParaRPr lang="ko-KR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</a:t>
            </a:r>
            <a:r>
              <a:rPr lang="ko-KR" altLang="ko-KR" sz="2400" dirty="0" smtClean="0"/>
              <a:t>이동</a:t>
            </a:r>
            <a:r>
              <a:rPr lang="en-US" altLang="ko-KR" sz="2400" dirty="0"/>
              <a:t>, </a:t>
            </a:r>
            <a:r>
              <a:rPr lang="ko-KR" altLang="ko-KR" sz="2400" dirty="0"/>
              <a:t>공격</a:t>
            </a:r>
            <a:r>
              <a:rPr lang="en-US" altLang="ko-KR" sz="2400" dirty="0"/>
              <a:t>, </a:t>
            </a:r>
            <a:r>
              <a:rPr lang="ko-KR" altLang="ko-KR" sz="2400" dirty="0"/>
              <a:t>스킬</a:t>
            </a:r>
            <a:r>
              <a:rPr lang="en-US" altLang="ko-KR" sz="2400" dirty="0"/>
              <a:t>, </a:t>
            </a:r>
            <a:r>
              <a:rPr lang="ko-KR" altLang="ko-KR" sz="2400" dirty="0"/>
              <a:t>마법사용에 </a:t>
            </a:r>
            <a:r>
              <a:rPr lang="ko-KR" altLang="en-US" sz="2400" dirty="0" smtClean="0"/>
              <a:t>기본적으로 </a:t>
            </a:r>
            <a:r>
              <a:rPr lang="en-US" altLang="ko-KR" sz="2400" dirty="0" smtClean="0"/>
              <a:t>1 </a:t>
            </a:r>
            <a:r>
              <a:rPr lang="ko-KR" altLang="ko-KR" sz="2400" dirty="0" smtClean="0"/>
              <a:t>소비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ko-KR" sz="2400" dirty="0" smtClean="0"/>
              <a:t>음식 </a:t>
            </a:r>
            <a:r>
              <a:rPr lang="ko-KR" altLang="ko-KR" sz="2400" dirty="0"/>
              <a:t>또는 포션으로 </a:t>
            </a:r>
            <a:r>
              <a:rPr lang="ko-KR" altLang="ko-KR" sz="2400" dirty="0" smtClean="0"/>
              <a:t>회복</a:t>
            </a:r>
            <a:endParaRPr lang="en-US" altLang="ko-KR" sz="2400" dirty="0" smtClean="0"/>
          </a:p>
          <a:p>
            <a:r>
              <a:rPr lang="en-US" altLang="ko-KR" sz="2400" dirty="0" smtClean="0"/>
              <a:t>(</a:t>
            </a:r>
            <a:r>
              <a:rPr lang="ko-KR" altLang="en-US" sz="2400" dirty="0" smtClean="0"/>
              <a:t>이동의 경우 </a:t>
            </a:r>
            <a:r>
              <a:rPr lang="en-US" altLang="ko-KR" sz="2400" dirty="0" smtClean="0"/>
              <a:t>50</a:t>
            </a:r>
            <a:r>
              <a:rPr lang="ko-KR" altLang="en-US" sz="2400" dirty="0" smtClean="0"/>
              <a:t>칸 정도에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소비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이 되면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디버프</a:t>
            </a:r>
            <a:r>
              <a:rPr lang="ko-KR" altLang="en-US" sz="2400" dirty="0" smtClean="0"/>
              <a:t> 허기에 빠짐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ATK</a:t>
            </a:r>
            <a:r>
              <a:rPr lang="en-US" altLang="ko-KR" sz="2400" dirty="0"/>
              <a:t>: </a:t>
            </a:r>
            <a:r>
              <a:rPr lang="ko-KR" altLang="ko-KR" sz="2400" dirty="0"/>
              <a:t>공격력 이 수치만큼 데미지를 입힘</a:t>
            </a:r>
          </a:p>
          <a:p>
            <a:r>
              <a:rPr lang="en-US" altLang="ko-KR" sz="2400" dirty="0"/>
              <a:t>DEF: </a:t>
            </a:r>
            <a:r>
              <a:rPr lang="ko-KR" altLang="ko-KR" sz="2400" dirty="0"/>
              <a:t>방어력</a:t>
            </a:r>
            <a:r>
              <a:rPr lang="en-US" altLang="ko-KR" sz="2400" dirty="0"/>
              <a:t>, </a:t>
            </a:r>
            <a:r>
              <a:rPr lang="ko-KR" altLang="ko-KR" sz="2400" dirty="0"/>
              <a:t>이 수치만큼 데미지를 덜 입음</a:t>
            </a:r>
          </a:p>
          <a:p>
            <a:r>
              <a:rPr lang="en-US" altLang="ko-KR" sz="2400" dirty="0"/>
              <a:t>SATK|SDEF: </a:t>
            </a:r>
            <a:r>
              <a:rPr lang="ko-KR" altLang="en-US" sz="2400" dirty="0" smtClean="0"/>
              <a:t>특수한 공격</a:t>
            </a:r>
            <a:r>
              <a:rPr lang="ko-KR" altLang="ko-KR" sz="2400" dirty="0" smtClean="0"/>
              <a:t>에 </a:t>
            </a:r>
            <a:r>
              <a:rPr lang="ko-KR" altLang="ko-KR" sz="2400" dirty="0"/>
              <a:t>대한 공격력과 </a:t>
            </a:r>
            <a:r>
              <a:rPr lang="ko-KR" altLang="ko-KR" sz="2400" dirty="0" smtClean="0"/>
              <a:t>방어력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669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레벨업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Autofit/>
          </a:bodyPr>
          <a:lstStyle/>
          <a:p>
            <a:r>
              <a:rPr lang="ko-KR" altLang="ko-KR" sz="2400" dirty="0" smtClean="0"/>
              <a:t>레벨</a:t>
            </a:r>
            <a:r>
              <a:rPr lang="ko-KR" altLang="en-US" sz="2400" dirty="0" smtClean="0"/>
              <a:t>에 따른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능력치 </a:t>
            </a:r>
            <a:r>
              <a:rPr lang="ko-KR" altLang="ko-KR" sz="2400" dirty="0" smtClean="0"/>
              <a:t>변화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성장 스탯 제외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r>
              <a:rPr lang="ko-KR" altLang="ko-KR" sz="2400" b="1" dirty="0"/>
              <a:t>초기 능력치</a:t>
            </a:r>
            <a:r>
              <a:rPr lang="en-US" altLang="ko-KR" sz="2400" b="1" dirty="0"/>
              <a:t> + </a:t>
            </a:r>
            <a:r>
              <a:rPr lang="ko-KR" altLang="ko-KR" sz="2400" b="1" dirty="0"/>
              <a:t>초기 능력치 </a:t>
            </a:r>
            <a:r>
              <a:rPr lang="en-US" altLang="ko-KR" sz="2400" b="1" dirty="0"/>
              <a:t>* </a:t>
            </a:r>
            <a:r>
              <a:rPr lang="ko-KR" altLang="ko-KR" sz="2400" b="1" dirty="0"/>
              <a:t>레벨 </a:t>
            </a:r>
            <a:r>
              <a:rPr lang="en-US" altLang="ko-KR" sz="2400" b="1" dirty="0"/>
              <a:t>* </a:t>
            </a:r>
            <a:r>
              <a:rPr lang="en-US" altLang="ko-KR" sz="2400" b="1" dirty="0" smtClean="0"/>
              <a:t>0.5 </a:t>
            </a:r>
            <a:r>
              <a:rPr lang="en-US" altLang="ko-KR" sz="2400" dirty="0"/>
              <a:t>= </a:t>
            </a:r>
            <a:r>
              <a:rPr lang="ko-KR" altLang="ko-KR" sz="2400" dirty="0"/>
              <a:t>현재 </a:t>
            </a:r>
            <a:r>
              <a:rPr lang="ko-KR" altLang="ko-KR" sz="2400" dirty="0" smtClean="0"/>
              <a:t>능력치</a:t>
            </a:r>
            <a:r>
              <a:rPr lang="en-US" altLang="ko-KR" sz="2400" dirty="0" smtClean="0"/>
              <a:t> ( </a:t>
            </a:r>
            <a:r>
              <a:rPr lang="ko-KR" altLang="en-US" sz="2400" dirty="0" smtClean="0"/>
              <a:t>소수점은 반올림 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장비나 유물로 영구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일시적으로 올라가는 능력치는 초기 능력치를 변경하는 식으로 계산됨</a:t>
            </a:r>
            <a:endParaRPr lang="ko-KR" altLang="ko-KR" sz="2400" dirty="0"/>
          </a:p>
          <a:p>
            <a:endParaRPr lang="en-US" altLang="ko-KR" sz="2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85539" y="3861048"/>
            <a:ext cx="1872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 smtClean="0"/>
              <a:t>기</a:t>
            </a:r>
            <a:r>
              <a:rPr lang="ko-KR" altLang="en-US" sz="4800" dirty="0"/>
              <a:t>초</a:t>
            </a:r>
            <a:endParaRPr lang="en-US" altLang="ko-KR" sz="4800" dirty="0" smtClean="0"/>
          </a:p>
          <a:p>
            <a:r>
              <a:rPr lang="en-US" altLang="ko-KR" sz="4800" dirty="0" smtClean="0"/>
              <a:t>15HP</a:t>
            </a:r>
            <a:endParaRPr lang="ko-KR" altLang="en-US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9693" y="4815602"/>
            <a:ext cx="136207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99792" y="3885664"/>
            <a:ext cx="2160240" cy="1584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/>
              <a:t>Lv1</a:t>
            </a:r>
          </a:p>
          <a:p>
            <a:r>
              <a:rPr lang="en-US" altLang="ko-KR" sz="4800" dirty="0" smtClean="0"/>
              <a:t>22HP</a:t>
            </a:r>
            <a:endParaRPr lang="ko-KR" altLang="en-US" sz="4800" dirty="0"/>
          </a:p>
        </p:txBody>
      </p:sp>
      <p:sp>
        <p:nvSpPr>
          <p:cNvPr id="7" name="직사각형 6"/>
          <p:cNvSpPr/>
          <p:nvPr/>
        </p:nvSpPr>
        <p:spPr>
          <a:xfrm>
            <a:off x="6876256" y="5085611"/>
            <a:ext cx="2784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/>
              <a:t>Lv20</a:t>
            </a:r>
          </a:p>
          <a:p>
            <a:r>
              <a:rPr lang="en-US" altLang="ko-KR" sz="4800" dirty="0" smtClean="0"/>
              <a:t>165HP</a:t>
            </a:r>
            <a:endParaRPr lang="ko-KR" altLang="en-US" sz="4800" dirty="0"/>
          </a:p>
        </p:txBody>
      </p:sp>
      <p:sp>
        <p:nvSpPr>
          <p:cNvPr id="8" name="직사각형 7"/>
          <p:cNvSpPr/>
          <p:nvPr/>
        </p:nvSpPr>
        <p:spPr>
          <a:xfrm>
            <a:off x="4645000" y="4404574"/>
            <a:ext cx="2784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dirty="0" smtClean="0"/>
              <a:t>Lv10</a:t>
            </a:r>
          </a:p>
          <a:p>
            <a:r>
              <a:rPr lang="en-US" altLang="ko-KR" sz="4800" dirty="0" smtClean="0"/>
              <a:t>90HP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29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경험치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성장 스탯 </a:t>
            </a:r>
            <a:r>
              <a:rPr lang="en-US" altLang="ko-KR" sz="2400" dirty="0" smtClean="0"/>
              <a:t>* </a:t>
            </a:r>
            <a:r>
              <a:rPr lang="ko-KR" altLang="en-US" sz="2400" dirty="0" smtClean="0"/>
              <a:t>현재 레벨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최대 경험치</a:t>
            </a:r>
            <a:endParaRPr lang="en-US" altLang="ko-KR" sz="2400" dirty="0" smtClean="0"/>
          </a:p>
          <a:p>
            <a:r>
              <a:rPr lang="en-US" altLang="ko-KR" sz="2400" dirty="0" smtClean="0"/>
              <a:t>Ex) </a:t>
            </a:r>
            <a:r>
              <a:rPr lang="ko-KR" altLang="en-US" sz="2400" dirty="0" smtClean="0"/>
              <a:t>성장스탯 </a:t>
            </a:r>
            <a:r>
              <a:rPr lang="en-US" altLang="ko-KR" sz="2400" dirty="0" smtClean="0"/>
              <a:t>5, </a:t>
            </a:r>
            <a:r>
              <a:rPr lang="ko-KR" altLang="en-US" sz="2400" dirty="0" smtClean="0"/>
              <a:t>레벨 </a:t>
            </a:r>
            <a:r>
              <a:rPr lang="en-US" altLang="ko-KR" sz="2400" dirty="0" smtClean="0"/>
              <a:t>5, </a:t>
            </a:r>
            <a:r>
              <a:rPr lang="ko-KR" altLang="en-US" sz="2400" dirty="0" smtClean="0"/>
              <a:t>경험치 </a:t>
            </a:r>
            <a:r>
              <a:rPr lang="en-US" altLang="ko-KR" sz="2400" dirty="0" smtClean="0"/>
              <a:t>0/25</a:t>
            </a:r>
          </a:p>
          <a:p>
            <a:r>
              <a:rPr lang="ko-KR" altLang="en-US" sz="2400" dirty="0" smtClean="0"/>
              <a:t>동일한 랩의 적을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마리 잡아야 성장한다는 의미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쓰러뜨린 적의 레벨에 비례하여 획득</a:t>
            </a:r>
            <a:endParaRPr lang="en-US" altLang="ko-KR" sz="2400" dirty="0" smtClean="0"/>
          </a:p>
          <a:p>
            <a:r>
              <a:rPr lang="ko-KR" altLang="en-US" sz="2400" dirty="0" smtClean="0"/>
              <a:t>획득 경험치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적의 레벨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005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데미지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/>
              <a:t>공격을 가할 때</a:t>
            </a:r>
            <a:r>
              <a:rPr lang="en-US" altLang="ko-KR" sz="2400" dirty="0"/>
              <a:t>: </a:t>
            </a:r>
            <a:endParaRPr lang="en-US" altLang="ko-KR" sz="2400" dirty="0" smtClean="0"/>
          </a:p>
          <a:p>
            <a:r>
              <a:rPr lang="ko-KR" altLang="ko-KR" sz="2400" b="1" dirty="0" smtClean="0"/>
              <a:t>상대의 </a:t>
            </a:r>
            <a:r>
              <a:rPr lang="ko-KR" altLang="ko-KR" sz="2400" b="1" dirty="0"/>
              <a:t>체력 </a:t>
            </a:r>
            <a:r>
              <a:rPr lang="en-US" altLang="ko-KR" sz="2400" b="1" dirty="0"/>
              <a:t>– (</a:t>
            </a:r>
            <a:r>
              <a:rPr lang="ko-KR" altLang="ko-KR" sz="2400" b="1" dirty="0"/>
              <a:t>플레이어의</a:t>
            </a:r>
            <a:r>
              <a:rPr lang="en-US" altLang="ko-KR" sz="2400" b="1" dirty="0"/>
              <a:t> ATK - </a:t>
            </a:r>
            <a:r>
              <a:rPr lang="ko-KR" altLang="ko-KR" sz="2400" b="1" dirty="0"/>
              <a:t>상대의</a:t>
            </a:r>
            <a:r>
              <a:rPr lang="en-US" altLang="ko-KR" sz="2400" b="1" dirty="0"/>
              <a:t>DEF)</a:t>
            </a:r>
            <a:endParaRPr lang="ko-KR" altLang="ko-KR" sz="2400" b="1" dirty="0"/>
          </a:p>
          <a:p>
            <a:r>
              <a:rPr lang="ko-KR" altLang="ko-KR" sz="2400" dirty="0"/>
              <a:t>공격을 받을 때</a:t>
            </a:r>
            <a:r>
              <a:rPr lang="en-US" altLang="ko-KR" sz="2400" dirty="0"/>
              <a:t>: </a:t>
            </a:r>
            <a:endParaRPr lang="en-US" altLang="ko-KR" sz="2400" dirty="0" smtClean="0"/>
          </a:p>
          <a:p>
            <a:r>
              <a:rPr lang="ko-KR" altLang="ko-KR" sz="2400" b="1" dirty="0" smtClean="0"/>
              <a:t>플레이어의 </a:t>
            </a:r>
            <a:r>
              <a:rPr lang="ko-KR" altLang="ko-KR" sz="2400" b="1" dirty="0"/>
              <a:t>체력 </a:t>
            </a:r>
            <a:r>
              <a:rPr lang="en-US" altLang="ko-KR" sz="2400" b="1" dirty="0"/>
              <a:t>– (</a:t>
            </a:r>
            <a:r>
              <a:rPr lang="ko-KR" altLang="ko-KR" sz="2400" b="1" dirty="0"/>
              <a:t>플레이어의</a:t>
            </a:r>
            <a:r>
              <a:rPr lang="en-US" altLang="ko-KR" sz="2400" b="1" dirty="0"/>
              <a:t> DEF – </a:t>
            </a:r>
            <a:r>
              <a:rPr lang="ko-KR" altLang="ko-KR" sz="2400" b="1" dirty="0"/>
              <a:t>상대의</a:t>
            </a:r>
            <a:r>
              <a:rPr lang="en-US" altLang="ko-KR" sz="2400" b="1" dirty="0"/>
              <a:t> ATK</a:t>
            </a:r>
            <a:r>
              <a:rPr lang="en-US" altLang="ko-KR" sz="2400" b="1" dirty="0" smtClean="0"/>
              <a:t>)</a:t>
            </a:r>
          </a:p>
          <a:p>
            <a:endParaRPr lang="ko-KR" altLang="ko-KR" sz="2400" b="1" dirty="0"/>
          </a:p>
          <a:p>
            <a:r>
              <a:rPr lang="ko-KR" altLang="ko-KR" sz="2400" dirty="0"/>
              <a:t>마법의 경우</a:t>
            </a:r>
            <a:r>
              <a:rPr lang="en-US" altLang="ko-KR" sz="2400" dirty="0"/>
              <a:t> SATK, SDEF</a:t>
            </a:r>
            <a:endParaRPr lang="ko-KR" altLang="ko-KR" sz="2400" dirty="0"/>
          </a:p>
          <a:p>
            <a:r>
              <a:rPr lang="ko-KR" altLang="ko-KR" sz="2400" dirty="0"/>
              <a:t>데미지가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&lt;=0 </a:t>
            </a:r>
            <a:r>
              <a:rPr lang="ko-KR" altLang="ko-KR" sz="2400" dirty="0" smtClean="0"/>
              <a:t>인 </a:t>
            </a:r>
            <a:r>
              <a:rPr lang="ko-KR" altLang="ko-KR" sz="2400" dirty="0"/>
              <a:t>경우</a:t>
            </a:r>
            <a:r>
              <a:rPr lang="en-US" altLang="ko-KR" sz="2400" dirty="0"/>
              <a:t> 1</a:t>
            </a:r>
            <a:r>
              <a:rPr lang="ko-KR" altLang="ko-KR" sz="2400" dirty="0"/>
              <a:t>의 데미지로 </a:t>
            </a:r>
            <a:r>
              <a:rPr lang="ko-KR" altLang="ko-KR" sz="2400" dirty="0" smtClean="0"/>
              <a:t>취급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030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플레이어의 경우 행동패턴 대신 들고 있는 장비로 공격이 결정된다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몬스터의 경우 스태미나의 영향을 받지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8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nwa White Ball Top LB-35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36" y="3212976"/>
            <a:ext cx="4896544" cy="34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-</a:t>
            </a:r>
            <a:r>
              <a:rPr lang="ko-KR" altLang="ko-KR" sz="2400" dirty="0"/>
              <a:t>흰 구체</a:t>
            </a:r>
            <a:r>
              <a:rPr lang="en-US" altLang="ko-KR" sz="2400" dirty="0"/>
              <a:t>-</a:t>
            </a:r>
            <a:endParaRPr lang="ko-KR" altLang="ko-KR" sz="2400" dirty="0"/>
          </a:p>
          <a:p>
            <a:r>
              <a:rPr lang="ko-KR" altLang="ko-KR" sz="2400" dirty="0"/>
              <a:t>스탯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HP:10 SP:10, </a:t>
            </a:r>
            <a:r>
              <a:rPr lang="en-US" altLang="ko-KR" sz="2400" b="1" dirty="0"/>
              <a:t>ATK:1, DEF:1, SATK:1, </a:t>
            </a:r>
            <a:r>
              <a:rPr lang="en-US" altLang="ko-KR" sz="2400" b="1" dirty="0" smtClean="0"/>
              <a:t>SDEF:1,</a:t>
            </a:r>
            <a:r>
              <a:rPr lang="ko-KR" altLang="en-US" sz="2400" b="1" dirty="0"/>
              <a:t> 성장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1</a:t>
            </a:r>
            <a:endParaRPr lang="ko-KR" altLang="ko-KR" sz="2400" b="1" dirty="0"/>
          </a:p>
          <a:p>
            <a:r>
              <a:rPr lang="ko-KR" altLang="ko-KR" sz="2400" dirty="0"/>
              <a:t>스킬</a:t>
            </a:r>
            <a:r>
              <a:rPr lang="en-US" altLang="ko-KR" sz="2400" dirty="0"/>
              <a:t>: </a:t>
            </a:r>
            <a:r>
              <a:rPr lang="ko-KR" altLang="ko-KR" sz="2400" b="1" dirty="0" smtClean="0"/>
              <a:t>없음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각성한 </a:t>
            </a:r>
            <a:r>
              <a:rPr lang="ko-KR" altLang="ko-KR" sz="1400" dirty="0" smtClean="0"/>
              <a:t>흰 </a:t>
            </a:r>
            <a:r>
              <a:rPr lang="ko-KR" altLang="ko-KR" sz="1400" dirty="0"/>
              <a:t>구체</a:t>
            </a:r>
            <a:r>
              <a:rPr lang="en-US" altLang="ko-KR" sz="1400" dirty="0"/>
              <a:t>-</a:t>
            </a:r>
            <a:endParaRPr lang="ko-KR" altLang="ko-KR" sz="1400" dirty="0"/>
          </a:p>
          <a:p>
            <a:r>
              <a:rPr lang="ko-KR" altLang="ko-KR" sz="1400" dirty="0" smtClean="0"/>
              <a:t>스탯</a:t>
            </a:r>
            <a:r>
              <a:rPr lang="en-US" altLang="ko-KR" sz="1400" dirty="0"/>
              <a:t>: </a:t>
            </a:r>
            <a:r>
              <a:rPr lang="en-US" altLang="ko-KR" sz="1400" b="1" dirty="0"/>
              <a:t>HP:15 </a:t>
            </a:r>
            <a:r>
              <a:rPr lang="en-US" altLang="ko-KR" sz="1400" b="1" dirty="0" smtClean="0"/>
              <a:t>SP:20, </a:t>
            </a:r>
            <a:r>
              <a:rPr lang="en-US" altLang="ko-KR" sz="1400" b="1" dirty="0"/>
              <a:t>ATK:3, DEF:2, SATK:3, </a:t>
            </a:r>
            <a:r>
              <a:rPr lang="en-US" altLang="ko-KR" sz="1400" b="1" dirty="0" smtClean="0"/>
              <a:t>SDEF:2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성장</a:t>
            </a:r>
            <a:r>
              <a:rPr lang="en-US" altLang="ko-KR" sz="1400" b="1" dirty="0"/>
              <a:t>: </a:t>
            </a:r>
            <a:r>
              <a:rPr lang="en-US" altLang="ko-KR" sz="1400" b="1" dirty="0" smtClean="0"/>
              <a:t>1</a:t>
            </a:r>
            <a:endParaRPr lang="ko-KR" altLang="ko-KR" sz="1400" b="1" dirty="0"/>
          </a:p>
          <a:p>
            <a:r>
              <a:rPr lang="ko-KR" altLang="ko-KR" sz="1400" dirty="0"/>
              <a:t>스킬</a:t>
            </a:r>
            <a:r>
              <a:rPr lang="en-US" altLang="ko-KR" sz="1400" dirty="0"/>
              <a:t>: </a:t>
            </a:r>
            <a:r>
              <a:rPr lang="ko-KR" altLang="en-US" sz="1400" b="1" dirty="0"/>
              <a:t>흐름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신속 </a:t>
            </a:r>
            <a:r>
              <a:rPr lang="ko-KR" altLang="en-US" sz="1400" b="1" dirty="0" err="1"/>
              <a:t>버프</a:t>
            </a:r>
            <a:r>
              <a:rPr lang="ko-KR" altLang="en-US" sz="1400" b="1" dirty="0"/>
              <a:t> 적용 쿨타임 </a:t>
            </a:r>
            <a:r>
              <a:rPr lang="en-US" altLang="ko-KR" sz="1400" b="1" dirty="0"/>
              <a:t>30</a:t>
            </a:r>
            <a:r>
              <a:rPr lang="ko-KR" altLang="en-US" sz="1400" b="1" dirty="0"/>
              <a:t>초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373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7" y="4581128"/>
            <a:ext cx="1318815" cy="165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dirty="0" smtClean="0"/>
              <a:t>인간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기본 확정선택 가능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r>
              <a:rPr lang="ko-KR" altLang="ko-KR" sz="2400" dirty="0"/>
              <a:t>스탯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HP:15, SP:20, </a:t>
            </a:r>
            <a:r>
              <a:rPr lang="en-US" altLang="ko-KR" sz="2400" b="1" dirty="0"/>
              <a:t>ATK:2, </a:t>
            </a:r>
            <a:r>
              <a:rPr lang="en-US" altLang="ko-KR" sz="2400" b="1" dirty="0" smtClean="0"/>
              <a:t>DEF:1, </a:t>
            </a:r>
            <a:r>
              <a:rPr lang="en-US" altLang="ko-KR" sz="2400" b="1" dirty="0"/>
              <a:t>SATK:2, </a:t>
            </a:r>
            <a:r>
              <a:rPr lang="en-US" altLang="ko-KR" sz="2400" b="1" dirty="0" smtClean="0"/>
              <a:t>SDEF:1, </a:t>
            </a:r>
            <a:r>
              <a:rPr lang="ko-KR" altLang="en-US" sz="2400" b="1" dirty="0" smtClean="0"/>
              <a:t>성장</a:t>
            </a:r>
            <a:r>
              <a:rPr lang="en-US" altLang="ko-KR" sz="2400" b="1" dirty="0" smtClean="0"/>
              <a:t>: 3</a:t>
            </a:r>
            <a:endParaRPr lang="ko-KR" altLang="ko-KR" sz="2400" b="1" dirty="0"/>
          </a:p>
          <a:p>
            <a:r>
              <a:rPr lang="ko-KR" altLang="ko-KR" sz="2400" dirty="0"/>
              <a:t>스킬</a:t>
            </a:r>
            <a:r>
              <a:rPr lang="en-US" altLang="ko-KR" sz="2400" dirty="0"/>
              <a:t>: </a:t>
            </a:r>
            <a:endParaRPr lang="en-US" altLang="ko-KR" sz="2400" dirty="0" smtClean="0"/>
          </a:p>
          <a:p>
            <a:r>
              <a:rPr lang="ko-KR" altLang="ko-KR" sz="2400" b="1" dirty="0" smtClean="0"/>
              <a:t>아이템 </a:t>
            </a:r>
            <a:r>
              <a:rPr lang="ko-KR" altLang="ko-KR" sz="2400" b="1" dirty="0"/>
              <a:t>감정</a:t>
            </a:r>
            <a:r>
              <a:rPr lang="en-US" altLang="ko-KR" sz="2400" b="1" dirty="0"/>
              <a:t>/</a:t>
            </a:r>
            <a:r>
              <a:rPr lang="ko-KR" altLang="ko-KR" sz="2400" b="1" dirty="0"/>
              <a:t>스태미나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5</a:t>
            </a:r>
            <a:r>
              <a:rPr lang="ko-KR" altLang="ko-KR" sz="2400" b="1" dirty="0" smtClean="0"/>
              <a:t>를 </a:t>
            </a:r>
            <a:r>
              <a:rPr lang="ko-KR" altLang="ko-KR" sz="2400" b="1" dirty="0"/>
              <a:t>사용하여 아이템을 판별함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쿨타임</a:t>
            </a:r>
            <a:r>
              <a:rPr lang="en-US" altLang="ko-KR" sz="2400" b="1" dirty="0"/>
              <a:t> 1</a:t>
            </a:r>
            <a:r>
              <a:rPr lang="ko-KR" altLang="ko-KR" sz="24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674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스타일</a:t>
            </a:r>
            <a:endParaRPr lang="ko-KR" altLang="en-US" dirty="0"/>
          </a:p>
        </p:txBody>
      </p:sp>
      <p:pic>
        <p:nvPicPr>
          <p:cNvPr id="1026" name="Picture 2" descr="우쥬라이크로그라이크? - 로그라이크 장르에 대한 잡담 : 네이버 포스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6" y="1844824"/>
            <a:ext cx="495415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58145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플랫한</a:t>
            </a:r>
            <a:r>
              <a:rPr lang="ko-KR" altLang="en-US" dirty="0" smtClean="0"/>
              <a:t> 스타일의 단순한 그래픽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231" y="507589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픽셀던전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8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ko-KR" sz="2400" dirty="0" smtClean="0"/>
              <a:t>거대 </a:t>
            </a:r>
            <a:r>
              <a:rPr lang="ko-KR" altLang="ko-KR" sz="2400" dirty="0"/>
              <a:t>쥐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랜덤선택 불가능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r>
              <a:rPr lang="ko-KR" altLang="ko-KR" sz="2400" dirty="0"/>
              <a:t>행동패턴</a:t>
            </a:r>
            <a:r>
              <a:rPr lang="en-US" altLang="ko-KR" sz="2400" dirty="0"/>
              <a:t>: </a:t>
            </a:r>
            <a:r>
              <a:rPr lang="ko-KR" altLang="ko-KR" sz="2400" b="1" dirty="0"/>
              <a:t>플레이어를 따라간 후 </a:t>
            </a:r>
            <a:r>
              <a:rPr lang="en-US" altLang="ko-KR" sz="2400" b="1" dirty="0"/>
              <a:t>1</a:t>
            </a:r>
            <a:r>
              <a:rPr lang="ko-KR" altLang="ko-KR" sz="2400" b="1" dirty="0" smtClean="0"/>
              <a:t>회</a:t>
            </a:r>
            <a:r>
              <a:rPr lang="en-US" altLang="ko-KR" sz="2400" b="1" dirty="0" smtClean="0"/>
              <a:t> 0.8</a:t>
            </a:r>
            <a:r>
              <a:rPr lang="ko-KR" altLang="en-US" sz="2400" b="1" dirty="0" smtClean="0"/>
              <a:t>초 </a:t>
            </a:r>
            <a:r>
              <a:rPr lang="ko-KR" altLang="en-US" sz="2400" b="1" dirty="0" err="1" smtClean="0"/>
              <a:t>딜레이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ATK</a:t>
            </a:r>
            <a:r>
              <a:rPr lang="ko-KR" altLang="ko-KR" sz="2400" b="1" dirty="0"/>
              <a:t>공격 후 </a:t>
            </a:r>
            <a:r>
              <a:rPr lang="ko-KR" altLang="ko-KR" sz="2400" b="1" dirty="0" smtClean="0"/>
              <a:t>성공하면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스킬 사용하고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도망침</a:t>
            </a:r>
          </a:p>
          <a:p>
            <a:r>
              <a:rPr lang="ko-KR" altLang="ko-KR" sz="2400" dirty="0"/>
              <a:t>스킬</a:t>
            </a:r>
            <a:r>
              <a:rPr lang="en-US" altLang="ko-KR" sz="2400" dirty="0"/>
              <a:t>: </a:t>
            </a:r>
            <a:r>
              <a:rPr lang="ko-KR" altLang="ko-KR" sz="2400" b="1" dirty="0"/>
              <a:t>줄행랑</a:t>
            </a:r>
            <a:r>
              <a:rPr lang="en-US" altLang="ko-KR" sz="2400" b="1" dirty="0"/>
              <a:t>/</a:t>
            </a:r>
            <a:r>
              <a:rPr lang="ko-KR" altLang="ko-KR" sz="2400" b="1" dirty="0"/>
              <a:t>신속 </a:t>
            </a:r>
            <a:r>
              <a:rPr lang="ko-KR" altLang="ko-KR" sz="2400" b="1" dirty="0" err="1"/>
              <a:t>버프</a:t>
            </a:r>
            <a:r>
              <a:rPr lang="ko-KR" altLang="ko-KR" sz="2400" b="1" dirty="0"/>
              <a:t> 적용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쿨타임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30</a:t>
            </a:r>
            <a:r>
              <a:rPr lang="ko-KR" altLang="ko-KR" sz="2400" b="1" dirty="0"/>
              <a:t>초</a:t>
            </a:r>
          </a:p>
          <a:p>
            <a:r>
              <a:rPr lang="ko-KR" altLang="ko-KR" sz="2400" dirty="0"/>
              <a:t>스탯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HP:3, SP:50, ATK:1, </a:t>
            </a:r>
            <a:r>
              <a:rPr lang="en-US" altLang="ko-KR" sz="2400" b="1" dirty="0"/>
              <a:t>DEF:1, SATK:0, </a:t>
            </a:r>
            <a:r>
              <a:rPr lang="en-US" altLang="ko-KR" sz="2400" b="1" dirty="0" smtClean="0"/>
              <a:t>SDEF:0, </a:t>
            </a:r>
            <a:r>
              <a:rPr lang="ko-KR" altLang="en-US" sz="2400" b="1" dirty="0" smtClean="0"/>
              <a:t>성장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1</a:t>
            </a:r>
            <a:endParaRPr lang="ko-KR" altLang="ko-KR" sz="2400" b="1" dirty="0"/>
          </a:p>
          <a:p>
            <a:r>
              <a:rPr lang="ko-KR" altLang="ko-KR" sz="2400" dirty="0"/>
              <a:t>출현장소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1~2</a:t>
            </a:r>
            <a:r>
              <a:rPr lang="ko-KR" altLang="ko-KR" sz="2400" b="1" dirty="0" smtClean="0"/>
              <a:t>층</a:t>
            </a:r>
            <a:endParaRPr lang="ko-KR" altLang="ko-KR" sz="2400" b="1" dirty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드랍테이블</a:t>
            </a:r>
            <a:endParaRPr lang="en-US" altLang="ko-KR" sz="2400" dirty="0" smtClean="0"/>
          </a:p>
          <a:p>
            <a:r>
              <a:rPr lang="en-US" altLang="ko-KR" sz="2400" dirty="0" smtClean="0"/>
              <a:t>100% (1*</a:t>
            </a:r>
            <a:r>
              <a:rPr lang="ko-KR" altLang="en-US" sz="2400" dirty="0" smtClean="0"/>
              <a:t>층수</a:t>
            </a:r>
            <a:r>
              <a:rPr lang="en-US" altLang="ko-KR" sz="2400" dirty="0" smtClean="0"/>
              <a:t>~2*</a:t>
            </a:r>
            <a:r>
              <a:rPr lang="ko-KR" altLang="en-US" sz="2400" dirty="0" smtClean="0"/>
              <a:t>층수</a:t>
            </a:r>
            <a:r>
              <a:rPr lang="en-US" altLang="ko-KR" sz="2400" dirty="0" smtClean="0"/>
              <a:t>)G</a:t>
            </a:r>
          </a:p>
          <a:p>
            <a:r>
              <a:rPr lang="en-US" altLang="ko-KR" sz="2400" dirty="0" smtClean="0"/>
              <a:t>30% </a:t>
            </a:r>
            <a:r>
              <a:rPr lang="ko-KR" altLang="en-US" sz="2400" dirty="0" smtClean="0"/>
              <a:t>비상 </a:t>
            </a:r>
            <a:r>
              <a:rPr lang="ko-KR" altLang="en-US" sz="2400" dirty="0"/>
              <a:t>식량</a:t>
            </a:r>
            <a:r>
              <a:rPr lang="en-US" altLang="ko-KR" sz="2400" dirty="0"/>
              <a:t>(</a:t>
            </a:r>
            <a:r>
              <a:rPr lang="ko-KR" altLang="en-US" sz="2400" dirty="0"/>
              <a:t>소</a:t>
            </a:r>
            <a:r>
              <a:rPr lang="en-US" altLang="ko-KR" sz="2400" dirty="0" smtClean="0"/>
              <a:t>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pic>
        <p:nvPicPr>
          <p:cNvPr id="7170" name="Picture 2" descr="Monster Mouse - Comic V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9079"/>
            <a:ext cx="2965946" cy="224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tj-bu\AppData\Local\Microsoft\Windows\INetCache\IE\DUC1MS79\ba2fc653fcc1a5a6833cf0f5fca57c19e74c5bd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186" y="4820766"/>
            <a:ext cx="2004814" cy="20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 smtClean="0"/>
              <a:t>슬라임</a:t>
            </a:r>
            <a:r>
              <a:rPr lang="en-US" altLang="ko-KR" sz="2400" dirty="0"/>
              <a:t> (</a:t>
            </a:r>
            <a:r>
              <a:rPr lang="ko-KR" altLang="en-US" sz="2400" dirty="0"/>
              <a:t>랜덤선택 </a:t>
            </a:r>
            <a:r>
              <a:rPr lang="ko-KR" altLang="en-US" sz="2400" dirty="0" smtClean="0"/>
              <a:t>가</a:t>
            </a:r>
            <a:r>
              <a:rPr lang="ko-KR" altLang="en-US" sz="2400" dirty="0"/>
              <a:t>능</a:t>
            </a:r>
            <a:r>
              <a:rPr lang="en-US" altLang="ko-KR" sz="2400" dirty="0" smtClean="0"/>
              <a:t>)</a:t>
            </a:r>
          </a:p>
          <a:p>
            <a:r>
              <a:rPr lang="ko-KR" altLang="ko-KR" sz="2400" dirty="0" smtClean="0"/>
              <a:t>행동패턴</a:t>
            </a:r>
            <a:r>
              <a:rPr lang="en-US" altLang="ko-KR" sz="2400" dirty="0"/>
              <a:t>: </a:t>
            </a:r>
            <a:r>
              <a:rPr lang="en-US" altLang="ko-KR" sz="2400" b="1" dirty="0"/>
              <a:t>2</a:t>
            </a:r>
            <a:r>
              <a:rPr lang="ko-KR" altLang="ko-KR" sz="2400" b="1" dirty="0"/>
              <a:t>초마다 주변 랜덤 </a:t>
            </a:r>
            <a:r>
              <a:rPr lang="ko-KR" altLang="ko-KR" sz="2400" b="1" dirty="0" smtClean="0"/>
              <a:t>이동</a:t>
            </a:r>
            <a:r>
              <a:rPr lang="en-US" altLang="ko-KR" sz="2400" b="1" dirty="0" smtClean="0"/>
              <a:t>,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스킬 쿨타임에 영향 받아 회복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시야에 보이면 플레이어에 붙어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초마다 </a:t>
            </a:r>
            <a:r>
              <a:rPr lang="en-US" altLang="ko-KR" sz="2400" b="1" dirty="0" smtClean="0"/>
              <a:t>SATK</a:t>
            </a:r>
            <a:r>
              <a:rPr lang="ko-KR" altLang="ko-KR" sz="2400" b="1" dirty="0" smtClean="0"/>
              <a:t>공격</a:t>
            </a:r>
            <a:r>
              <a:rPr lang="en-US" altLang="ko-KR" sz="2400" b="1" dirty="0" smtClean="0"/>
              <a:t> 30% </a:t>
            </a:r>
            <a:r>
              <a:rPr lang="ko-KR" altLang="en-US" sz="2400" b="1" dirty="0" smtClean="0"/>
              <a:t>확률로 산성 상태이상</a:t>
            </a:r>
            <a:endParaRPr lang="ko-KR" altLang="ko-KR" sz="2400" b="1" dirty="0"/>
          </a:p>
          <a:p>
            <a:r>
              <a:rPr lang="ko-KR" altLang="ko-KR" sz="2400" dirty="0"/>
              <a:t>스킬</a:t>
            </a:r>
            <a:r>
              <a:rPr lang="en-US" altLang="ko-KR" sz="2400" dirty="0"/>
              <a:t>: </a:t>
            </a:r>
            <a:r>
              <a:rPr lang="ko-KR" altLang="ko-KR" sz="2400" b="1" dirty="0"/>
              <a:t>치유</a:t>
            </a:r>
            <a:r>
              <a:rPr lang="en-US" altLang="ko-KR" sz="2400" b="1" dirty="0"/>
              <a:t>/</a:t>
            </a:r>
            <a:r>
              <a:rPr lang="ko-KR" altLang="ko-KR" sz="2400" b="1" dirty="0"/>
              <a:t>스태미나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체력을</a:t>
            </a:r>
            <a:r>
              <a:rPr lang="en-US" altLang="ko-KR" sz="2400" b="1" dirty="0"/>
              <a:t> 10% </a:t>
            </a:r>
            <a:r>
              <a:rPr lang="ko-KR" altLang="ko-KR" sz="2400" b="1" dirty="0"/>
              <a:t>회복함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쿨타임</a:t>
            </a:r>
            <a:r>
              <a:rPr lang="en-US" altLang="ko-KR" sz="2400" b="1" dirty="0"/>
              <a:t> 2</a:t>
            </a:r>
            <a:r>
              <a:rPr lang="ko-KR" altLang="ko-KR" sz="2400" b="1" dirty="0"/>
              <a:t>분</a:t>
            </a:r>
          </a:p>
          <a:p>
            <a:r>
              <a:rPr lang="ko-KR" altLang="ko-KR" sz="2400" dirty="0"/>
              <a:t>스탯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HP:5, SP:80, </a:t>
            </a:r>
            <a:r>
              <a:rPr lang="en-US" altLang="ko-KR" sz="2400" b="1" dirty="0"/>
              <a:t>ATK:0, DEF:1, </a:t>
            </a:r>
            <a:r>
              <a:rPr lang="en-US" altLang="ko-KR" sz="2400" b="1" dirty="0" smtClean="0"/>
              <a:t>SATK:3, SDEF:0, </a:t>
            </a:r>
            <a:r>
              <a:rPr lang="ko-KR" altLang="en-US" sz="2400" b="1" dirty="0" smtClean="0"/>
              <a:t>성장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1</a:t>
            </a:r>
            <a:endParaRPr lang="ko-KR" altLang="ko-KR" sz="2400" b="1" dirty="0"/>
          </a:p>
          <a:p>
            <a:r>
              <a:rPr lang="ko-KR" altLang="ko-KR" sz="2400" dirty="0"/>
              <a:t>출현장소</a:t>
            </a:r>
            <a:r>
              <a:rPr lang="en-US" altLang="ko-KR" sz="2400" dirty="0"/>
              <a:t>: </a:t>
            </a:r>
            <a:r>
              <a:rPr lang="en-US" altLang="ko-KR" sz="2400" b="1" dirty="0"/>
              <a:t>2~19</a:t>
            </a:r>
            <a:r>
              <a:rPr lang="ko-KR" altLang="ko-KR" sz="2400" b="1" dirty="0" smtClean="0"/>
              <a:t>층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r>
              <a:rPr lang="ko-KR" altLang="en-US" sz="2400" dirty="0" err="1"/>
              <a:t>드랍테이블</a:t>
            </a:r>
            <a:endParaRPr lang="en-US" altLang="ko-KR" sz="2400" dirty="0"/>
          </a:p>
          <a:p>
            <a:r>
              <a:rPr lang="en-US" altLang="ko-KR" sz="2400" dirty="0"/>
              <a:t>100% </a:t>
            </a:r>
            <a:r>
              <a:rPr lang="en-US" altLang="ko-KR" sz="2400" dirty="0" smtClean="0"/>
              <a:t>(5*</a:t>
            </a:r>
            <a:r>
              <a:rPr lang="ko-KR" altLang="en-US" sz="2400" dirty="0"/>
              <a:t>층수</a:t>
            </a:r>
            <a:r>
              <a:rPr lang="en-US" altLang="ko-KR" sz="2400" dirty="0" smtClean="0"/>
              <a:t>~10*</a:t>
            </a:r>
            <a:r>
              <a:rPr lang="ko-KR" altLang="en-US" sz="2400" dirty="0"/>
              <a:t>층수</a:t>
            </a:r>
            <a:r>
              <a:rPr lang="en-US" altLang="ko-KR" sz="2400" dirty="0"/>
              <a:t>)G</a:t>
            </a:r>
            <a:endParaRPr lang="ko-KR" altLang="ko-KR" sz="2400" dirty="0"/>
          </a:p>
          <a:p>
            <a:r>
              <a:rPr lang="en-US" altLang="ko-KR" sz="2400" dirty="0" smtClean="0"/>
              <a:t>10% </a:t>
            </a:r>
            <a:r>
              <a:rPr lang="ko-KR" altLang="en-US" sz="2400" dirty="0" smtClean="0"/>
              <a:t>비상 </a:t>
            </a:r>
            <a:r>
              <a:rPr lang="ko-KR" altLang="en-US" sz="2400" dirty="0"/>
              <a:t>식량</a:t>
            </a:r>
            <a:r>
              <a:rPr lang="en-US" altLang="ko-KR" sz="2400" dirty="0"/>
              <a:t>(</a:t>
            </a:r>
            <a:r>
              <a:rPr lang="ko-KR" altLang="en-US" sz="2400" dirty="0"/>
              <a:t>소</a:t>
            </a:r>
            <a:r>
              <a:rPr lang="en-US" altLang="ko-KR" sz="2400" dirty="0" smtClean="0"/>
              <a:t>)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ko-KR" sz="2400" dirty="0" smtClean="0"/>
              <a:t>스켈레톤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랜덤선택 가능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행동패턴</a:t>
            </a:r>
            <a:r>
              <a:rPr lang="en-US" altLang="ko-KR" sz="2400" dirty="0" smtClean="0"/>
              <a:t>: </a:t>
            </a:r>
            <a:r>
              <a:rPr lang="ko-KR" altLang="en-US" sz="2400" b="1" dirty="0" smtClean="0"/>
              <a:t>플레이어에게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칸의 범위 안에 들어와 </a:t>
            </a:r>
            <a:r>
              <a:rPr lang="ko-KR" altLang="en-US" sz="2400" b="1" dirty="0" err="1" smtClean="0"/>
              <a:t>스킬을</a:t>
            </a:r>
            <a:r>
              <a:rPr lang="ko-KR" altLang="en-US" sz="2400" b="1" dirty="0" smtClean="0"/>
              <a:t> 사용하고 뒤로 빠지며 회피를 시도한다</a:t>
            </a:r>
            <a:r>
              <a:rPr lang="en-US" altLang="ko-KR" sz="2400" b="1" dirty="0" smtClean="0"/>
              <a:t>.</a:t>
            </a:r>
            <a:endParaRPr lang="ko-KR" altLang="ko-KR" sz="2400" b="1" dirty="0"/>
          </a:p>
          <a:p>
            <a:r>
              <a:rPr lang="ko-KR" altLang="ko-KR" sz="2400" dirty="0"/>
              <a:t>스킬</a:t>
            </a:r>
            <a:r>
              <a:rPr lang="en-US" altLang="ko-KR" sz="2400" dirty="0"/>
              <a:t>: </a:t>
            </a:r>
            <a:r>
              <a:rPr lang="ko-KR" altLang="ko-KR" sz="2400" b="1" dirty="0"/>
              <a:t>뼈 던지기</a:t>
            </a:r>
            <a:r>
              <a:rPr lang="en-US" altLang="ko-KR" sz="2400" b="1" dirty="0"/>
              <a:t>, </a:t>
            </a:r>
            <a:r>
              <a:rPr lang="en-US" altLang="ko-KR" sz="2400" b="1" dirty="0" smtClean="0"/>
              <a:t>30% </a:t>
            </a:r>
            <a:r>
              <a:rPr lang="ko-KR" altLang="en-US" sz="2400" b="1" dirty="0" smtClean="0"/>
              <a:t>확률로 출혈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쿨타임 </a:t>
            </a:r>
            <a:r>
              <a:rPr lang="en-US" altLang="ko-KR" sz="2400" b="1" dirty="0" smtClean="0"/>
              <a:t>15</a:t>
            </a:r>
            <a:r>
              <a:rPr lang="ko-KR" altLang="en-US" sz="2400" b="1" dirty="0" smtClean="0"/>
              <a:t>초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공격딜레이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1.5</a:t>
            </a:r>
            <a:r>
              <a:rPr lang="ko-KR" altLang="en-US" sz="2400" b="1" dirty="0" smtClean="0"/>
              <a:t>초</a:t>
            </a:r>
            <a:r>
              <a:rPr lang="en-US" altLang="ko-KR" sz="2400" b="1" dirty="0" smtClean="0"/>
              <a:t>, 3</a:t>
            </a:r>
            <a:r>
              <a:rPr lang="ko-KR" altLang="en-US" sz="2400" b="1" dirty="0" smtClean="0"/>
              <a:t>칸까지 유효범위</a:t>
            </a:r>
            <a:r>
              <a:rPr lang="en-US" altLang="ko-KR" sz="2400" b="1" dirty="0" smtClean="0"/>
              <a:t>, ATK </a:t>
            </a:r>
            <a:r>
              <a:rPr lang="ko-KR" altLang="en-US" sz="2400" b="1" dirty="0" smtClean="0"/>
              <a:t>공격</a:t>
            </a:r>
            <a:endParaRPr lang="ko-KR" altLang="ko-KR" sz="2400" b="1" dirty="0"/>
          </a:p>
          <a:p>
            <a:r>
              <a:rPr lang="ko-KR" altLang="ko-KR" sz="2400" dirty="0"/>
              <a:t>스탯</a:t>
            </a:r>
            <a:r>
              <a:rPr lang="en-US" altLang="ko-KR" sz="2400" dirty="0"/>
              <a:t>: </a:t>
            </a:r>
            <a:r>
              <a:rPr lang="en-US" altLang="ko-KR" sz="2400" b="1" dirty="0"/>
              <a:t>HP:1, SP</a:t>
            </a:r>
            <a:r>
              <a:rPr lang="en-US" altLang="ko-KR" sz="2400" b="1" dirty="0" smtClean="0"/>
              <a:t>:</a:t>
            </a:r>
            <a:r>
              <a:rPr lang="ko-KR" altLang="en-US" sz="2400" b="1" dirty="0" smtClean="0"/>
              <a:t>무한</a:t>
            </a:r>
            <a:r>
              <a:rPr lang="en-US" altLang="ko-KR" sz="2400" b="1" dirty="0" smtClean="0"/>
              <a:t>, </a:t>
            </a:r>
            <a:r>
              <a:rPr lang="en-US" altLang="ko-KR" sz="2400" b="1" dirty="0"/>
              <a:t>ATK:3, DEF:1, SATK:0, </a:t>
            </a:r>
            <a:r>
              <a:rPr lang="en-US" altLang="ko-KR" sz="2400" b="1" dirty="0" smtClean="0"/>
              <a:t>SDEF:5, </a:t>
            </a:r>
            <a:r>
              <a:rPr lang="ko-KR" altLang="en-US" sz="2400" b="1" dirty="0"/>
              <a:t>성장</a:t>
            </a:r>
            <a:r>
              <a:rPr lang="en-US" altLang="ko-KR" sz="2400" b="1" dirty="0"/>
              <a:t>: 2</a:t>
            </a:r>
            <a:endParaRPr lang="ko-KR" altLang="ko-KR" sz="2400" b="1" dirty="0"/>
          </a:p>
          <a:p>
            <a:r>
              <a:rPr lang="ko-KR" altLang="ko-KR" sz="2400" dirty="0"/>
              <a:t>출현장소</a:t>
            </a:r>
            <a:r>
              <a:rPr lang="en-US" altLang="ko-KR" sz="2400" dirty="0"/>
              <a:t>: </a:t>
            </a:r>
            <a:r>
              <a:rPr lang="en-US" altLang="ko-KR" sz="2400" b="1" dirty="0" smtClean="0"/>
              <a:t>4~10</a:t>
            </a:r>
            <a:r>
              <a:rPr lang="ko-KR" altLang="en-US" sz="2400" b="1" dirty="0" smtClean="0"/>
              <a:t>층</a:t>
            </a:r>
            <a:endParaRPr lang="en-US" altLang="ko-KR" sz="2400" b="1" dirty="0" smtClean="0"/>
          </a:p>
          <a:p>
            <a:endParaRPr lang="en-US" altLang="ko-KR" sz="2400" dirty="0"/>
          </a:p>
          <a:p>
            <a:r>
              <a:rPr lang="ko-KR" altLang="en-US" sz="2400" dirty="0" err="1"/>
              <a:t>드랍테이블</a:t>
            </a:r>
            <a:endParaRPr lang="en-US" altLang="ko-KR" sz="2400" dirty="0"/>
          </a:p>
          <a:p>
            <a:r>
              <a:rPr lang="en-US" altLang="ko-KR" sz="2400" dirty="0"/>
              <a:t>100% </a:t>
            </a:r>
            <a:r>
              <a:rPr lang="en-US" altLang="ko-KR" sz="2400" dirty="0" smtClean="0"/>
              <a:t>(7*</a:t>
            </a:r>
            <a:r>
              <a:rPr lang="ko-KR" altLang="en-US" sz="2400" dirty="0"/>
              <a:t>층수</a:t>
            </a:r>
            <a:r>
              <a:rPr lang="en-US" altLang="ko-KR" sz="2400" dirty="0" smtClean="0"/>
              <a:t>~15*</a:t>
            </a:r>
            <a:r>
              <a:rPr lang="ko-KR" altLang="en-US" sz="2400" dirty="0"/>
              <a:t>층수</a:t>
            </a:r>
            <a:r>
              <a:rPr lang="en-US" altLang="ko-KR" sz="2400" dirty="0"/>
              <a:t>)G</a:t>
            </a:r>
            <a:endParaRPr lang="ko-KR" altLang="ko-KR" sz="2400" dirty="0"/>
          </a:p>
          <a:p>
            <a:r>
              <a:rPr lang="en-US" altLang="ko-KR" sz="2400" dirty="0" smtClean="0"/>
              <a:t>30% </a:t>
            </a:r>
            <a:r>
              <a:rPr lang="ko-KR" altLang="en-US" sz="2400" dirty="0" smtClean="0"/>
              <a:t>화살</a:t>
            </a:r>
            <a:endParaRPr lang="en-US" altLang="ko-KR" sz="2400" dirty="0" smtClean="0"/>
          </a:p>
          <a:p>
            <a:r>
              <a:rPr lang="en-US" altLang="ko-KR" sz="2400" dirty="0" smtClean="0"/>
              <a:t>1% </a:t>
            </a:r>
            <a:r>
              <a:rPr lang="ko-KR" altLang="en-US" sz="2400" dirty="0" err="1" smtClean="0"/>
              <a:t>청색오브</a:t>
            </a:r>
            <a:endParaRPr lang="en-US" altLang="ko-KR" sz="2400" dirty="0" smtClean="0"/>
          </a:p>
        </p:txBody>
      </p:sp>
      <p:pic>
        <p:nvPicPr>
          <p:cNvPr id="9218" name="Picture 2" descr="C:\Users\tj-bu\AppData\Local\Microsoft\Windows\INetCache\IE\DUC1MS79\c2790d5985eae82cd1199a4cba2101c18cc641ae0492a46ad002923ffa411e9bc581ae4be04dcb0475857d00f588ef7860beac73e3b2ac7da7d7000234b1aa5a9fb7106b19a4e8e83e96d3c602a6e1dd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40394"/>
            <a:ext cx="2664296" cy="21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sz="2400" dirty="0" smtClean="0"/>
              <a:t>마법사 고블린</a:t>
            </a:r>
            <a:r>
              <a:rPr lang="en-US" altLang="ko-KR" sz="2400" dirty="0" smtClean="0"/>
              <a:t> (</a:t>
            </a:r>
            <a:r>
              <a:rPr lang="ko-KR" altLang="en-US" sz="2400" dirty="0"/>
              <a:t>랜덤선택 불가능</a:t>
            </a:r>
            <a:r>
              <a:rPr lang="en-US" altLang="ko-KR" sz="2400" dirty="0" smtClean="0"/>
              <a:t>)</a:t>
            </a:r>
          </a:p>
          <a:p>
            <a:r>
              <a:rPr lang="ko-KR" altLang="ko-KR" sz="2400" dirty="0" smtClean="0"/>
              <a:t>행동패턴</a:t>
            </a:r>
            <a:r>
              <a:rPr lang="en-US" altLang="ko-KR" sz="2400" dirty="0"/>
              <a:t>: </a:t>
            </a:r>
            <a:r>
              <a:rPr lang="ko-KR" altLang="ko-KR" sz="2400" b="1" dirty="0"/>
              <a:t>플레이어가 시야에 들어오면 배리어 사용 후 유효범위</a:t>
            </a:r>
            <a:r>
              <a:rPr lang="en-US" altLang="ko-KR" sz="2400" b="1" dirty="0"/>
              <a:t> 3</a:t>
            </a:r>
            <a:r>
              <a:rPr lang="ko-KR" altLang="ko-KR" sz="2400" b="1" dirty="0"/>
              <a:t>칸의 불을 발사함</a:t>
            </a:r>
          </a:p>
          <a:p>
            <a:r>
              <a:rPr lang="ko-KR" altLang="ko-KR" sz="2400" dirty="0"/>
              <a:t>스킬</a:t>
            </a:r>
            <a:r>
              <a:rPr lang="en-US" altLang="ko-KR" sz="2400" dirty="0"/>
              <a:t>: </a:t>
            </a:r>
            <a:r>
              <a:rPr lang="ko-KR" altLang="ko-KR" sz="2400" b="1" dirty="0"/>
              <a:t>배리어</a:t>
            </a:r>
            <a:r>
              <a:rPr lang="en-US" altLang="ko-KR" sz="2400" b="1" dirty="0"/>
              <a:t>, </a:t>
            </a:r>
            <a:r>
              <a:rPr lang="ko-KR" altLang="ko-KR" sz="2400" b="1" dirty="0"/>
              <a:t>임시로 자신과 레벨이 같은 스탯 </a:t>
            </a:r>
            <a:r>
              <a:rPr lang="en-US" altLang="ko-KR" sz="2400" b="1" dirty="0"/>
              <a:t>HP:10, DEF:5 SDEF:5</a:t>
            </a:r>
            <a:r>
              <a:rPr lang="ko-KR" altLang="ko-KR" sz="2400" b="1" dirty="0"/>
              <a:t>의 방어막을 몸에 두른다</a:t>
            </a:r>
            <a:r>
              <a:rPr lang="en-US" altLang="ko-KR" sz="2400" b="1" dirty="0"/>
              <a:t>. </a:t>
            </a:r>
            <a:r>
              <a:rPr lang="ko-KR" altLang="ko-KR" sz="2400" b="1" dirty="0"/>
              <a:t>쿨타임</a:t>
            </a:r>
            <a:r>
              <a:rPr lang="en-US" altLang="ko-KR" sz="2400" b="1" dirty="0"/>
              <a:t> 5</a:t>
            </a:r>
            <a:r>
              <a:rPr lang="ko-KR" altLang="ko-KR" sz="2400" b="1" dirty="0"/>
              <a:t>분</a:t>
            </a:r>
          </a:p>
          <a:p>
            <a:r>
              <a:rPr lang="ko-KR" altLang="ko-KR" sz="2400" dirty="0"/>
              <a:t>스탯</a:t>
            </a:r>
            <a:r>
              <a:rPr lang="en-US" altLang="ko-KR" sz="2400" dirty="0"/>
              <a:t>: </a:t>
            </a:r>
            <a:r>
              <a:rPr lang="en-US" altLang="ko-KR" sz="2400" b="1" dirty="0"/>
              <a:t>HP:3, </a:t>
            </a:r>
            <a:r>
              <a:rPr lang="en-US" altLang="ko-KR" sz="2400" b="1" dirty="0" smtClean="0"/>
              <a:t>SP:20, ATK:1, </a:t>
            </a:r>
            <a:r>
              <a:rPr lang="en-US" altLang="ko-KR" sz="2400" b="1" dirty="0"/>
              <a:t>DEF:1, SATK:5, </a:t>
            </a:r>
            <a:r>
              <a:rPr lang="en-US" altLang="ko-KR" sz="2400" b="1" dirty="0" smtClean="0"/>
              <a:t>SDEF:5, </a:t>
            </a:r>
            <a:r>
              <a:rPr lang="ko-KR" altLang="en-US" sz="2400" b="1" dirty="0" smtClean="0"/>
              <a:t>성장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4</a:t>
            </a:r>
            <a:endParaRPr lang="ko-KR" altLang="ko-KR" sz="2400" b="1" dirty="0"/>
          </a:p>
          <a:p>
            <a:r>
              <a:rPr lang="ko-KR" altLang="ko-KR" sz="2400" dirty="0"/>
              <a:t>출현장소</a:t>
            </a:r>
            <a:r>
              <a:rPr lang="en-US" altLang="ko-KR" sz="2400" dirty="0"/>
              <a:t>: </a:t>
            </a:r>
            <a:r>
              <a:rPr lang="en-US" altLang="ko-KR" sz="2400" b="1" dirty="0"/>
              <a:t>15~19</a:t>
            </a:r>
            <a:r>
              <a:rPr lang="ko-KR" altLang="ko-KR" sz="2400" b="1" dirty="0"/>
              <a:t>층</a:t>
            </a:r>
          </a:p>
          <a:p>
            <a:r>
              <a:rPr lang="ko-KR" altLang="en-US" sz="2400" dirty="0" smtClean="0"/>
              <a:t>소유한 캐릭터로 시작할 경우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적색오브를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획득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/>
              <a:t>드랍테이블</a:t>
            </a:r>
            <a:endParaRPr lang="en-US" altLang="ko-KR" sz="2400" dirty="0"/>
          </a:p>
          <a:p>
            <a:r>
              <a:rPr lang="en-US" altLang="ko-KR" sz="2400" dirty="0"/>
              <a:t>100% </a:t>
            </a:r>
            <a:r>
              <a:rPr lang="en-US" altLang="ko-KR" sz="2400" dirty="0" smtClean="0"/>
              <a:t>(10*</a:t>
            </a:r>
            <a:r>
              <a:rPr lang="ko-KR" altLang="en-US" sz="2400" dirty="0"/>
              <a:t>층수</a:t>
            </a:r>
            <a:r>
              <a:rPr lang="en-US" altLang="ko-KR" sz="2400" dirty="0" smtClean="0"/>
              <a:t>~15*</a:t>
            </a:r>
            <a:r>
              <a:rPr lang="ko-KR" altLang="en-US" sz="2400" dirty="0"/>
              <a:t>층수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G</a:t>
            </a:r>
          </a:p>
          <a:p>
            <a:r>
              <a:rPr lang="en-US" altLang="ko-KR" sz="2400" dirty="0" smtClean="0"/>
              <a:t>3% </a:t>
            </a:r>
            <a:r>
              <a:rPr lang="ko-KR" altLang="en-US" sz="2400" dirty="0" err="1" smtClean="0"/>
              <a:t>적색오브</a:t>
            </a:r>
            <a:endParaRPr lang="en-US" altLang="ko-KR" sz="2400" dirty="0" smtClean="0"/>
          </a:p>
          <a:p>
            <a:r>
              <a:rPr lang="en-US" altLang="ko-KR" sz="2400" dirty="0"/>
              <a:t>10% </a:t>
            </a:r>
            <a:r>
              <a:rPr lang="ko-KR" altLang="en-US" sz="2400" dirty="0"/>
              <a:t>비상 식량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중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 smtClean="0"/>
          </a:p>
        </p:txBody>
      </p:sp>
      <p:pic>
        <p:nvPicPr>
          <p:cNvPr id="12291" name="Picture 3" descr="C:\Users\tj-bu\AppData\Local\Microsoft\Windows\INetCache\IE\1VCKFJEX\MiniMage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9" t="14082" r="28002" b="54066"/>
          <a:stretch/>
        </p:blipFill>
        <p:spPr bwMode="auto">
          <a:xfrm>
            <a:off x="7085384" y="4365104"/>
            <a:ext cx="1757288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ko-KR" sz="2400" dirty="0" smtClean="0"/>
              <a:t>위습</a:t>
            </a:r>
            <a:r>
              <a:rPr lang="en-US" altLang="ko-KR" sz="2400" dirty="0" smtClean="0"/>
              <a:t>(10</a:t>
            </a:r>
            <a:r>
              <a:rPr lang="ko-KR" altLang="ko-KR" sz="2400" dirty="0"/>
              <a:t>층 </a:t>
            </a:r>
            <a:r>
              <a:rPr lang="ko-KR" altLang="ko-KR" sz="2400" dirty="0" smtClean="0"/>
              <a:t>보스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랜덤선택 불가능</a:t>
            </a:r>
            <a:r>
              <a:rPr lang="en-US" altLang="ko-KR" sz="2400" dirty="0" smtClean="0"/>
              <a:t>)</a:t>
            </a:r>
            <a:endParaRPr lang="ko-KR" altLang="ko-KR" sz="2400" dirty="0"/>
          </a:p>
          <a:p>
            <a:r>
              <a:rPr lang="ko-KR" altLang="ko-KR" sz="2400" dirty="0"/>
              <a:t>행동패턴</a:t>
            </a:r>
            <a:r>
              <a:rPr lang="en-US" altLang="ko-KR" sz="2400" dirty="0"/>
              <a:t>: </a:t>
            </a:r>
            <a:r>
              <a:rPr lang="ko-KR" altLang="ko-KR" sz="2400" b="1" dirty="0"/>
              <a:t>패턴</a:t>
            </a:r>
            <a:r>
              <a:rPr lang="en-US" altLang="ko-KR" sz="2400" b="1" dirty="0"/>
              <a:t>1 -&gt; 5</a:t>
            </a:r>
            <a:r>
              <a:rPr lang="ko-KR" altLang="ko-KR" sz="2400" b="1" dirty="0"/>
              <a:t>초 경직</a:t>
            </a:r>
            <a:r>
              <a:rPr lang="en-US" altLang="ko-KR" sz="2400" b="1" dirty="0"/>
              <a:t> -&gt; </a:t>
            </a:r>
            <a:r>
              <a:rPr lang="ko-KR" altLang="ko-KR" sz="2400" b="1" dirty="0"/>
              <a:t>패턴</a:t>
            </a:r>
            <a:r>
              <a:rPr lang="en-US" altLang="ko-KR" sz="2400" b="1" dirty="0"/>
              <a:t>2 -&gt; 5</a:t>
            </a:r>
            <a:r>
              <a:rPr lang="ko-KR" altLang="ko-KR" sz="2400" b="1" dirty="0" err="1"/>
              <a:t>초경직</a:t>
            </a:r>
            <a:r>
              <a:rPr lang="en-US" altLang="ko-KR" sz="2400" b="1" dirty="0"/>
              <a:t> -&gt; </a:t>
            </a:r>
            <a:r>
              <a:rPr lang="ko-KR" altLang="ko-KR" sz="2400" b="1" dirty="0"/>
              <a:t>반복</a:t>
            </a:r>
          </a:p>
          <a:p>
            <a:r>
              <a:rPr lang="ko-KR" altLang="ko-KR" sz="2400" dirty="0"/>
              <a:t>패턴</a:t>
            </a:r>
            <a:r>
              <a:rPr lang="en-US" altLang="ko-KR" sz="2400" dirty="0"/>
              <a:t>1: 2</a:t>
            </a:r>
            <a:r>
              <a:rPr lang="ko-KR" altLang="ko-KR" sz="2400" dirty="0"/>
              <a:t>초 투명화</a:t>
            </a:r>
            <a:r>
              <a:rPr lang="en-US" altLang="ko-KR" sz="2400" dirty="0"/>
              <a:t>(</a:t>
            </a:r>
            <a:r>
              <a:rPr lang="ko-KR" altLang="ko-KR" sz="2400" dirty="0"/>
              <a:t>물리공격만 완전 내성</a:t>
            </a:r>
            <a:r>
              <a:rPr lang="en-US" altLang="ko-KR" sz="2400" dirty="0"/>
              <a:t>)</a:t>
            </a:r>
            <a:r>
              <a:rPr lang="ko-KR" altLang="ko-KR" sz="2400" dirty="0"/>
              <a:t>후 플레이어에게 이동 후</a:t>
            </a:r>
            <a:r>
              <a:rPr lang="en-US" altLang="ko-KR" sz="2400" dirty="0"/>
              <a:t> 0.4</a:t>
            </a:r>
            <a:r>
              <a:rPr lang="ko-KR" altLang="ko-KR" sz="2400" dirty="0"/>
              <a:t>초 </a:t>
            </a:r>
            <a:r>
              <a:rPr lang="ko-KR" altLang="ko-KR" sz="2400" dirty="0" err="1"/>
              <a:t>딜레이</a:t>
            </a:r>
            <a:r>
              <a:rPr lang="en-US" altLang="ko-KR" sz="2400" dirty="0"/>
              <a:t> SATK </a:t>
            </a:r>
            <a:r>
              <a:rPr lang="ko-KR" altLang="ko-KR" sz="2400" dirty="0"/>
              <a:t>공격</a:t>
            </a:r>
          </a:p>
          <a:p>
            <a:r>
              <a:rPr lang="ko-KR" altLang="ko-KR" sz="2400" dirty="0"/>
              <a:t>패턴</a:t>
            </a:r>
            <a:r>
              <a:rPr lang="en-US" altLang="ko-KR" sz="2400" dirty="0"/>
              <a:t>2: 8</a:t>
            </a:r>
            <a:r>
              <a:rPr lang="ko-KR" altLang="ko-KR" sz="2400" dirty="0"/>
              <a:t>방향으로 흰색 빔 형태의 긴 공격 후 회전하는</a:t>
            </a:r>
            <a:r>
              <a:rPr lang="en-US" altLang="ko-KR" sz="2400" dirty="0"/>
              <a:t> SATK </a:t>
            </a:r>
            <a:r>
              <a:rPr lang="ko-KR" altLang="ko-KR" sz="2400" dirty="0"/>
              <a:t>공격</a:t>
            </a:r>
            <a:r>
              <a:rPr lang="en-US" altLang="ko-KR" sz="2400" dirty="0"/>
              <a:t> </a:t>
            </a:r>
            <a:endParaRPr lang="ko-KR" altLang="ko-KR" sz="2400" dirty="0"/>
          </a:p>
          <a:p>
            <a:r>
              <a:rPr lang="ko-KR" altLang="ko-KR" sz="2400" dirty="0" smtClean="0"/>
              <a:t>스탯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HP:30, </a:t>
            </a:r>
            <a:r>
              <a:rPr lang="en-US" altLang="ko-KR" sz="2400" b="1" dirty="0"/>
              <a:t>SP:</a:t>
            </a:r>
            <a:r>
              <a:rPr lang="ko-KR" altLang="ko-KR" sz="2400" b="1" dirty="0"/>
              <a:t>무한</a:t>
            </a:r>
            <a:r>
              <a:rPr lang="en-US" altLang="ko-KR" sz="2400" b="1" dirty="0"/>
              <a:t>, ATK:0, </a:t>
            </a:r>
            <a:r>
              <a:rPr lang="en-US" altLang="ko-KR" sz="2400" b="1" dirty="0" smtClean="0"/>
              <a:t>DEF:8, SATK:7, SDEF:6, </a:t>
            </a:r>
            <a:r>
              <a:rPr lang="ko-KR" altLang="en-US" sz="2400" b="1" dirty="0" smtClean="0"/>
              <a:t>성장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5</a:t>
            </a:r>
          </a:p>
          <a:p>
            <a:r>
              <a:rPr lang="ko-KR" altLang="en-US" sz="2400" dirty="0"/>
              <a:t>소유한 캐릭터로 시작할 경우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적색오브를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획득</a:t>
            </a:r>
            <a:endParaRPr lang="ko-KR" altLang="ko-KR" sz="2400" b="1" dirty="0"/>
          </a:p>
          <a:p>
            <a:endParaRPr lang="en-US" altLang="ko-KR" sz="2400" dirty="0"/>
          </a:p>
          <a:p>
            <a:r>
              <a:rPr lang="ko-KR" altLang="en-US" sz="2400" dirty="0" err="1"/>
              <a:t>드랍테이블</a:t>
            </a:r>
            <a:endParaRPr lang="en-US" altLang="ko-KR" sz="2400" dirty="0"/>
          </a:p>
          <a:p>
            <a:r>
              <a:rPr lang="en-US" altLang="ko-KR" sz="2400" dirty="0"/>
              <a:t>100% </a:t>
            </a:r>
            <a:r>
              <a:rPr lang="en-US" altLang="ko-KR" sz="2400" dirty="0" smtClean="0"/>
              <a:t>1000G</a:t>
            </a:r>
          </a:p>
          <a:p>
            <a:r>
              <a:rPr lang="en-US" altLang="ko-KR" sz="2400" dirty="0" smtClean="0"/>
              <a:t>100% 10</a:t>
            </a:r>
            <a:r>
              <a:rPr lang="ko-KR" altLang="en-US" sz="2400" dirty="0" smtClean="0"/>
              <a:t>층의 열쇠</a:t>
            </a:r>
            <a:endParaRPr lang="en-US" altLang="ko-KR" sz="2400" dirty="0" smtClean="0"/>
          </a:p>
          <a:p>
            <a:r>
              <a:rPr lang="en-US" altLang="ko-KR" sz="2400" dirty="0" smtClean="0"/>
              <a:t>100% </a:t>
            </a:r>
            <a:r>
              <a:rPr lang="ko-KR" altLang="en-US" sz="2400" dirty="0"/>
              <a:t>비상 식량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대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100% 1</a:t>
            </a:r>
            <a:r>
              <a:rPr lang="ko-KR" altLang="en-US" sz="2400" dirty="0" smtClean="0"/>
              <a:t>회 강제 </a:t>
            </a:r>
            <a:r>
              <a:rPr lang="ko-KR" altLang="en-US" sz="2400" dirty="0" err="1" smtClean="0"/>
              <a:t>레벨업</a:t>
            </a:r>
            <a:endParaRPr lang="en-US" altLang="ko-KR" sz="24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2304256" cy="222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8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종족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 smtClean="0"/>
              <a:t>드래</a:t>
            </a:r>
            <a:r>
              <a:rPr lang="ko-KR" altLang="en-US" sz="2400" dirty="0"/>
              <a:t>곤</a:t>
            </a:r>
            <a:r>
              <a:rPr lang="en-US" altLang="ko-KR" sz="2400" dirty="0" smtClean="0"/>
              <a:t>(20</a:t>
            </a:r>
            <a:r>
              <a:rPr lang="ko-KR" altLang="ko-KR" sz="2400" dirty="0" smtClean="0"/>
              <a:t>층 보스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랜덤선택 불가능</a:t>
            </a:r>
            <a:r>
              <a:rPr lang="en-US" altLang="ko-KR" sz="2400" dirty="0" smtClean="0"/>
              <a:t>)</a:t>
            </a:r>
            <a:endParaRPr lang="ko-KR" altLang="ko-KR" sz="2400" dirty="0" smtClean="0"/>
          </a:p>
          <a:p>
            <a:r>
              <a:rPr lang="ko-KR" altLang="ko-KR" sz="2400" dirty="0" smtClean="0"/>
              <a:t>행동패턴</a:t>
            </a:r>
            <a:r>
              <a:rPr lang="en-US" altLang="ko-KR" sz="2400" dirty="0" smtClean="0"/>
              <a:t>: </a:t>
            </a:r>
            <a:r>
              <a:rPr lang="ko-KR" altLang="ko-KR" sz="2400" b="1" dirty="0" smtClean="0"/>
              <a:t>패턴</a:t>
            </a:r>
            <a:r>
              <a:rPr lang="en-US" altLang="ko-KR" sz="2400" b="1" dirty="0" smtClean="0"/>
              <a:t>1 -&gt; </a:t>
            </a:r>
            <a:r>
              <a:rPr lang="ko-KR" altLang="ko-KR" sz="2400" b="1" dirty="0" smtClean="0"/>
              <a:t>패턴</a:t>
            </a:r>
            <a:r>
              <a:rPr lang="en-US" altLang="ko-KR" sz="2400" b="1" dirty="0" smtClean="0"/>
              <a:t>2 -&gt; </a:t>
            </a:r>
            <a:r>
              <a:rPr lang="ko-KR" altLang="en-US" sz="2400" b="1" dirty="0" smtClean="0"/>
              <a:t>패턴</a:t>
            </a:r>
            <a:r>
              <a:rPr lang="en-US" altLang="ko-KR" sz="2400" b="1" dirty="0" smtClean="0"/>
              <a:t>3 -&gt; 5</a:t>
            </a:r>
            <a:r>
              <a:rPr lang="ko-KR" altLang="en-US" sz="2400" b="1" dirty="0" err="1" smtClean="0"/>
              <a:t>초경직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-&gt; </a:t>
            </a:r>
            <a:r>
              <a:rPr lang="ko-KR" altLang="en-US" sz="2400" b="1" dirty="0" smtClean="0"/>
              <a:t>반복</a:t>
            </a:r>
            <a:endParaRPr lang="ko-KR" altLang="ko-KR" sz="2400" b="1" dirty="0" smtClean="0"/>
          </a:p>
          <a:p>
            <a:r>
              <a:rPr lang="ko-KR" altLang="ko-KR" sz="2400" dirty="0" smtClean="0"/>
              <a:t>패턴</a:t>
            </a:r>
            <a:r>
              <a:rPr lang="en-US" altLang="ko-KR" sz="2400" dirty="0" smtClean="0"/>
              <a:t>1: 2x2</a:t>
            </a:r>
            <a:r>
              <a:rPr lang="ko-KR" altLang="en-US" sz="2400" dirty="0" smtClean="0"/>
              <a:t>범위의 </a:t>
            </a:r>
            <a:r>
              <a:rPr lang="en-US" altLang="ko-KR" sz="2400" dirty="0" smtClean="0"/>
              <a:t>ATK </a:t>
            </a:r>
            <a:r>
              <a:rPr lang="ko-KR" altLang="en-US" sz="2400" dirty="0" smtClean="0"/>
              <a:t>피해를 입히는 돌을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개 랜덤으로 떨어뜨림</a:t>
            </a:r>
            <a:endParaRPr lang="en-US" altLang="ko-KR" sz="2400" dirty="0" smtClean="0"/>
          </a:p>
          <a:p>
            <a:r>
              <a:rPr lang="ko-KR" altLang="ko-KR" sz="2400" dirty="0" smtClean="0"/>
              <a:t>패턴</a:t>
            </a:r>
            <a:r>
              <a:rPr lang="en-US" altLang="ko-KR" sz="2400" dirty="0" smtClean="0"/>
              <a:t>2: </a:t>
            </a:r>
            <a:r>
              <a:rPr lang="ko-KR" altLang="en-US" sz="2400" dirty="0" smtClean="0"/>
              <a:t>스킬 공격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쿨타임 중이면 날개치기 </a:t>
            </a:r>
            <a:r>
              <a:rPr lang="en-US" altLang="ko-KR" sz="2400" dirty="0" smtClean="0"/>
              <a:t>ATK </a:t>
            </a:r>
            <a:r>
              <a:rPr lang="ko-KR" altLang="en-US" sz="2400" dirty="0" smtClean="0"/>
              <a:t>공격</a:t>
            </a:r>
            <a:endParaRPr lang="en-US" altLang="ko-KR" sz="2400" dirty="0" smtClean="0"/>
          </a:p>
          <a:p>
            <a:r>
              <a:rPr lang="ko-KR" altLang="en-US" sz="2400" dirty="0" smtClean="0"/>
              <a:t>패턴</a:t>
            </a:r>
            <a:r>
              <a:rPr lang="en-US" altLang="ko-KR" sz="2400" dirty="0" smtClean="0"/>
              <a:t>3: </a:t>
            </a:r>
            <a:r>
              <a:rPr lang="ko-KR" altLang="en-US" sz="2400" dirty="0" smtClean="0"/>
              <a:t>플레이어 방향으로 천천히 날라가는 </a:t>
            </a:r>
            <a:r>
              <a:rPr lang="en-US" altLang="ko-KR" sz="2400" dirty="0" smtClean="0"/>
              <a:t>(1</a:t>
            </a:r>
            <a:r>
              <a:rPr lang="ko-KR" altLang="en-US" sz="2400" dirty="0" smtClean="0"/>
              <a:t>초에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불덩이를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회 </a:t>
            </a:r>
            <a:r>
              <a:rPr lang="en-US" altLang="ko-KR" sz="2400" dirty="0" smtClean="0"/>
              <a:t>SATK </a:t>
            </a:r>
            <a:r>
              <a:rPr lang="ko-KR" altLang="en-US" sz="2400" dirty="0" smtClean="0"/>
              <a:t>데미지</a:t>
            </a:r>
            <a:endParaRPr lang="en-US" altLang="ko-KR" sz="2400" dirty="0" smtClean="0"/>
          </a:p>
          <a:p>
            <a:r>
              <a:rPr lang="ko-KR" altLang="en-US" sz="2400" dirty="0"/>
              <a:t>스킬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브레스</a:t>
            </a:r>
            <a:r>
              <a:rPr lang="en-US" altLang="ko-KR" sz="2400" dirty="0"/>
              <a:t>/ 40</a:t>
            </a:r>
            <a:r>
              <a:rPr lang="ko-KR" altLang="en-US" sz="2400" dirty="0"/>
              <a:t>도 각도로 불을 발사함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80%</a:t>
            </a:r>
            <a:r>
              <a:rPr lang="ko-KR" altLang="en-US" sz="2400" dirty="0"/>
              <a:t>확률로 </a:t>
            </a:r>
            <a:r>
              <a:rPr lang="ko-KR" altLang="en-US" sz="2400" dirty="0" smtClean="0"/>
              <a:t>화상</a:t>
            </a:r>
            <a:r>
              <a:rPr lang="en-US" altLang="ko-KR" sz="2400" dirty="0" smtClean="0"/>
              <a:t>, SATK</a:t>
            </a:r>
            <a:r>
              <a:rPr lang="ko-KR" altLang="en-US" sz="2400" dirty="0" smtClean="0"/>
              <a:t>데미지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스태미나 </a:t>
            </a:r>
            <a:r>
              <a:rPr lang="en-US" altLang="ko-KR" sz="2400" dirty="0" smtClean="0"/>
              <a:t>2</a:t>
            </a:r>
            <a:r>
              <a:rPr lang="ko-KR" altLang="en-US" sz="2400" dirty="0" err="1" smtClean="0"/>
              <a:t>배소모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쿨타임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초</a:t>
            </a:r>
            <a:endParaRPr lang="ko-KR" altLang="ko-KR" sz="2400" dirty="0" smtClean="0"/>
          </a:p>
          <a:p>
            <a:r>
              <a:rPr lang="ko-KR" altLang="ko-KR" sz="2400" dirty="0" smtClean="0"/>
              <a:t>스탯</a:t>
            </a:r>
            <a:r>
              <a:rPr lang="en-US" altLang="ko-KR" sz="2400" dirty="0" smtClean="0"/>
              <a:t>: </a:t>
            </a:r>
            <a:r>
              <a:rPr lang="en-US" altLang="ko-KR" sz="2400" b="1" dirty="0" smtClean="0"/>
              <a:t>HP:30, SP:50, ATK:7, DEF:7, SATK:7, SDEF:7, </a:t>
            </a:r>
            <a:r>
              <a:rPr lang="ko-KR" altLang="en-US" sz="2400" b="1" dirty="0"/>
              <a:t>성장</a:t>
            </a:r>
            <a:r>
              <a:rPr lang="en-US" altLang="ko-KR" sz="2400" b="1" dirty="0" smtClean="0"/>
              <a:t>: 5</a:t>
            </a:r>
          </a:p>
          <a:p>
            <a:r>
              <a:rPr lang="ko-KR" altLang="en-US" sz="2400" dirty="0"/>
              <a:t>소유한 캐릭터로 시작할 경우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적색오브를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획득</a:t>
            </a:r>
            <a:endParaRPr lang="ko-KR" altLang="ko-KR" sz="2400" b="1" dirty="0" smtClean="0"/>
          </a:p>
          <a:p>
            <a:endParaRPr lang="en-US" altLang="ko-KR" sz="2400" dirty="0"/>
          </a:p>
          <a:p>
            <a:r>
              <a:rPr lang="ko-KR" altLang="en-US" sz="2400" dirty="0" err="1"/>
              <a:t>드랍테이블</a:t>
            </a:r>
            <a:endParaRPr lang="en-US" altLang="ko-KR" sz="2400" dirty="0"/>
          </a:p>
          <a:p>
            <a:r>
              <a:rPr lang="en-US" altLang="ko-KR" sz="2400" dirty="0" smtClean="0"/>
              <a:t>100% </a:t>
            </a:r>
            <a:r>
              <a:rPr lang="ko-KR" altLang="en-US" sz="2400" dirty="0" smtClean="0"/>
              <a:t>잿빛 </a:t>
            </a:r>
            <a:r>
              <a:rPr lang="ko-KR" altLang="en-US" sz="2400" dirty="0" err="1" smtClean="0"/>
              <a:t>오브</a:t>
            </a:r>
            <a:endParaRPr lang="en-US" altLang="ko-KR" sz="2400" dirty="0" smtClean="0"/>
          </a:p>
          <a:p>
            <a:r>
              <a:rPr lang="en-US" altLang="ko-KR" sz="2400" dirty="0" smtClean="0"/>
              <a:t>100% 100000 G</a:t>
            </a:r>
          </a:p>
        </p:txBody>
      </p:sp>
      <p:pic>
        <p:nvPicPr>
          <p:cNvPr id="14339" name="Picture 3" descr="C:\Users\tj-bu\AppData\Local\Microsoft\Windows\INetCache\IE\DUC1MS79\a0009399_1157408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537670"/>
            <a:ext cx="2667438" cy="2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특수재화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47106"/>
              </p:ext>
            </p:extLst>
          </p:nvPr>
        </p:nvGraphicFramePr>
        <p:xfrm>
          <a:off x="395536" y="1700808"/>
          <a:ext cx="8352929" cy="4669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8072"/>
                <a:gridCol w="1898392"/>
                <a:gridCol w="1639889"/>
                <a:gridCol w="2536576"/>
              </a:tblGrid>
              <a:tr h="1395977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</a:rPr>
                        <a:t>정가 특수 </a:t>
                      </a:r>
                      <a:r>
                        <a:rPr lang="ko-KR" sz="1600" kern="0" dirty="0" err="1">
                          <a:effectLst/>
                        </a:rPr>
                        <a:t>재화량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</a:rPr>
                        <a:t>실제 특수 </a:t>
                      </a:r>
                      <a:r>
                        <a:rPr lang="ko-KR" sz="1600" kern="0" dirty="0" err="1">
                          <a:effectLst/>
                        </a:rPr>
                        <a:t>재화량</a:t>
                      </a:r>
                      <a:r>
                        <a:rPr lang="en-US" sz="1600" kern="0" dirty="0">
                          <a:effectLst/>
                        </a:rPr>
                        <a:t> (</a:t>
                      </a:r>
                      <a:r>
                        <a:rPr lang="ko-KR" sz="1600" kern="0" dirty="0">
                          <a:effectLst/>
                        </a:rPr>
                        <a:t>상시 보너스</a:t>
                      </a:r>
                      <a:r>
                        <a:rPr lang="en-US" sz="1600" kern="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</a:rPr>
                        <a:t>정가금액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>
                          <a:effectLst/>
                        </a:rPr>
                        <a:t>실제 판매금액</a:t>
                      </a:r>
                      <a:r>
                        <a:rPr lang="en-US" sz="1600" kern="0">
                          <a:effectLst/>
                        </a:rPr>
                        <a:t>(</a:t>
                      </a:r>
                      <a:r>
                        <a:rPr lang="ko-KR" sz="1600" kern="0">
                          <a:effectLst/>
                        </a:rPr>
                        <a:t>수수료</a:t>
                      </a:r>
                      <a:r>
                        <a:rPr lang="en-US" sz="1600" kern="0">
                          <a:effectLst/>
                        </a:rPr>
                        <a:t> 30%)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33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3900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55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5000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6500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120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10000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13000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360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30000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39000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50000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65000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1500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100000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130000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07391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50(</a:t>
                      </a:r>
                      <a:r>
                        <a:rPr lang="ko-KR" sz="1600" kern="0">
                          <a:effectLst/>
                        </a:rPr>
                        <a:t>즉시</a:t>
                      </a:r>
                      <a:r>
                        <a:rPr lang="en-US" sz="1600" kern="0">
                          <a:effectLst/>
                        </a:rPr>
                        <a:t>)+10*30(30</a:t>
                      </a:r>
                      <a:r>
                        <a:rPr lang="ko-KR" sz="1600" kern="0">
                          <a:effectLst/>
                        </a:rPr>
                        <a:t>일간</a:t>
                      </a:r>
                      <a:r>
                        <a:rPr lang="en-US" sz="1600" kern="0">
                          <a:effectLst/>
                        </a:rPr>
                        <a:t>)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</a:rPr>
                        <a:t>총</a:t>
                      </a:r>
                      <a:r>
                        <a:rPr lang="en-US" sz="1600" kern="0" dirty="0">
                          <a:effectLst/>
                        </a:rPr>
                        <a:t> 350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</a:rPr>
                        <a:t>4,230.9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5500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21363"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r>
                        <a:rPr lang="ko-KR" sz="1600" kern="0" dirty="0">
                          <a:effectLst/>
                        </a:rPr>
                        <a:t>회 뽑기 가격</a:t>
                      </a:r>
                      <a:r>
                        <a:rPr lang="en-US" sz="1600" kern="0" dirty="0">
                          <a:effectLst/>
                        </a:rPr>
                        <a:t> = 16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</a:rPr>
                        <a:t>　</a:t>
                      </a:r>
                      <a:r>
                        <a:rPr lang="en-US" sz="1600" kern="0" dirty="0">
                          <a:effectLst/>
                        </a:rPr>
                        <a:t>10</a:t>
                      </a:r>
                      <a:r>
                        <a:rPr lang="ko-KR" sz="1600" kern="0" dirty="0">
                          <a:effectLst/>
                        </a:rPr>
                        <a:t>회</a:t>
                      </a:r>
                      <a:r>
                        <a:rPr lang="en-US" sz="1600" kern="0" dirty="0">
                          <a:effectLst/>
                        </a:rPr>
                        <a:t> = 160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>
                          <a:effectLst/>
                        </a:rPr>
                        <a:t>단방향 재화 변경 가능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dirty="0">
                          <a:effectLst/>
                        </a:rPr>
                        <a:t>　</a:t>
                      </a:r>
                      <a:r>
                        <a:rPr lang="en-US" sz="1600" kern="0" dirty="0">
                          <a:effectLst/>
                        </a:rPr>
                        <a:t>1Crystal=&gt;1000Gold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5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뽑기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회 </a:t>
            </a:r>
            <a:r>
              <a:rPr lang="en-US" altLang="ko-KR" sz="2400" dirty="0" smtClean="0"/>
              <a:t>16Crystal 10</a:t>
            </a:r>
            <a:r>
              <a:rPr lang="ko-KR" altLang="en-US" sz="2400" dirty="0" smtClean="0"/>
              <a:t>회 </a:t>
            </a:r>
            <a:r>
              <a:rPr lang="en-US" altLang="ko-KR" sz="2400" dirty="0" smtClean="0"/>
              <a:t>160Crystal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소비</a:t>
            </a:r>
            <a:endParaRPr lang="en-US" altLang="ko-KR" sz="2400" dirty="0" smtClean="0"/>
          </a:p>
          <a:p>
            <a:r>
              <a:rPr lang="ko-KR" altLang="en-US" sz="2400" dirty="0" smtClean="0"/>
              <a:t>캐릭터 중복 시 게임과 상관없이 영혼의 결정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 누적</a:t>
            </a:r>
            <a:r>
              <a:rPr lang="en-US" altLang="ko-KR" sz="2400" dirty="0" smtClean="0"/>
              <a:t>, 50</a:t>
            </a:r>
            <a:r>
              <a:rPr lang="ko-KR" altLang="en-US" sz="2400" dirty="0" smtClean="0"/>
              <a:t>개로 종족 선택획득 가능</a:t>
            </a:r>
            <a:endParaRPr lang="en-US" altLang="ko-KR" sz="24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14162"/>
              </p:ext>
            </p:extLst>
          </p:nvPr>
        </p:nvGraphicFramePr>
        <p:xfrm>
          <a:off x="1907704" y="2996952"/>
          <a:ext cx="4848200" cy="353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00"/>
                <a:gridCol w="2424100"/>
              </a:tblGrid>
              <a:tr h="372214"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종족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확률</a:t>
                      </a:r>
                      <a:endParaRPr lang="ko-KR" altLang="en-US" dirty="0"/>
                    </a:p>
                  </a:txBody>
                  <a:tcPr/>
                </a:tc>
              </a:tr>
              <a:tr h="65137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800" dirty="0" smtClean="0"/>
                        <a:t>각성한 흰 구체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10%</a:t>
                      </a:r>
                      <a:endParaRPr lang="ko-KR" altLang="en-US" dirty="0"/>
                    </a:p>
                  </a:txBody>
                  <a:tcPr/>
                </a:tc>
              </a:tr>
              <a:tr h="93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거대 쥐</a:t>
                      </a:r>
                      <a:endParaRPr lang="en-US" altLang="ko-KR" sz="1800" dirty="0" smtClean="0"/>
                    </a:p>
                    <a:p>
                      <a:pPr marL="0" indent="0">
                        <a:buNone/>
                      </a:pPr>
                      <a:r>
                        <a:rPr lang="ko-KR" altLang="ko-KR" sz="1800" dirty="0" smtClean="0"/>
                        <a:t>슬라임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스켈레톤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16%</a:t>
                      </a:r>
                      <a:endParaRPr lang="ko-KR" altLang="en-US" dirty="0"/>
                    </a:p>
                  </a:txBody>
                  <a:tcPr/>
                </a:tc>
              </a:tr>
              <a:tr h="651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마법사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ko-KR" sz="1800" dirty="0" smtClean="0"/>
                        <a:t>고블린</a:t>
                      </a: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하피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13%</a:t>
                      </a:r>
                      <a:endParaRPr lang="ko-KR" altLang="en-US" dirty="0"/>
                    </a:p>
                  </a:txBody>
                  <a:tcPr/>
                </a:tc>
              </a:tr>
              <a:tr h="93053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ko-KR" sz="1800" dirty="0" smtClean="0"/>
                        <a:t>위습</a:t>
                      </a:r>
                      <a:r>
                        <a:rPr lang="en-US" altLang="ko-KR" sz="1800" dirty="0" smtClean="0"/>
                        <a:t> – 8%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ko-KR" sz="1800" dirty="0" smtClean="0"/>
                        <a:t>드래곤</a:t>
                      </a:r>
                      <a:r>
                        <a:rPr lang="en-US" altLang="ko-KR" sz="1800" dirty="0" smtClean="0"/>
                        <a:t> – 8%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7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인벤토리</a:t>
            </a:r>
            <a:r>
              <a:rPr lang="ko-KR" altLang="en-US" dirty="0" smtClean="0"/>
              <a:t> 영구 확장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292735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칸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확장 비용 </a:t>
                      </a:r>
                      <a:r>
                        <a:rPr lang="en-US" altLang="ko-KR" dirty="0" smtClean="0"/>
                        <a:t>( Crystal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16=0Crystal(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시작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 (</a:t>
                      </a:r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4x4)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 (</a:t>
                      </a:r>
                      <a:r>
                        <a:rPr lang="ko-KR" altLang="en-US" dirty="0" smtClean="0"/>
                        <a:t>최대 </a:t>
                      </a:r>
                      <a:r>
                        <a:rPr lang="en-US" altLang="ko-KR" dirty="0" smtClean="0"/>
                        <a:t>5x5)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총합</a:t>
                      </a:r>
                      <a:r>
                        <a:rPr lang="en-US" altLang="ko-KR" dirty="0" smtClean="0"/>
                        <a:t>: 42Crystal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2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/>
              <a:t>동굴 시작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탈출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엔딩</a:t>
            </a:r>
            <a:endParaRPr lang="en-US" altLang="ko-KR" sz="2400" dirty="0"/>
          </a:p>
          <a:p>
            <a:r>
              <a:rPr lang="ko-KR" altLang="en-US" sz="2400" dirty="0" smtClean="0"/>
              <a:t>특수 재화의 경우 종족 확정선택이 가능해지는 뽑기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가능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랜덤선택 불가능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항목도 뽑기로 가능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죽은 경우 </a:t>
            </a:r>
            <a:r>
              <a:rPr lang="en-US" altLang="ko-KR" sz="2400" dirty="0"/>
              <a:t>5Crystal </a:t>
            </a:r>
            <a:r>
              <a:rPr lang="ko-KR" altLang="en-US" sz="2400" dirty="0"/>
              <a:t>사용 또는 광고 시청으로 부활 </a:t>
            </a:r>
            <a:r>
              <a:rPr lang="ko-KR" altLang="en-US" sz="2400" dirty="0" smtClean="0"/>
              <a:t>가능</a:t>
            </a:r>
            <a:endParaRPr lang="en-US" altLang="ko-KR" sz="2400" dirty="0" smtClean="0"/>
          </a:p>
          <a:p>
            <a:r>
              <a:rPr lang="ko-KR" altLang="en-US" sz="2400" dirty="0" smtClean="0"/>
              <a:t>광고 부활 시 </a:t>
            </a:r>
            <a:r>
              <a:rPr lang="en-US" altLang="ko-KR" sz="2400" dirty="0" smtClean="0"/>
              <a:t>HP, </a:t>
            </a:r>
            <a:r>
              <a:rPr lang="ko-KR" altLang="en-US" sz="2400" dirty="0" smtClean="0"/>
              <a:t>스태미나 </a:t>
            </a:r>
            <a:r>
              <a:rPr lang="en-US" altLang="ko-KR" sz="2400" dirty="0" smtClean="0"/>
              <a:t>100% </a:t>
            </a:r>
            <a:r>
              <a:rPr lang="ko-KR" altLang="en-US" sz="2400" dirty="0" smtClean="0"/>
              <a:t>회복</a:t>
            </a:r>
            <a:endParaRPr lang="en-US" altLang="ko-KR" sz="2400" dirty="0"/>
          </a:p>
          <a:p>
            <a:r>
              <a:rPr lang="en-US" altLang="ko-KR" sz="2400" dirty="0" smtClean="0"/>
              <a:t>Crystal </a:t>
            </a:r>
            <a:r>
              <a:rPr lang="ko-KR" altLang="en-US" sz="2400" dirty="0" smtClean="0"/>
              <a:t>부활 시 </a:t>
            </a:r>
            <a:r>
              <a:rPr lang="en-US" altLang="ko-KR" sz="2400" dirty="0"/>
              <a:t>HP, </a:t>
            </a:r>
            <a:r>
              <a:rPr lang="ko-KR" altLang="en-US" sz="2400" dirty="0" smtClean="0"/>
              <a:t>스태미나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모든 내구도 </a:t>
            </a:r>
            <a:r>
              <a:rPr lang="en-US" altLang="ko-KR" sz="2400" dirty="0"/>
              <a:t>100% </a:t>
            </a:r>
            <a:r>
              <a:rPr lang="ko-KR" altLang="en-US" sz="2400" dirty="0" smtClean="0"/>
              <a:t>회복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선택의 </a:t>
            </a:r>
            <a:r>
              <a:rPr lang="ko-KR" altLang="en-US" sz="2400" dirty="0" smtClean="0"/>
              <a:t>거울</a:t>
            </a:r>
            <a:r>
              <a:rPr lang="ko-KR" altLang="en-US" sz="2400" dirty="0" smtClean="0">
                <a:solidFill>
                  <a:srgbClr val="000000"/>
                </a:solidFill>
              </a:rPr>
              <a:t>획득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160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 시작 레벨</a:t>
            </a:r>
            <a:endParaRPr lang="ko-KR" alt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80" y="1556792"/>
            <a:ext cx="608806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4409295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8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2174 C 0.00086 -0.03169 0.00139 -0.04279 -0.00191 -0.05205 C -0.00382 -0.05737 -0.00556 -0.06246 -0.00677 -0.06801 C -0.00764 -0.11196 0.00208 -0.14226 -0.03056 -0.15498 C -0.07917 -0.15452 -0.12761 -0.15498 -0.17622 -0.15383 C -0.19115 -0.15337 -0.20625 -0.13602 -0.21875 -0.12723 C -0.21736 -0.12676 -0.21598 -0.12561 -0.21476 -0.12607 C -0.21077 -0.12769 -0.20295 -0.13671 -0.19983 -0.14064 C -0.19757 -0.14365 -0.19514 -0.14666 -0.19289 -0.14966 C -0.19132 -0.15198 -0.18802 -0.15637 -0.18802 -0.15637 C -0.18733 -0.15961 -0.18525 -0.16239 -0.18507 -0.16563 C -0.18473 -0.17488 -0.18542 -0.18112 -0.18907 -0.18806 C -0.19045 -0.19847 -0.19636 -0.21605 -0.18611 -0.21975 C -0.18177 -0.22322 -0.17761 -0.22114 -0.17223 -0.2223 C -0.17188 -0.22577 -0.17101 -0.23641 -0.17118 -0.23294 C -0.1724 -0.2105 -0.17466 -0.18806 -0.17622 -0.16563 C -0.17344 -0.13347 -0.17709 -0.1374 -0.15243 -0.13926 C -0.14219 -0.14411 -0.1533 -0.13926 -0.12761 -0.1418 C -0.12622 -0.14203 -0.125 -0.14319 -0.12361 -0.14319 C -0.09827 -0.14411 -0.07275 -0.14411 -0.0474 -0.14458 C -0.04254 -0.14874 -0.04497 -0.14596 -0.04045 -0.15498 C -0.03976 -0.15637 -0.03854 -0.15892 -0.03854 -0.15892 C -0.03664 -0.20564 -0.04809 -0.21212 -0.02466 -0.21582 C -0.01945 -0.2179 -0.02032 -0.22762 -0.01875 -0.2341 C -0.01563 -0.28059 -0.025 -0.27041 -0.01285 -0.28175 C -0.00816 -0.27573 -0.00209 -0.27134 0.00208 -0.26463 C 0.00694 -0.25653 0.00955 -0.25075 0.01701 -0.24867 C 0.0585 -0.25052 0.04184 -0.2408 0.05451 -0.25931 C 0.05625 -0.26463 0.05711 -0.26926 0.05955 -0.27388 C 0.05989 -0.27689 0.0592 -0.28036 0.06041 -0.28291 C 0.06111 -0.28429 0.06111 -0.27944 0.06146 -0.27782 C 0.06232 -0.27435 0.06441 -0.26718 0.06441 -0.26718 C 0.06562 -0.25815 0.06736 -0.24983 0.0684 -0.2408 C 0.07031 -0.22415 0.06788 -0.22901 0.07239 -0.2223 C 0.07986 -0.22369 0.08593 -0.22854 0.09323 -0.23016 C 0.09757 -0.23109 0.10173 -0.23248 0.10607 -0.2341 C 0.12847 -0.23294 0.13107 -0.23086 0.14965 -0.22623 C 0.15364 -0.22716 0.15781 -0.22716 0.16146 -0.22901 C 0.1625 -0.22947 0.16232 -0.23155 0.1625 -0.23294 C 0.16336 -0.23942 0.16371 -0.24613 0.16441 -0.2526 C 0.16475 -0.25515 0.1651 -0.25792 0.16545 -0.26047 C 0.16684 -0.2836 0.16666 -0.2991 0.17934 -0.31598 C 0.18281 -0.32061 0.18541 -0.32454 0.19027 -0.32662 C 0.19583 -0.32501 0.19618 -0.32431 0.19809 -0.31737 C 0.19948 -0.29193 0.19583 -0.30141 0.20503 -0.29355 C 0.20885 -0.27944 0.20156 -0.27342 0.19323 -0.26972 C 0.19114 -0.26879 0.18923 -0.26787 0.18715 -0.26718 C 0.18489 -0.26625 0.18038 -0.26463 0.18038 -0.26463 C 0.17968 -0.26371 0.17916 -0.26255 0.1783 -0.26186 C 0.17673 -0.2607 0.17482 -0.2607 0.17343 -0.25931 C 0.17222 -0.25792 0.17222 -0.25561 0.17135 -0.25399 C 0.16771 -0.24774 0.16284 -0.24358 0.15955 -0.23687 C 0.15781 -0.22831 0.15625 -0.22369 0.14861 -0.2223 C 0.13871 -0.22045 0.11892 -0.21837 0.11892 -0.21837 C 0.10868 -0.21536 0.11302 -0.21675 0.10607 -0.21443 C 0.07291 -0.21513 0.05156 -0.21698 0.02187 -0.22091 C 0.02083 -0.22184 0.02014 -0.22322 0.01892 -0.22369 C 0.01701 -0.22461 0.01475 -0.22392 0.01302 -0.22508 C 0.01093 -0.22646 0.00798 -0.23155 0.00798 -0.23155 C 0.00677 -0.23479 0.00468 -0.23734 0.00399 -0.2408 C 0.0033 -0.24381 0.00364 -0.24705 0.00312 -0.25006 C 0.00277 -0.25237 0.00173 -0.25445 0.00104 -0.25653 C 0.00156 -0.27805 0.00139 -0.30511 0.00711 -0.32662 C 0.00955 -0.3567 0.01232 -0.40458 0.00399 -0.43604 C 0.00295 -0.44367 0.00225 -0.44899 -0.00191 -0.45455 C -0.0033 -0.45963 -0.00295 -0.45709 -0.00295 -0.46241 " pathEditMode="relative" ptsTypes="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2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생성규칙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15259" y="2531393"/>
            <a:ext cx="39741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방의 크기는 </a:t>
            </a:r>
            <a:r>
              <a:rPr lang="en-US" altLang="ko-KR" dirty="0" smtClean="0"/>
              <a:t>2x2 </a:t>
            </a:r>
            <a:r>
              <a:rPr lang="en-US" altLang="ko-KR" dirty="0"/>
              <a:t>~ </a:t>
            </a:r>
            <a:r>
              <a:rPr lang="en-US" altLang="ko-KR" dirty="0" smtClean="0"/>
              <a:t>10x10</a:t>
            </a:r>
            <a:r>
              <a:rPr lang="ko-KR" altLang="en-US" dirty="0" smtClean="0"/>
              <a:t>의 크기로</a:t>
            </a:r>
            <a:endParaRPr lang="en-US" altLang="ko-KR" dirty="0" smtClean="0"/>
          </a:p>
          <a:p>
            <a:r>
              <a:rPr lang="ko-KR" altLang="en-US" dirty="0" smtClean="0"/>
              <a:t>랜덤하게 생성되며 일부 부분을 깎아</a:t>
            </a:r>
            <a:endParaRPr lang="en-US" altLang="ko-KR" dirty="0" smtClean="0"/>
          </a:p>
          <a:p>
            <a:r>
              <a:rPr lang="ko-KR" altLang="en-US" dirty="0" smtClean="0"/>
              <a:t>동굴 같은 느낌을 형성한다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50298"/>
              </p:ext>
            </p:extLst>
          </p:nvPr>
        </p:nvGraphicFramePr>
        <p:xfrm>
          <a:off x="850871" y="2794949"/>
          <a:ext cx="432048" cy="34306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9504"/>
                <a:gridCol w="182544"/>
              </a:tblGrid>
              <a:tr h="17153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</a:tr>
              <a:tr h="17153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01397"/>
              </p:ext>
            </p:extLst>
          </p:nvPr>
        </p:nvGraphicFramePr>
        <p:xfrm>
          <a:off x="2298420" y="2228177"/>
          <a:ext cx="1497020" cy="16152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9702"/>
                <a:gridCol w="149702"/>
                <a:gridCol w="149702"/>
                <a:gridCol w="149702"/>
                <a:gridCol w="149702"/>
                <a:gridCol w="149702"/>
                <a:gridCol w="149702"/>
                <a:gridCol w="149702"/>
                <a:gridCol w="149702"/>
                <a:gridCol w="149702"/>
              </a:tblGrid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</a:tr>
              <a:tr h="158418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9604" marR="39604" marT="19802" marB="19802"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84" y="2794949"/>
            <a:ext cx="648072" cy="39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3152" y="4092834"/>
            <a:ext cx="6862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 기본부터 시작하여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층이 올라갈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방이 추가된다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4+(n-1)</a:t>
            </a:r>
            <a:r>
              <a:rPr lang="ko-KR" altLang="en-US" dirty="0" smtClean="0"/>
              <a:t>개의 방</a:t>
            </a:r>
            <a:r>
              <a:rPr lang="en-US" altLang="ko-KR" dirty="0" smtClean="0"/>
              <a:t> (n</a:t>
            </a:r>
            <a:r>
              <a:rPr lang="ko-KR" altLang="en-US" dirty="0" smtClean="0"/>
              <a:t>은 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15220" y="5099205"/>
            <a:ext cx="574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 층에는 식량은 반드시 하나의 비상 </a:t>
            </a:r>
            <a:r>
              <a:rPr lang="ko-KR" altLang="en-US" dirty="0"/>
              <a:t>식량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존</a:t>
            </a:r>
            <a:r>
              <a:rPr lang="ko-KR" altLang="en-US" dirty="0"/>
              <a:t>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3020" y="5805264"/>
            <a:ext cx="6564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보스룸</a:t>
            </a:r>
            <a:r>
              <a:rPr lang="en-US" altLang="ko-KR" dirty="0" smtClean="0"/>
              <a:t>(10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경우에는 하나의 큰 방과 계단으로 시작</a:t>
            </a:r>
            <a:endParaRPr lang="en-US" altLang="ko-KR" dirty="0" smtClean="0"/>
          </a:p>
          <a:p>
            <a:r>
              <a:rPr lang="ko-KR" altLang="en-US" dirty="0" smtClean="0"/>
              <a:t>보스를 처치해야 올라가는 계단 해금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9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생성규칙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60234"/>
              </p:ext>
            </p:extLst>
          </p:nvPr>
        </p:nvGraphicFramePr>
        <p:xfrm>
          <a:off x="1491306" y="2530425"/>
          <a:ext cx="20162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5562" y="2482224"/>
            <a:ext cx="3913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몬스터와 아이템이 방 개수의</a:t>
            </a:r>
            <a:endParaRPr lang="en-US" altLang="ko-KR" dirty="0" smtClean="0"/>
          </a:p>
          <a:p>
            <a:r>
              <a:rPr lang="en-US" altLang="ko-KR" dirty="0" smtClean="0"/>
              <a:t>2/3 </a:t>
            </a:r>
            <a:r>
              <a:rPr lang="ko-KR" altLang="en-US" dirty="0" smtClean="0"/>
              <a:t>만큼 생성한다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몬스터의 레벨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층의 숫자</a:t>
            </a:r>
            <a:endParaRPr lang="en-US" altLang="ko-KR" dirty="0"/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방이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마리의 몬스터 생성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31640" y="4352353"/>
            <a:ext cx="710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단 생성된 장소에 있던 몬스터가 죽었을 경우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분 이내에 플레이어 시야에 없을 때 그 자리에서 </a:t>
            </a:r>
            <a:r>
              <a:rPr lang="ko-KR" altLang="en-US" dirty="0" err="1" smtClean="0"/>
              <a:t>리스폰이</a:t>
            </a:r>
            <a:r>
              <a:rPr lang="ko-KR" altLang="en-US" dirty="0" smtClean="0"/>
              <a:t>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7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초기맵</a:t>
            </a:r>
            <a:r>
              <a:rPr lang="ko-KR" altLang="en-US" dirty="0" smtClean="0"/>
              <a:t> 이후의 레벨 </a:t>
            </a:r>
            <a:r>
              <a:rPr lang="en-US" altLang="ko-KR" dirty="0" smtClean="0"/>
              <a:t>(ex 4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556792"/>
            <a:ext cx="55816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4386146" y="60199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28585E-6 C -0.01892 0.01712 -0.05416 0.02382 -0.06701 -0.00324 C -0.07378 -0.07701 -0.06822 -0.01503 -0.07083 -0.18871 C -0.071 -0.19657 -0.07169 -0.19542 -0.07586 -0.19727 C -0.08558 -0.19426 -0.09496 -0.19334 -0.10503 -0.19218 C -0.12482 -0.18386 -0.16701 -0.18547 -0.16701 -0.18547 C -0.17308 -0.18247 -0.17899 -0.18131 -0.18472 -0.17692 C -0.18732 -0.17484 -0.1894 -0.17067 -0.19235 -0.17021 C -0.20416 -0.16836 -0.19913 -0.16952 -0.20763 -0.16697 C -0.20885 -0.16582 -0.21301 -0.1635 -0.21145 -0.1635 C -0.20954 -0.1635 -0.20781 -0.16535 -0.20624 -0.16697 C -0.19965 -0.17414 -0.19114 -0.18386 -0.18732 -0.1938 C -0.18697 -0.19773 -0.18628 -0.20166 -0.1861 -0.20559 C -0.18541 -0.22132 -0.18628 -0.23728 -0.18472 -0.25277 C -0.18454 -0.25485 -0.17847 -0.25763 -0.17725 -0.25786 C -0.16336 -0.25948 -0.1493 -0.26017 -0.13541 -0.26133 C -0.11874 -0.26688 -0.12326 -0.26064 -0.1177 -0.27151 C -0.11614 -0.2796 -0.11371 -0.28723 -0.11145 -0.29509 C -0.10989 -0.3062 -0.10711 -0.32817 -0.10242 -0.33719 C -0.10711 -0.44056 -0.17395 -0.38737 -0.26319 -0.36424 C -0.26979 -0.38529 -0.26544 -0.36818 -0.26458 -0.41304 C -0.26406 -0.44403 -0.26475 -0.47502 -0.26319 -0.50578 C -0.26232 -0.5222 -0.23888 -0.53284 -0.22916 -0.53608 C -0.22465 -0.54024 -0.21909 -0.54394 -0.21388 -0.54625 C -0.20503 -0.55435 -0.21631 -0.54509 -0.20242 -0.55134 C -0.20104 -0.55203 -0.20017 -0.55388 -0.19878 -0.55481 C -0.19392 -0.55805 -0.18854 -0.56198 -0.1835 -0.56475 C -0.18194 -0.56568 -0.1802 -0.56591 -0.17847 -0.5666 C -0.17586 -0.56753 -0.17083 -0.56984 -0.17083 -0.56984 C -0.16753 -0.56938 -0.16197 -0.57238 -0.16076 -0.56822 C -0.15972 -0.56452 -0.16631 -0.56429 -0.1684 -0.56151 C -0.16961 -0.5599 -0.171 -0.55805 -0.17222 -0.55643 C -0.17169 -0.55365 -0.17274 -0.54926 -0.17083 -0.54787 C -0.16423 -0.54301 -0.16058 -0.55504 -0.15815 -0.55966 C -0.16041 -0.571 -0.15989 -0.56614 -0.16701 -0.56313 C -0.17031 -0.55874 -0.17777 -0.55134 -0.16961 -0.54278 C -0.16666 -0.53954 -0.16197 -0.54394 -0.15815 -0.54463 C -0.15729 -0.54625 -0.15538 -0.54787 -0.15572 -0.54972 C -0.15607 -0.55134 -0.15815 -0.55134 -0.15954 -0.55134 C -0.16458 -0.55134 -0.16961 -0.55018 -0.17465 -0.54972 C -0.17742 -0.54255 -0.18211 -0.53769 -0.17465 -0.53446 C -0.16475 -0.53584 -0.16041 -0.53608 -0.15433 -0.54625 C -0.15208 -0.54995 -0.14808 -0.55805 -0.14808 -0.55805 C -0.1526 -0.57539 -0.1493 -0.57331 -0.17222 -0.5666 C -0.17256 -0.56637 -0.17395 -0.55828 -0.17465 -0.55481 C -0.1684 -0.54903 -0.1585 -0.54648 -0.15572 -0.55805 C -0.15902 -0.5592 -0.17604 -0.56336 -0.16458 -0.55296 C -0.16197 -0.55481 -0.15138 -0.55943 -0.16076 -0.56822 C -0.16301 -0.5703 -0.16579 -0.56591 -0.1684 -0.56475 C -0.17465 -0.55643 -0.17343 -0.55527 -0.17222 -0.54278 C -0.17152 -0.54278 -0.15711 -0.54694 -0.15312 -0.54278 C -0.15208 -0.54163 -0.15225 -0.53954 -0.1519 -0.53793 C -0.15086 -0.53238 -0.15017 -0.52659 -0.1493 -0.52104 C -0.14826 -0.51434 -0.14583 -0.50879 -0.14426 -0.50231 C -0.14357 -0.49283 -0.14305 -0.48497 -0.13923 -0.4771 C -0.13367 -0.466 -0.13697 -0.4778 -0.13281 -0.46693 C -0.12343 -0.44218 -0.13819 -0.47618 -0.12656 -0.45004 C -0.12621 -0.44773 -0.12604 -0.44542 -0.12534 -0.44334 C -0.12291 -0.43571 -0.12048 -0.4401 -0.12656 -0.43501 C -0.13958 -0.43779 -0.14999 -0.44334 -0.16319 -0.44519 C -0.16961 -0.45074 -0.1769 -0.46068 -0.17968 -0.4704 C -0.18142 -0.47664 -0.18159 -0.48381 -0.18472 -0.4889 C -0.19131 -0.4993 -0.2059 -0.50139 -0.2151 -0.50416 C -0.22656 -0.50277 -0.23385 -0.5 -0.24426 -0.4956 C -0.24774 -0.49422 -0.25433 -0.49052 -0.25433 -0.49052 C -0.25763 -0.48173 -0.25763 -0.47294 -0.25954 -0.46369 C -0.25902 -0.43848 -0.25902 -0.41304 -0.25815 -0.38783 C -0.25781 -0.37951 -0.25225 -0.36609 -0.24548 -0.36586 C -0.19947 -0.36424 -0.15364 -0.36471 -0.10763 -0.36424 C -0.10798 -0.33395 -0.10781 -0.30342 -0.10885 -0.27312 C -0.10902 -0.26781 -0.10763 -0.25879 -0.11145 -0.25786 C -0.13385 -0.25254 -0.15694 -0.2567 -0.17968 -0.25624 C -0.18333 -0.22109 -0.18194 -0.21138 -0.18107 -0.1635 C -0.1559 -0.17414 -0.14513 -0.17854 -0.1177 -0.18039 C -0.09444 -0.18455 -0.07135 -0.19079 -0.04808 -0.19565 C -0.04722 -0.20189 -0.04652 -0.20814 -0.04548 -0.21415 C -0.04496 -0.21762 -0.04392 -0.22086 -0.04305 -0.2241 C -0.0427 -0.22571 -0.04183 -0.22918 -0.04183 -0.22918 C -0.04131 -0.23589 -0.04062 -0.24283 -0.04044 -0.24954 C -0.03854 -0.30504 -0.05225 -0.30458 -0.03159 -0.30018 C -0.01197 -0.2604 -0.02968 -0.29001 0.05313 -0.29163 C 0.054 -0.29324 0.05452 -0.29533 0.05574 -0.29671 C 0.05799 -0.29926 0.06337 -0.30342 0.06337 -0.30342 C 0.06494 -0.3099 0.06824 -0.31313 0.07084 -0.31868 C 0.07119 -0.321 0.07362 -0.33626 0.07466 -0.33719 C 0.07622 -0.33834 0.07726 -0.33372 0.07848 -0.3321 C 0.08855 -0.26272 0.06199 -0.43039 0.20765 -0.32192 C 0.2198 -0.3129 0.20296 -0.23011 0.21146 -0.19889 C 0.21181 -0.19542 0.21112 -0.19149 0.21268 -0.18871 C 0.21372 -0.18686 0.21598 -0.18732 0.21771 -0.18709 C 0.22327 -0.18617 0.22865 -0.18594 0.23421 -0.18547 C 0.24532 -0.17553 0.25105 -0.17229 0.23681 -0.1383 C 0.23403 -0.13182 0.22587 -0.13945 0.22032 -0.13991 C 0.21737 -0.15055 0.21789 -0.16212 0.22535 -0.16859 C 0.23872 -0.15934 0.23803 -0.14084 0.22275 -0.13645 C 0.21424 -0.13853 0.2073 -0.14061 0.2139 -0.15518 C 0.21459 -0.1568 0.2165 -0.1561 0.21771 -0.1568 C 0.2191 -0.15772 0.22032 -0.15888 0.22153 -0.16003 C 0.2257 -0.15957 0.23021 -0.16027 0.23421 -0.15842 C 0.23542 -0.15772 0.23612 -0.15495 0.23542 -0.15333 C 0.23473 -0.15171 0.23282 -0.15217 0.2316 -0.15171 C 0.22622 -0.15217 0.21945 -0.1487 0.21528 -0.15333 C 0.21233 -0.15657 0.2132 -0.16582 0.2165 -0.16859 C 0.22015 -0.1716 0.22501 -0.16628 0.22917 -0.16512 C 0.22865 -0.15957 0.22952 -0.15333 0.22778 -0.14824 C 0.22726 -0.14662 0.22501 -0.1487 0.22414 -0.15009 C 0.2231 -0.15194 0.22327 -0.15448 0.22275 -0.1568 C 0.22449 -0.1672 0.22657 -0.16905 0.23299 -0.1753 C 0.23508 -0.17484 0.23872 -0.17645 0.23924 -0.17368 C 0.24254 -0.15818 0.2389 -0.14778 0.22917 -0.14315 C 0.22657 -0.14385 0.22379 -0.14315 0.22153 -0.145 C 0.22032 -0.14593 0.22032 -0.14824 0.22032 -0.15009 C 0.22032 -0.16258 0.22171 -0.1635 0.22917 -0.16697 C 0.24723 -0.16466 0.24254 -0.16882 0.2481 -0.15333 C 0.25174 -0.0821 0.24011 -0.10892 0.26581 -0.10268 C 0.26824 -0.09112 0.26719 -0.09829 0.26719 -0.08094 " pathEditMode="relative" ptsTypes="ffffffffffffffffffffffffffffffffffffffffffffffffffffffff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보스</a:t>
            </a:r>
            <a:r>
              <a:rPr lang="ko-KR" altLang="en-US" dirty="0" err="1"/>
              <a:t>룸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89" y="1916832"/>
            <a:ext cx="2924583" cy="351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9388" y="5953472"/>
            <a:ext cx="782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or 20</a:t>
            </a:r>
            <a:r>
              <a:rPr lang="ko-KR" altLang="en-US" dirty="0" smtClean="0"/>
              <a:t>층 이므로 상점이 존재하고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보스 룸 진입 시 보스를 쓰러뜨리기 전 까지 계단으로 가는 길이 봉쇄된다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맵과 상호작용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85764"/>
            <a:ext cx="2448272" cy="186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5856" y="1979676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수풀의 경우 안에 들어가거나 나올 수 있으며</a:t>
            </a:r>
            <a:endParaRPr lang="en-US" altLang="ko-KR" dirty="0" smtClean="0"/>
          </a:p>
          <a:p>
            <a:r>
              <a:rPr lang="ko-KR" altLang="en-US" dirty="0" smtClean="0"/>
              <a:t>안과 밖의 시야가 분리된다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Ex) </a:t>
            </a:r>
            <a:r>
              <a:rPr lang="ko-KR" altLang="en-US" dirty="0" smtClean="0"/>
              <a:t>밖에서는 안 보기 불가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안에서는 밖 보기 불가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그리고 수풀 안에 몬스</a:t>
            </a:r>
            <a:r>
              <a:rPr lang="ko-KR" altLang="en-US" dirty="0"/>
              <a:t>터</a:t>
            </a:r>
            <a:r>
              <a:rPr lang="ko-KR" altLang="en-US" dirty="0" smtClean="0"/>
              <a:t>나 아이템이 생성될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14" y="4509120"/>
            <a:ext cx="2338504" cy="164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4086" y="45811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랜덤 아이템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7559" y="4969254"/>
            <a:ext cx="473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층마다 정해진 아이템이 랜덤 등장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처음 얻는 아이템의 경우 정보를 알 수 없다</a:t>
            </a:r>
            <a:r>
              <a:rPr lang="en-US" altLang="ko-KR" dirty="0" smtClean="0"/>
              <a:t>.</a:t>
            </a:r>
          </a:p>
          <a:p>
            <a:pPr algn="r"/>
            <a:r>
              <a:rPr lang="en-US" altLang="ko-KR" dirty="0" smtClean="0"/>
              <a:t>(</a:t>
            </a:r>
            <a:r>
              <a:rPr lang="ko-KR" altLang="en-US" dirty="0" err="1" smtClean="0"/>
              <a:t>포션</a:t>
            </a:r>
            <a:r>
              <a:rPr lang="en-US" altLang="ko-KR" dirty="0"/>
              <a:t>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즉발성</a:t>
            </a:r>
            <a:r>
              <a:rPr lang="ko-KR" altLang="en-US" dirty="0" smtClean="0"/>
              <a:t> 아이템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스킬 사용</a:t>
            </a:r>
            <a:r>
              <a:rPr lang="en-US" altLang="ko-KR" dirty="0" smtClean="0"/>
              <a:t>,</a:t>
            </a:r>
          </a:p>
          <a:p>
            <a:pPr algn="r"/>
            <a:r>
              <a:rPr lang="en-US" altLang="ko-KR" dirty="0" smtClean="0"/>
              <a:t>3</a:t>
            </a:r>
            <a:r>
              <a:rPr lang="ko-KR" altLang="en-US" dirty="0" smtClean="0"/>
              <a:t>층 위로 이동 시</a:t>
            </a:r>
            <a:r>
              <a:rPr lang="en-US" altLang="ko-KR" dirty="0"/>
              <a:t> </a:t>
            </a:r>
            <a:r>
              <a:rPr lang="ko-KR" altLang="en-US" dirty="0" smtClean="0"/>
              <a:t>정보 공개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3504" y="15821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2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맵과 상호작용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0059"/>
            <a:ext cx="21431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1840" y="2122804"/>
            <a:ext cx="54088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반드시 잠긴 방 안에 있지 않으며</a:t>
            </a:r>
            <a:endParaRPr lang="en-US" altLang="ko-KR" dirty="0" smtClean="0"/>
          </a:p>
          <a:p>
            <a:r>
              <a:rPr lang="ko-KR" altLang="en-US" dirty="0" smtClean="0"/>
              <a:t>잠긴 방과 같은 층에서 얻을 수 있는</a:t>
            </a:r>
            <a:endParaRPr lang="en-US" altLang="ko-KR" dirty="0" smtClean="0"/>
          </a:p>
          <a:p>
            <a:r>
              <a:rPr lang="ko-KR" altLang="en-US" dirty="0" smtClean="0"/>
              <a:t>열쇠 개수는 </a:t>
            </a:r>
            <a:r>
              <a:rPr lang="en-US" altLang="ko-KR" dirty="0" smtClean="0"/>
              <a:t>1:1 </a:t>
            </a:r>
            <a:r>
              <a:rPr lang="ko-KR" altLang="en-US" dirty="0" smtClean="0"/>
              <a:t>대응한다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입장 불가능한 방 방지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상점 판매 포함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잠긴 방 수 </a:t>
            </a:r>
            <a:r>
              <a:rPr lang="en-US" altLang="ko-KR" dirty="0" smtClean="0"/>
              <a:t>0~2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방안에는 반드시 아이템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계단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59832" y="160332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열쇠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17" y="4365104"/>
            <a:ext cx="1767676" cy="198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0993" y="4983083"/>
            <a:ext cx="6348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최종 층으로 올라가 게임을 클리어 하기 위한 이동수단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역으로 아래로 내려가는 경우에는 층에 따른 </a:t>
            </a:r>
            <a:r>
              <a:rPr lang="ko-KR" altLang="en-US" dirty="0" err="1" smtClean="0"/>
              <a:t>디버프가</a:t>
            </a:r>
            <a:r>
              <a:rPr lang="ko-KR" altLang="en-US" dirty="0" smtClean="0"/>
              <a:t>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5922874" y="44592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계</a:t>
            </a:r>
            <a:r>
              <a:rPr lang="ko-KR" altLang="en-US" dirty="0"/>
              <a:t>단</a:t>
            </a:r>
          </a:p>
        </p:txBody>
      </p:sp>
    </p:spTree>
    <p:extLst>
      <p:ext uri="{BB962C8B-B14F-4D97-AF65-F5344CB8AC3E}">
        <p14:creationId xmlns:p14="http://schemas.microsoft.com/office/powerpoint/2010/main" val="27407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2009</Words>
  <Application>Microsoft Office PowerPoint</Application>
  <PresentationFormat>화면 슬라이드 쇼(4:3)</PresentationFormat>
  <Paragraphs>398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레벨기획서</vt:lpstr>
      <vt:lpstr>스타일</vt:lpstr>
      <vt:lpstr>초기 시작 레벨</vt:lpstr>
      <vt:lpstr>맵 생성규칙</vt:lpstr>
      <vt:lpstr>맵 생성규칙 2</vt:lpstr>
      <vt:lpstr>초기맵 이후의 레벨 (ex 4층)</vt:lpstr>
      <vt:lpstr>보스룸</vt:lpstr>
      <vt:lpstr>맵과 상호작용 1</vt:lpstr>
      <vt:lpstr>맵과 상호작용 2</vt:lpstr>
      <vt:lpstr>맵과 상호작용 3</vt:lpstr>
      <vt:lpstr>아이템 정보</vt:lpstr>
      <vt:lpstr>버프/디버프 종류</vt:lpstr>
      <vt:lpstr>능력치</vt:lpstr>
      <vt:lpstr>레벨업</vt:lpstr>
      <vt:lpstr>경험치</vt:lpstr>
      <vt:lpstr>데미지</vt:lpstr>
      <vt:lpstr>종족</vt:lpstr>
      <vt:lpstr>종족</vt:lpstr>
      <vt:lpstr>종족</vt:lpstr>
      <vt:lpstr>종족</vt:lpstr>
      <vt:lpstr>종족</vt:lpstr>
      <vt:lpstr>종족</vt:lpstr>
      <vt:lpstr>종족</vt:lpstr>
      <vt:lpstr>종족</vt:lpstr>
      <vt:lpstr>종족</vt:lpstr>
      <vt:lpstr>특수재화</vt:lpstr>
      <vt:lpstr>뽑기</vt:lpstr>
      <vt:lpstr>인벤토리 영구 확장</vt:lpstr>
      <vt:lpstr>게임흐름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레벨기획서</dc:title>
  <dc:creator>tj-bu</dc:creator>
  <cp:lastModifiedBy>tj-bu</cp:lastModifiedBy>
  <cp:revision>500</cp:revision>
  <dcterms:created xsi:type="dcterms:W3CDTF">2020-10-07T07:19:18Z</dcterms:created>
  <dcterms:modified xsi:type="dcterms:W3CDTF">2020-10-14T08:06:22Z</dcterms:modified>
</cp:coreProperties>
</file>