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2"/>
  </p:notesMasterIdLst>
  <p:sldIdLst>
    <p:sldId id="300" r:id="rId2"/>
    <p:sldId id="323" r:id="rId3"/>
    <p:sldId id="347" r:id="rId4"/>
    <p:sldId id="348" r:id="rId5"/>
    <p:sldId id="349" r:id="rId6"/>
    <p:sldId id="274" r:id="rId7"/>
    <p:sldId id="297" r:id="rId8"/>
    <p:sldId id="326" r:id="rId9"/>
    <p:sldId id="264" r:id="rId10"/>
    <p:sldId id="343" r:id="rId11"/>
    <p:sldId id="303" r:id="rId12"/>
    <p:sldId id="304" r:id="rId13"/>
    <p:sldId id="305" r:id="rId14"/>
    <p:sldId id="306" r:id="rId15"/>
    <p:sldId id="328" r:id="rId16"/>
    <p:sldId id="324" r:id="rId17"/>
    <p:sldId id="270" r:id="rId18"/>
    <p:sldId id="273" r:id="rId19"/>
    <p:sldId id="344" r:id="rId20"/>
    <p:sldId id="329" r:id="rId21"/>
    <p:sldId id="330" r:id="rId22"/>
    <p:sldId id="331" r:id="rId23"/>
    <p:sldId id="333" r:id="rId24"/>
    <p:sldId id="334" r:id="rId25"/>
    <p:sldId id="335" r:id="rId26"/>
    <p:sldId id="316" r:id="rId27"/>
    <p:sldId id="317" r:id="rId28"/>
    <p:sldId id="318" r:id="rId29"/>
    <p:sldId id="345" r:id="rId30"/>
    <p:sldId id="346" r:id="rId31"/>
    <p:sldId id="319" r:id="rId32"/>
    <p:sldId id="320" r:id="rId33"/>
    <p:sldId id="321" r:id="rId34"/>
    <p:sldId id="322" r:id="rId35"/>
    <p:sldId id="292" r:id="rId36"/>
    <p:sldId id="293" r:id="rId37"/>
    <p:sldId id="341" r:id="rId38"/>
    <p:sldId id="342" r:id="rId39"/>
    <p:sldId id="338" r:id="rId40"/>
    <p:sldId id="25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8075" autoAdjust="0"/>
  </p:normalViewPr>
  <p:slideViewPr>
    <p:cSldViewPr>
      <p:cViewPr varScale="1">
        <p:scale>
          <a:sx n="77" d="100"/>
          <a:sy n="77" d="100"/>
        </p:scale>
        <p:origin x="14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70816-5FEF-4C9D-8C33-464B8B3ED7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6A5BA-C7E3-4F25-8F4E-C00AE183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text has to follow certain structure/format to</a:t>
            </a:r>
            <a:r>
              <a:rPr lang="en-US" baseline="0" dirty="0" smtClean="0"/>
              <a:t> be a valid Fortran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columns from</a:t>
            </a:r>
            <a:r>
              <a:rPr lang="en-US" altLang="zh-CN" baseline="0" dirty="0" smtClean="0"/>
              <a:t> 73 to 80 are not instructions, they won’t be processed during compile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</a:t>
            </a:r>
            <a:r>
              <a:rPr lang="en-US" altLang="zh-CN" baseline="0" dirty="0" smtClean="0"/>
              <a:t> can write one statement across multiple lines. But you cannot write multiple statements in one line. Be careful with this.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Fortran program generally consists of a main program (or driver) and possibly several subprograms (procedures or subroutines)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Interger</a:t>
            </a:r>
            <a:r>
              <a:rPr lang="en-US" dirty="0" smtClean="0"/>
              <a:t>: 32</a:t>
            </a:r>
            <a:r>
              <a:rPr lang="en-US" baseline="0" dirty="0" smtClean="0"/>
              <a:t> bit </a:t>
            </a:r>
          </a:p>
          <a:p>
            <a:r>
              <a:rPr lang="en-US" baseline="0" dirty="0" smtClean="0"/>
              <a:t>Real: 32 bit </a:t>
            </a:r>
          </a:p>
          <a:p>
            <a:r>
              <a:rPr lang="en-US" baseline="0" dirty="0" smtClean="0"/>
              <a:t>Double precision: 64 bit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apostrophes (single quotes)</a:t>
            </a:r>
            <a:endParaRPr lang="en-US" alt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802C823-77C1-4FF5-B8DF-22A59341E832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9051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6A5BA-C7E3-4F25-8F4E-C00AE183F1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3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0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8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5284-F969-4C41-A113-E4561D55E8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49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0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97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9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2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5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8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se.cuhk.edu.hk/tech/system/solari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me200c/tutorial_77/" TargetMode="External"/><Relationship Id="rId2" Type="http://schemas.openxmlformats.org/officeDocument/2006/relationships/hyperlink" Target="http://www.geo.utexas.edu/courses/387h/Lectures/fortran%2077%20tutori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iblio.org/pub/languages/fortran/" TargetMode="External"/><Relationship Id="rId5" Type="http://schemas.openxmlformats.org/officeDocument/2006/relationships/hyperlink" Target="http://www.faqs.org/faqs/fortran-faq/" TargetMode="External"/><Relationship Id="rId4" Type="http://schemas.openxmlformats.org/officeDocument/2006/relationships/hyperlink" Target="http://www.tat.physik.uni-tuebingen.de/~kley/lehre/ftn77/tutori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 to 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Tutorial </a:t>
            </a:r>
            <a:r>
              <a:rPr lang="en-US" altLang="zh-TW" dirty="0" smtClean="0"/>
              <a:t>3</a:t>
            </a:r>
            <a:endParaRPr lang="en-US" altLang="zh-TW" dirty="0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81050" y="655638"/>
            <a:ext cx="578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CSCI3180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74535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sz="2600" dirty="0">
                <a:solidFill>
                  <a:srgbClr val="FF6699"/>
                </a:solidFill>
              </a:rPr>
              <a:t>Case Insensitive</a:t>
            </a:r>
          </a:p>
          <a:p>
            <a:pPr lvl="1">
              <a:defRPr/>
            </a:pPr>
            <a:r>
              <a:rPr lang="en-US" altLang="zh-TW" sz="2200" dirty="0"/>
              <a:t>Usually capital letters</a:t>
            </a:r>
          </a:p>
          <a:p>
            <a:pPr marL="344487" lvl="1" indent="0">
              <a:buNone/>
              <a:defRPr/>
            </a:pPr>
            <a:endParaRPr lang="en-US" altLang="zh-TW" sz="2200" dirty="0"/>
          </a:p>
          <a:p>
            <a:pPr>
              <a:defRPr/>
            </a:pPr>
            <a:r>
              <a:rPr lang="en-US" altLang="zh-TW" sz="2600" dirty="0"/>
              <a:t>Comment</a:t>
            </a:r>
          </a:p>
          <a:p>
            <a:pPr lvl="1">
              <a:defRPr/>
            </a:pPr>
            <a:r>
              <a:rPr lang="en-US" altLang="zh-TW" sz="2200" dirty="0"/>
              <a:t>Begin with ‘</a:t>
            </a:r>
            <a:r>
              <a:rPr lang="en-US" altLang="zh-TW" sz="2200" dirty="0">
                <a:solidFill>
                  <a:srgbClr val="FF6600"/>
                </a:solidFill>
                <a:latin typeface="Lucida Console" pitchFamily="49" charset="0"/>
              </a:rPr>
              <a:t>C</a:t>
            </a:r>
            <a:r>
              <a:rPr lang="en-US" altLang="zh-TW" sz="2200" dirty="0"/>
              <a:t>’ or ‘</a:t>
            </a:r>
            <a:r>
              <a:rPr lang="en-US" altLang="zh-TW" sz="2200" dirty="0">
                <a:solidFill>
                  <a:srgbClr val="FF6600"/>
                </a:solidFill>
                <a:latin typeface="Lucida Console" pitchFamily="49" charset="0"/>
              </a:rPr>
              <a:t>*</a:t>
            </a:r>
            <a:r>
              <a:rPr lang="en-US" altLang="zh-TW" sz="2200" dirty="0"/>
              <a:t>’ in column 1</a:t>
            </a:r>
          </a:p>
          <a:p>
            <a:pPr lvl="1">
              <a:defRPr/>
            </a:pPr>
            <a:endParaRPr lang="en-US" altLang="zh-TW" sz="2200" dirty="0"/>
          </a:p>
          <a:p>
            <a:pPr>
              <a:defRPr/>
            </a:pPr>
            <a:r>
              <a:rPr lang="en-US" altLang="zh-TW" sz="2600" dirty="0">
                <a:solidFill>
                  <a:srgbClr val="FF6699"/>
                </a:solidFill>
              </a:rPr>
              <a:t>Space ignored</a:t>
            </a:r>
          </a:p>
          <a:p>
            <a:pPr>
              <a:defRPr/>
            </a:pPr>
            <a:endParaRPr lang="en-US" altLang="zh-TW" sz="2600" dirty="0"/>
          </a:p>
          <a:p>
            <a:pPr>
              <a:defRPr/>
            </a:pPr>
            <a:r>
              <a:rPr lang="en-US" altLang="zh-TW" sz="2600" dirty="0">
                <a:solidFill>
                  <a:srgbClr val="FF6699"/>
                </a:solidFill>
              </a:rPr>
              <a:t>One statement in one line</a:t>
            </a:r>
            <a:r>
              <a:rPr lang="en-US" altLang="zh-TW" sz="2600" dirty="0" smtClean="0">
                <a:solidFill>
                  <a:srgbClr val="FF6699"/>
                </a:solidFill>
              </a:rPr>
              <a:t>!!</a:t>
            </a:r>
            <a:endParaRPr lang="en-US" altLang="zh-TW" sz="2600" dirty="0">
              <a:solidFill>
                <a:srgbClr val="FF6699"/>
              </a:solidFill>
            </a:endParaRPr>
          </a:p>
          <a:p>
            <a:pPr lvl="1">
              <a:defRPr/>
            </a:pPr>
            <a:r>
              <a:rPr lang="en-US" altLang="zh-TW" sz="2200" dirty="0"/>
              <a:t>No semicolon</a:t>
            </a:r>
          </a:p>
          <a:p>
            <a:pPr lvl="1">
              <a:defRPr/>
            </a:pPr>
            <a:r>
              <a:rPr lang="en-US" altLang="zh-TW" sz="2200" dirty="0">
                <a:solidFill>
                  <a:srgbClr val="FF6600"/>
                </a:solidFill>
              </a:rPr>
              <a:t>Continuation mark </a:t>
            </a:r>
            <a:r>
              <a:rPr lang="en-US" altLang="zh-TW" sz="2200" dirty="0"/>
              <a:t>(any mark, usually ‘</a:t>
            </a:r>
            <a:r>
              <a:rPr lang="en-US" altLang="zh-TW" sz="2200" dirty="0">
                <a:solidFill>
                  <a:srgbClr val="FF6600"/>
                </a:solidFill>
                <a:latin typeface="Lucida Console" pitchFamily="49" charset="0"/>
              </a:rPr>
              <a:t>+</a:t>
            </a:r>
            <a:r>
              <a:rPr lang="en-US" altLang="zh-TW" sz="2200" dirty="0"/>
              <a:t>’ or ‘</a:t>
            </a:r>
            <a:r>
              <a:rPr lang="en-US" altLang="zh-TW" sz="2200" dirty="0">
                <a:solidFill>
                  <a:srgbClr val="FF6600"/>
                </a:solidFill>
              </a:rPr>
              <a:t>$</a:t>
            </a:r>
            <a:r>
              <a:rPr lang="en-US" altLang="zh-TW" sz="2200" dirty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400" dirty="0" smtClean="0">
                <a:latin typeface="Lucida Console" pitchFamily="49" charset="0"/>
              </a:rPr>
              <a:t>  </a:t>
            </a:r>
            <a:r>
              <a:rPr lang="en-US" altLang="zh-TW" sz="2800" dirty="0" smtClean="0">
                <a:latin typeface="Lucida Console" pitchFamily="49" charset="0"/>
              </a:rPr>
              <a:t>PROGRAM </a:t>
            </a:r>
            <a:r>
              <a:rPr lang="en-US" altLang="zh-TW" sz="2800" i="1" dirty="0" smtClean="0">
                <a:latin typeface="Lucida Console" pitchFamily="49" charset="0"/>
              </a:rPr>
              <a:t>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Lucida Console" pitchFamily="49" charset="0"/>
              </a:rPr>
              <a:t>      </a:t>
            </a:r>
            <a:r>
              <a:rPr lang="en-US" altLang="zh-TW" sz="2800" i="1" dirty="0" smtClean="0">
                <a:latin typeface="Lucida Console" pitchFamily="49" charset="0"/>
              </a:rPr>
              <a:t>variable declarations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Lucida Console" pitchFamily="49" charset="0"/>
              </a:rPr>
              <a:t>      </a:t>
            </a:r>
            <a:r>
              <a:rPr lang="en-US" altLang="zh-TW" sz="2800" i="1" dirty="0" smtClean="0">
                <a:latin typeface="Lucida Console" pitchFamily="49" charset="0"/>
              </a:rPr>
              <a:t>statements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Lucida Console" pitchFamily="49" charset="0"/>
              </a:rPr>
              <a:t>  STOP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Lucida Console" pitchFamily="49" charset="0"/>
              </a:rPr>
              <a:t>  END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/>
          </a:p>
          <a:p>
            <a:pPr eaLnBrk="1" hangingPunct="1"/>
            <a:r>
              <a:rPr lang="en-US" altLang="zh-TW" dirty="0" smtClean="0"/>
              <a:t>“STOP” is optional</a:t>
            </a:r>
          </a:p>
        </p:txBody>
      </p:sp>
    </p:spTree>
    <p:extLst>
      <p:ext uri="{BB962C8B-B14F-4D97-AF65-F5344CB8AC3E}">
        <p14:creationId xmlns:p14="http://schemas.microsoft.com/office/powerpoint/2010/main" val="3881783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 Declaration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Variable name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Max. 6 characters</a:t>
            </a:r>
          </a:p>
          <a:p>
            <a:pPr lvl="1" eaLnBrk="1" hangingPunct="1">
              <a:defRPr/>
            </a:pPr>
            <a:r>
              <a:rPr lang="en-US" altLang="zh-TW" dirty="0" smtClean="0"/>
              <a:t>All alphanumeric (start with letter)</a:t>
            </a:r>
          </a:p>
          <a:p>
            <a:pPr lvl="1">
              <a:defRPr/>
            </a:pPr>
            <a:r>
              <a:rPr lang="en-US" dirty="0"/>
              <a:t>reserved words 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×</a:t>
            </a:r>
            <a:r>
              <a:rPr lang="en-US" dirty="0" smtClean="0"/>
              <a:t>)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Type</a:t>
            </a:r>
          </a:p>
          <a:p>
            <a:pPr lvl="1" eaLnBrk="1" hangingPunct="1">
              <a:defRPr/>
            </a:pPr>
            <a:endParaRPr lang="en-US" altLang="zh-TW" dirty="0" smtClean="0"/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Example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600" dirty="0" smtClean="0">
                <a:latin typeface="Lucida Console" pitchFamily="49" charset="0"/>
              </a:rPr>
              <a:t>		</a:t>
            </a:r>
            <a:r>
              <a:rPr lang="en-US" altLang="zh-TW" sz="2400" dirty="0" smtClean="0">
                <a:latin typeface="Lucida Console" pitchFamily="49" charset="0"/>
              </a:rPr>
              <a:t>REAL X, 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31732"/>
              </p:ext>
            </p:extLst>
          </p:nvPr>
        </p:nvGraphicFramePr>
        <p:xfrm>
          <a:off x="899592" y="4149080"/>
          <a:ext cx="6480176" cy="853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244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rgbClr val="FF6699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sz="2200" kern="1200" dirty="0">
                        <a:solidFill>
                          <a:srgbClr val="FF66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29" marB="45629"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rgbClr val="FF6699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en-US" sz="2200" kern="1200" dirty="0">
                        <a:solidFill>
                          <a:srgbClr val="FF66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29" marB="45629"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rgbClr val="FF6699"/>
                          </a:solidFill>
                          <a:latin typeface="+mn-lt"/>
                          <a:ea typeface="+mn-ea"/>
                          <a:cs typeface="+mn-cs"/>
                        </a:rPr>
                        <a:t>DOUBLE PRECISION</a:t>
                      </a:r>
                      <a:endParaRPr lang="en-US" sz="2200" kern="1200" dirty="0">
                        <a:solidFill>
                          <a:srgbClr val="FF66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29" marB="456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rgbClr val="FF6699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en-US" sz="2200" kern="1200" dirty="0">
                        <a:solidFill>
                          <a:srgbClr val="FF66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29" marB="45629"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rgbClr val="FF6699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US" sz="2200" kern="1200" dirty="0">
                        <a:solidFill>
                          <a:srgbClr val="FF66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29" marB="45629"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rgbClr val="FF6699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sz="2200" kern="1200" dirty="0">
                        <a:solidFill>
                          <a:srgbClr val="FF66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29" marB="456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863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Variable Declaration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dirty="0" smtClean="0">
                <a:solidFill>
                  <a:srgbClr val="FF6699"/>
                </a:solidFill>
              </a:rPr>
              <a:t>Implicit Type </a:t>
            </a:r>
            <a:r>
              <a:rPr lang="en-US" altLang="zh-TW" dirty="0" smtClean="0"/>
              <a:t>(by first letter) if </a:t>
            </a:r>
            <a:r>
              <a:rPr lang="en-US" altLang="zh-TW" dirty="0" smtClean="0">
                <a:solidFill>
                  <a:srgbClr val="FF6699"/>
                </a:solidFill>
              </a:rPr>
              <a:t>not declared</a:t>
            </a:r>
            <a:r>
              <a:rPr lang="en-US" altLang="zh-TW" dirty="0" smtClean="0"/>
              <a:t>!!</a:t>
            </a:r>
          </a:p>
          <a:p>
            <a:pPr lvl="1" eaLnBrk="1" hangingPunct="1"/>
            <a:r>
              <a:rPr lang="en-US" altLang="zh-TW" sz="2200" dirty="0" smtClean="0"/>
              <a:t>A to H, O to Z 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zh-TW" sz="2200" dirty="0" smtClean="0">
                <a:solidFill>
                  <a:srgbClr val="FF6600"/>
                </a:solidFill>
                <a:latin typeface="Lucida Console" pitchFamily="49" charset="0"/>
              </a:rPr>
              <a:t>REAL</a:t>
            </a:r>
          </a:p>
          <a:p>
            <a:pPr lvl="1" eaLnBrk="1" hangingPunct="1"/>
            <a:r>
              <a:rPr lang="en-US" altLang="zh-TW" sz="2200" dirty="0" smtClean="0"/>
              <a:t>I to N 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TW" sz="2200" dirty="0" smtClean="0">
                <a:solidFill>
                  <a:srgbClr val="FF6600"/>
                </a:solidFill>
                <a:latin typeface="Lucida Console" pitchFamily="49" charset="0"/>
              </a:rPr>
              <a:t>INTEGER</a:t>
            </a:r>
          </a:p>
          <a:p>
            <a:pPr lvl="1" eaLnBrk="1" hangingPunct="1"/>
            <a:endParaRPr lang="en-US" altLang="zh-TW" sz="2200" dirty="0" smtClean="0">
              <a:solidFill>
                <a:srgbClr val="FF6600"/>
              </a:solidFill>
              <a:latin typeface="Lucida Console" pitchFamily="49" charset="0"/>
            </a:endParaRPr>
          </a:p>
          <a:p>
            <a:pPr eaLnBrk="1" hangingPunct="1"/>
            <a:r>
              <a:rPr lang="en-US" altLang="zh-TW" dirty="0" smtClean="0"/>
              <a:t>String Declaration</a:t>
            </a:r>
          </a:p>
          <a:p>
            <a:pPr lvl="1" eaLnBrk="1" hangingPunct="1"/>
            <a:r>
              <a:rPr lang="en-US" altLang="zh-TW" sz="22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CHARACTER*20 </a:t>
            </a:r>
            <a:r>
              <a:rPr lang="en-US" altLang="zh-TW" sz="22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STR</a:t>
            </a:r>
          </a:p>
          <a:p>
            <a:pPr lvl="1" eaLnBrk="1" hangingPunct="1"/>
            <a:endParaRPr lang="en-US" altLang="zh-TW" sz="2200" dirty="0" smtClean="0">
              <a:solidFill>
                <a:srgbClr val="FF6600"/>
              </a:solidFill>
              <a:latin typeface="Lucida Console" pitchFamily="49" charset="0"/>
            </a:endParaRPr>
          </a:p>
          <a:p>
            <a:pPr eaLnBrk="1" hangingPunct="1"/>
            <a:r>
              <a:rPr lang="en-US" altLang="zh-TW" dirty="0" smtClean="0"/>
              <a:t>Constant</a:t>
            </a:r>
          </a:p>
          <a:p>
            <a:pPr lvl="1"/>
            <a:r>
              <a:rPr lang="en-US" dirty="0"/>
              <a:t>PARAMETER (name = constant, ... , name = constant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Example</a:t>
            </a:r>
            <a:endParaRPr lang="en-US" dirty="0"/>
          </a:p>
          <a:p>
            <a:pPr lvl="2"/>
            <a:r>
              <a:rPr lang="en-US" sz="1800" dirty="0" smtClean="0">
                <a:solidFill>
                  <a:srgbClr val="FF6600"/>
                </a:solidFill>
                <a:latin typeface="Lucida Console" pitchFamily="49" charset="0"/>
              </a:rPr>
              <a:t>REAL        </a:t>
            </a:r>
            <a:r>
              <a:rPr lang="en-US" sz="1800" dirty="0">
                <a:solidFill>
                  <a:srgbClr val="FF6600"/>
                </a:solidFill>
                <a:latin typeface="Lucida Console" pitchFamily="49" charset="0"/>
              </a:rPr>
              <a:t>PI</a:t>
            </a:r>
          </a:p>
          <a:p>
            <a:pPr lvl="2"/>
            <a:r>
              <a:rPr lang="en-US" sz="1800" dirty="0">
                <a:solidFill>
                  <a:srgbClr val="FF6600"/>
                </a:solidFill>
                <a:latin typeface="Lucida Console" pitchFamily="49" charset="0"/>
              </a:rPr>
              <a:t>INTEGER     SIZE</a:t>
            </a:r>
          </a:p>
          <a:p>
            <a:pPr lvl="2"/>
            <a:r>
              <a:rPr lang="en-US" altLang="zh-TW" sz="1800" dirty="0">
                <a:solidFill>
                  <a:srgbClr val="FF6600"/>
                </a:solidFill>
                <a:latin typeface="Lucida Console" pitchFamily="49" charset="0"/>
              </a:rPr>
              <a:t>PARAMETER (PI = 3.14</a:t>
            </a:r>
            <a:r>
              <a:rPr lang="en-US" altLang="zh-TW" sz="1800" dirty="0" smtClean="0">
                <a:solidFill>
                  <a:srgbClr val="FF6600"/>
                </a:solidFill>
                <a:latin typeface="Lucida Console" pitchFamily="49" charset="0"/>
              </a:rPr>
              <a:t>, SIZE = 2)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50141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99"/>
                </a:solidFill>
              </a:rPr>
              <a:t>Array Declaration</a:t>
            </a:r>
            <a:r>
              <a:rPr lang="en-US" dirty="0" smtClean="0"/>
              <a:t>:</a:t>
            </a:r>
          </a:p>
          <a:p>
            <a:pPr lvl="1"/>
            <a:r>
              <a:rPr lang="en-US" sz="3200" dirty="0"/>
              <a:t>1D: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VARIABLETYPE</a:t>
            </a:r>
            <a:r>
              <a:rPr lang="en-US" sz="3200" dirty="0"/>
              <a:t> name(low_index1 : high_index1)</a:t>
            </a:r>
          </a:p>
          <a:p>
            <a:pPr lvl="1"/>
            <a:r>
              <a:rPr lang="en-US" sz="3200" dirty="0"/>
              <a:t>2D: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VARIABLETYPE</a:t>
            </a:r>
            <a:r>
              <a:rPr lang="en-US" sz="3200" dirty="0"/>
              <a:t> name(low_index1 : high_index1, low_index2 : high_index2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……</a:t>
            </a:r>
          </a:p>
          <a:p>
            <a:pPr lvl="1"/>
            <a:r>
              <a:rPr lang="en-US" sz="3200" dirty="0"/>
              <a:t>Maximum 7 dimensions with integer indices</a:t>
            </a:r>
          </a:p>
          <a:p>
            <a:pPr lvl="1"/>
            <a:r>
              <a:rPr lang="en-US" sz="3200" dirty="0"/>
              <a:t>Index </a:t>
            </a:r>
            <a:r>
              <a:rPr lang="en-US" sz="3200" dirty="0">
                <a:solidFill>
                  <a:srgbClr val="FF0000"/>
                </a:solidFill>
              </a:rPr>
              <a:t>starts with 1</a:t>
            </a:r>
            <a:r>
              <a:rPr lang="en-US" sz="3200" dirty="0"/>
              <a:t> by </a:t>
            </a:r>
            <a:r>
              <a:rPr lang="en-US" sz="3200" dirty="0" smtClean="0"/>
              <a:t>default</a:t>
            </a:r>
            <a:endParaRPr lang="en-US" sz="3200" dirty="0"/>
          </a:p>
          <a:p>
            <a:r>
              <a:rPr lang="en-US" dirty="0" smtClean="0"/>
              <a:t>Example</a:t>
            </a:r>
            <a:r>
              <a:rPr lang="en-US" i="1" dirty="0" smtClean="0"/>
              <a:t>: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INTEGER I(10)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REAL R(-1:5)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DOUBLE PRECISION D(101:103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)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LOGICAL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L(-2:2,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3:5)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CHARACTER*20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STR(2)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9155" y="4581128"/>
            <a:ext cx="4392488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(-1) = 0.2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D(101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0.12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L(0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5) = .TRUE.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STR(1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‘Hello World!’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1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543800" cy="1295401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Expression &amp; Assignment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363"/>
            <a:ext cx="8229600" cy="5419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Logical constant 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FF6600"/>
                </a:solidFill>
                <a:latin typeface="Lucida Console" pitchFamily="49" charset="0"/>
              </a:rPr>
              <a:t>.TRUE.</a:t>
            </a:r>
            <a:r>
              <a:rPr lang="en-US" altLang="zh-TW" dirty="0" smtClean="0">
                <a:solidFill>
                  <a:srgbClr val="FF6600"/>
                </a:solidFill>
              </a:rPr>
              <a:t> </a:t>
            </a:r>
            <a:r>
              <a:rPr lang="en-US" altLang="zh-TW" dirty="0" smtClean="0"/>
              <a:t>&amp; </a:t>
            </a:r>
            <a:r>
              <a:rPr lang="en-US" altLang="zh-TW" sz="2400" dirty="0" smtClean="0">
                <a:solidFill>
                  <a:srgbClr val="FF6600"/>
                </a:solidFill>
                <a:latin typeface="Lucida Console" pitchFamily="49" charset="0"/>
              </a:rPr>
              <a:t>.FALSE.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Numerical </a:t>
            </a:r>
            <a:r>
              <a:rPr lang="en-US" altLang="zh-TW" sz="3200" dirty="0" smtClean="0"/>
              <a:t>constant</a:t>
            </a:r>
          </a:p>
          <a:p>
            <a:pPr lvl="1"/>
            <a:r>
              <a:rPr lang="en-US" altLang="zh-TW" sz="2400" dirty="0" smtClean="0">
                <a:solidFill>
                  <a:srgbClr val="FF6600"/>
                </a:solidFill>
                <a:latin typeface="Lucida Console" pitchFamily="49" charset="0"/>
              </a:rPr>
              <a:t> 2.0E6 3.33E-1 </a:t>
            </a:r>
            <a:r>
              <a:rPr lang="en-US" altLang="zh-TW" sz="2400" dirty="0">
                <a:solidFill>
                  <a:srgbClr val="FF6600"/>
                </a:solidFill>
                <a:latin typeface="Lucida Console" pitchFamily="49" charset="0"/>
              </a:rPr>
              <a:t>-0.25 </a:t>
            </a:r>
          </a:p>
          <a:p>
            <a:pPr eaLnBrk="1" hangingPunct="1"/>
            <a:r>
              <a:rPr lang="en-US" altLang="zh-TW" dirty="0" smtClean="0"/>
              <a:t>String</a:t>
            </a:r>
          </a:p>
          <a:p>
            <a:pPr lvl="1"/>
            <a:r>
              <a:rPr lang="en-US" altLang="en-US" sz="2400" dirty="0" smtClean="0">
                <a:latin typeface="Courier New" pitchFamily="49" charset="0"/>
              </a:rPr>
              <a:t>‘</a:t>
            </a:r>
            <a:r>
              <a:rPr lang="en-US" altLang="zh-TW" sz="2400" dirty="0" smtClean="0">
                <a:latin typeface="Lucida Console" pitchFamily="49" charset="0"/>
              </a:rPr>
              <a:t>I am a string</a:t>
            </a:r>
            <a:r>
              <a:rPr lang="en-US" altLang="en-US" sz="2400" dirty="0" smtClean="0">
                <a:latin typeface="Courier New" pitchFamily="49" charset="0"/>
              </a:rPr>
              <a:t>’</a:t>
            </a:r>
            <a:endParaRPr lang="en-US" altLang="zh-TW" sz="2400" dirty="0" smtClean="0">
              <a:latin typeface="Lucida Console" pitchFamily="49" charset="0"/>
            </a:endParaRPr>
          </a:p>
          <a:p>
            <a:pPr lvl="1"/>
            <a:r>
              <a:rPr lang="en-US" altLang="en-US" sz="2400" dirty="0">
                <a:solidFill>
                  <a:srgbClr val="FF6600"/>
                </a:solidFill>
                <a:latin typeface="Lucida Console" pitchFamily="49" charset="0"/>
              </a:rPr>
              <a:t>‘</a:t>
            </a:r>
            <a:r>
              <a:rPr lang="en-US" altLang="zh-TW" sz="2400" dirty="0" err="1">
                <a:solidFill>
                  <a:srgbClr val="FF6600"/>
                </a:solidFill>
                <a:latin typeface="Lucida Console" pitchFamily="49" charset="0"/>
              </a:rPr>
              <a:t>It</a:t>
            </a:r>
            <a:r>
              <a:rPr lang="en-US" altLang="en-US" sz="2400" dirty="0" err="1">
                <a:solidFill>
                  <a:srgbClr val="FF6600"/>
                </a:solidFill>
                <a:latin typeface="Lucida Console" pitchFamily="49" charset="0"/>
              </a:rPr>
              <a:t>‘‘</a:t>
            </a:r>
            <a:r>
              <a:rPr lang="en-US" altLang="zh-TW" sz="2400" dirty="0" err="1">
                <a:solidFill>
                  <a:srgbClr val="FF6600"/>
                </a:solidFill>
                <a:latin typeface="Lucida Console" pitchFamily="49" charset="0"/>
              </a:rPr>
              <a:t>s</a:t>
            </a:r>
            <a:r>
              <a:rPr lang="en-US" altLang="zh-TW" sz="2400" dirty="0">
                <a:solidFill>
                  <a:srgbClr val="FF6600"/>
                </a:solidFill>
                <a:latin typeface="Lucida Console" pitchFamily="49" charset="0"/>
              </a:rPr>
              <a:t> a nice day</a:t>
            </a:r>
            <a:r>
              <a:rPr lang="en-US" altLang="en-US" sz="2400" dirty="0">
                <a:solidFill>
                  <a:srgbClr val="FF6600"/>
                </a:solidFill>
                <a:latin typeface="Lucida Console" pitchFamily="49" charset="0"/>
              </a:rPr>
              <a:t>’</a:t>
            </a:r>
            <a:endParaRPr lang="en-US" altLang="zh-TW" sz="2400" dirty="0">
              <a:solidFill>
                <a:srgbClr val="FF6600"/>
              </a:solidFill>
              <a:latin typeface="Lucida Console" pitchFamily="49" charset="0"/>
            </a:endParaRPr>
          </a:p>
          <a:p>
            <a:pPr eaLnBrk="1" hangingPunct="1"/>
            <a:r>
              <a:rPr lang="en-US" altLang="zh-TW" dirty="0" smtClean="0"/>
              <a:t>Substring</a:t>
            </a:r>
          </a:p>
          <a:p>
            <a:pPr lvl="1" eaLnBrk="1" hangingPunct="1"/>
            <a:r>
              <a:rPr lang="en-US" altLang="zh-TW" sz="2400" dirty="0" smtClean="0">
                <a:latin typeface="Lucida Console" pitchFamily="49" charset="0"/>
              </a:rPr>
              <a:t>MYSTR(</a:t>
            </a:r>
            <a:r>
              <a:rPr lang="en-US" altLang="zh-TW" sz="2400" i="1" dirty="0" err="1" smtClean="0">
                <a:latin typeface="Lucida Console" pitchFamily="49" charset="0"/>
              </a:rPr>
              <a:t>start</a:t>
            </a:r>
            <a:r>
              <a:rPr lang="en-US" altLang="zh-TW" sz="2400" dirty="0" err="1" smtClean="0">
                <a:latin typeface="Lucida Console" pitchFamily="49" charset="0"/>
              </a:rPr>
              <a:t>:</a:t>
            </a:r>
            <a:r>
              <a:rPr lang="en-US" altLang="zh-TW" sz="2400" i="1" dirty="0" err="1" smtClean="0">
                <a:latin typeface="Lucida Console" pitchFamily="49" charset="0"/>
              </a:rPr>
              <a:t>end</a:t>
            </a:r>
            <a:r>
              <a:rPr lang="en-US" altLang="zh-TW" sz="24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dirty="0"/>
              <a:t>String concatenation operator </a:t>
            </a:r>
            <a:r>
              <a:rPr lang="en-US" altLang="zh-TW" sz="2800" dirty="0">
                <a:solidFill>
                  <a:srgbClr val="FF6600"/>
                </a:solidFill>
                <a:latin typeface="Lucida Console" pitchFamily="49" charset="0"/>
              </a:rPr>
              <a:t>//</a:t>
            </a:r>
          </a:p>
          <a:p>
            <a:pPr lvl="1"/>
            <a:r>
              <a:rPr lang="en-US" altLang="zh-TW" sz="2200" dirty="0">
                <a:latin typeface="Lucida Console" pitchFamily="49" charset="0"/>
              </a:rPr>
              <a:t>'For'//'</a:t>
            </a:r>
            <a:r>
              <a:rPr lang="en-US" altLang="zh-TW" sz="2200" dirty="0" err="1">
                <a:latin typeface="Lucida Console" pitchFamily="49" charset="0"/>
              </a:rPr>
              <a:t>tran</a:t>
            </a:r>
            <a:r>
              <a:rPr lang="en-US" altLang="zh-TW" sz="2200" dirty="0">
                <a:latin typeface="Lucida Console" pitchFamily="49" charset="0"/>
              </a:rPr>
              <a:t>'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1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84502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operations:</a:t>
            </a:r>
          </a:p>
          <a:p>
            <a:pPr lvl="1"/>
            <a:r>
              <a:rPr lang="en-US" dirty="0" smtClean="0"/>
              <a:t>Example :  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  <a:latin typeface="Lucida Console" pitchFamily="49" charset="0"/>
              </a:rPr>
              <a:t>REAL </a:t>
            </a:r>
            <a:r>
              <a:rPr lang="en-US" dirty="0">
                <a:solidFill>
                  <a:srgbClr val="FF6600"/>
                </a:solidFill>
                <a:latin typeface="Lucida Console" pitchFamily="49" charset="0"/>
              </a:rPr>
              <a:t>X, </a:t>
            </a:r>
            <a:r>
              <a:rPr lang="en-US" dirty="0" smtClean="0">
                <a:solidFill>
                  <a:srgbClr val="FF6600"/>
                </a:solidFill>
                <a:latin typeface="Lucida Console" pitchFamily="49" charset="0"/>
              </a:rPr>
              <a:t>Y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  <a:latin typeface="Lucida Console" pitchFamily="49" charset="0"/>
              </a:rPr>
              <a:t>X </a:t>
            </a:r>
            <a:r>
              <a:rPr lang="en-US" dirty="0">
                <a:solidFill>
                  <a:srgbClr val="FF6600"/>
                </a:solidFill>
                <a:latin typeface="Lucida Console" pitchFamily="49" charset="0"/>
              </a:rPr>
              <a:t>= </a:t>
            </a:r>
            <a:r>
              <a:rPr lang="en-US" dirty="0" smtClean="0">
                <a:solidFill>
                  <a:srgbClr val="FF6600"/>
                </a:solidFill>
                <a:latin typeface="Lucida Console" pitchFamily="49" charset="0"/>
              </a:rPr>
              <a:t>1.1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  <a:latin typeface="Lucida Console" pitchFamily="49" charset="0"/>
              </a:rPr>
              <a:t>Y </a:t>
            </a:r>
            <a:r>
              <a:rPr lang="en-US" dirty="0">
                <a:solidFill>
                  <a:srgbClr val="FF6600"/>
                </a:solidFill>
                <a:latin typeface="Lucida Console" pitchFamily="49" charset="0"/>
              </a:rPr>
              <a:t>= 1 + 2*X**</a:t>
            </a:r>
            <a:r>
              <a:rPr lang="en-US" dirty="0" smtClean="0">
                <a:solidFill>
                  <a:srgbClr val="FF6600"/>
                </a:solidFill>
                <a:latin typeface="Lucida Console" pitchFamily="49" charset="0"/>
              </a:rPr>
              <a:t>2</a:t>
            </a:r>
          </a:p>
          <a:p>
            <a:pPr lvl="2"/>
            <a:r>
              <a:rPr lang="en-US" dirty="0">
                <a:solidFill>
                  <a:srgbClr val="FF6600"/>
                </a:solidFill>
                <a:latin typeface="Lucida Console" pitchFamily="49" charset="0"/>
              </a:rPr>
              <a:t>C  the value for X is 1.1</a:t>
            </a:r>
          </a:p>
          <a:p>
            <a:pPr lvl="2"/>
            <a:r>
              <a:rPr lang="en-US" dirty="0">
                <a:solidFill>
                  <a:srgbClr val="FF6600"/>
                </a:solidFill>
                <a:latin typeface="Lucida Console" pitchFamily="49" charset="0"/>
              </a:rPr>
              <a:t>C  the value for Y is 3.42</a:t>
            </a:r>
          </a:p>
          <a:p>
            <a:endParaRPr lang="en-US" dirty="0"/>
          </a:p>
          <a:p>
            <a:pPr marL="800100" lvl="2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01753"/>
              </p:ext>
            </p:extLst>
          </p:nvPr>
        </p:nvGraphicFramePr>
        <p:xfrm>
          <a:off x="4644008" y="1988840"/>
          <a:ext cx="3688010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exponentiation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multiplication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division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addition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subtraction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4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6699"/>
                </a:solidFill>
              </a:rPr>
              <a:t>Relational</a:t>
            </a:r>
            <a:r>
              <a:rPr lang="en-US" dirty="0" smtClean="0"/>
              <a:t> operators: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FF6699"/>
                </a:solidFill>
              </a:rPr>
              <a:t>Logical</a:t>
            </a:r>
            <a:r>
              <a:rPr lang="en-US" dirty="0" smtClean="0"/>
              <a:t> operators: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4769"/>
              </p:ext>
            </p:extLst>
          </p:nvPr>
        </p:nvGraphicFramePr>
        <p:xfrm>
          <a:off x="2483768" y="1988840"/>
          <a:ext cx="439248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Eq</a:t>
                      </a:r>
                      <a:r>
                        <a:rPr lang="en-US" dirty="0" smtClean="0"/>
                        <a:t>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.NE.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dirty="0" smtClean="0"/>
                        <a:t>ot 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/>
                        <a:t>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.GE.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dirty="0" smtClean="0"/>
                        <a:t>reater than or 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/>
                        <a:t>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.GT.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0" dirty="0" smtClean="0"/>
                        <a:t>reater 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0" dirty="0" smtClean="0"/>
                        <a:t>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.LE.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dirty="0" smtClean="0"/>
                        <a:t>ess than or 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/>
                        <a:t>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.LT.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0" dirty="0" smtClean="0"/>
                        <a:t>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61248"/>
              </p:ext>
            </p:extLst>
          </p:nvPr>
        </p:nvGraphicFramePr>
        <p:xfrm>
          <a:off x="2267744" y="4797153"/>
          <a:ext cx="5112568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.NOT.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.AND.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AND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.OR.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.EQV.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.NEQV.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equivalent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Explicit type</a:t>
            </a:r>
            <a:r>
              <a:rPr lang="en-US" dirty="0"/>
              <a:t> conversion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NINT(), 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(), REAL(), DBLE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Implicit type </a:t>
            </a:r>
            <a:r>
              <a:rPr lang="en-US" sz="3200" dirty="0" smtClean="0"/>
              <a:t>conversion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INTEGER 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REAL x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Y = 1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X = 123.4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X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X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+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Y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dirty="0" smtClean="0"/>
              <a:t>Example 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DOUBLE PRECISION X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REAL Y , Z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X = DBLE(Y) * DBLE(Z)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8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8936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DOUBLE PRECISION A,B</a:t>
            </a:r>
          </a:p>
          <a:p>
            <a:pPr marL="0" indent="0">
              <a:buNone/>
            </a:pPr>
            <a:r>
              <a:rPr lang="en-US" sz="2400" dirty="0" smtClean="0"/>
              <a:t>INTEGER A1 ,B1,A2,B2</a:t>
            </a:r>
          </a:p>
          <a:p>
            <a:pPr marL="0" indent="0">
              <a:buNone/>
            </a:pPr>
            <a:r>
              <a:rPr lang="en-US" sz="2400" dirty="0" smtClean="0"/>
              <a:t>A = 123.4</a:t>
            </a:r>
          </a:p>
          <a:p>
            <a:pPr marL="0" indent="0">
              <a:buNone/>
            </a:pPr>
            <a:r>
              <a:rPr lang="en-US" sz="2400" dirty="0" smtClean="0"/>
              <a:t>B = 123.5</a:t>
            </a:r>
          </a:p>
          <a:p>
            <a:pPr marL="0" indent="0">
              <a:buNone/>
            </a:pPr>
            <a:r>
              <a:rPr lang="en-US" sz="2400" dirty="0" smtClean="0"/>
              <a:t>A1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 smtClean="0"/>
              <a:t>(A)</a:t>
            </a:r>
          </a:p>
          <a:p>
            <a:pPr marL="0" indent="0">
              <a:buNone/>
            </a:pPr>
            <a:r>
              <a:rPr lang="en-US" sz="2400" dirty="0" smtClean="0"/>
              <a:t>B1 = INT(B)</a:t>
            </a:r>
          </a:p>
          <a:p>
            <a:pPr marL="0" indent="0">
              <a:buNone/>
            </a:pPr>
            <a:r>
              <a:rPr lang="en-US" sz="2400" dirty="0" smtClean="0"/>
              <a:t>WRITE(*,*), A1, B1</a:t>
            </a:r>
          </a:p>
          <a:p>
            <a:pPr marL="0" indent="0">
              <a:buNone/>
            </a:pPr>
            <a:r>
              <a:rPr lang="en-US" sz="2400" dirty="0" smtClean="0"/>
              <a:t>A2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NINT</a:t>
            </a:r>
            <a:r>
              <a:rPr lang="en-US" sz="2400" dirty="0" smtClean="0"/>
              <a:t>(A)</a:t>
            </a:r>
          </a:p>
          <a:p>
            <a:pPr marL="0" indent="0">
              <a:buNone/>
            </a:pPr>
            <a:r>
              <a:rPr lang="en-US" sz="2400" dirty="0" smtClean="0"/>
              <a:t>B2 = NINT(B)</a:t>
            </a:r>
          </a:p>
          <a:p>
            <a:pPr marL="0" indent="0">
              <a:buNone/>
            </a:pPr>
            <a:r>
              <a:rPr lang="en-US" sz="2400" dirty="0" smtClean="0"/>
              <a:t>WRITE(*,*),A2,B2</a:t>
            </a:r>
          </a:p>
          <a:p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796136" y="3681623"/>
            <a:ext cx="1872208" cy="9048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123 123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123 124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39952" y="4047023"/>
            <a:ext cx="1512168" cy="174065"/>
          </a:xfrm>
          <a:prstGeom prst="rightArrow">
            <a:avLst>
              <a:gd name="adj1" fmla="val 50000"/>
              <a:gd name="adj2" fmla="val 1223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My Information</a:t>
            </a: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chemeClr val="accent6">
                    <a:lumMod val="75000"/>
                  </a:schemeClr>
                </a:solidFill>
              </a:rPr>
              <a:t>Jian Zhang</a:t>
            </a:r>
            <a:endParaRPr lang="en-US" alt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en-US" dirty="0" smtClean="0"/>
              <a:t>Office:</a:t>
            </a:r>
          </a:p>
          <a:p>
            <a:pPr lvl="2"/>
            <a:r>
              <a:rPr lang="en-US" altLang="en-US" dirty="0" smtClean="0"/>
              <a:t>SHB </a:t>
            </a:r>
            <a:r>
              <a:rPr lang="en-US" altLang="zh-CN" dirty="0" smtClean="0"/>
              <a:t>122A</a:t>
            </a:r>
          </a:p>
          <a:p>
            <a:pPr lvl="2"/>
            <a:r>
              <a:rPr lang="en-US" altLang="en-US" dirty="0" smtClean="0"/>
              <a:t>Office </a:t>
            </a:r>
            <a:r>
              <a:rPr lang="en-US" altLang="en-US" dirty="0"/>
              <a:t>Hours: </a:t>
            </a:r>
          </a:p>
          <a:p>
            <a:pPr lvl="2"/>
            <a:r>
              <a:rPr lang="en-US" altLang="zh-CN" dirty="0"/>
              <a:t>1:00PM - 2:00PM Wednesday </a:t>
            </a:r>
            <a:endParaRPr lang="en-US" altLang="zh-CN" dirty="0" smtClean="0"/>
          </a:p>
          <a:p>
            <a:pPr lvl="2"/>
            <a:r>
              <a:rPr lang="en-US" altLang="en-US" dirty="0" smtClean="0"/>
              <a:t>1155113940@link.cuhk.edu.hk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statement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Not allowed</a:t>
            </a:r>
            <a:r>
              <a:rPr lang="en-US" dirty="0" smtClean="0"/>
              <a:t> in Assignment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IF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((N .EQ. 0) .OR. (N .EQ. 1))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[statements in IF section]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.EQ. 2)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[statements in ELSE-IF section]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[statements in ELSE-ELSE section]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IF (use GOTO)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.EQ. 2)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[statements in ELSE section]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[statements in IF section]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…</a:t>
            </a:r>
          </a:p>
        </p:txBody>
      </p:sp>
    </p:spTree>
    <p:extLst>
      <p:ext uri="{BB962C8B-B14F-4D97-AF65-F5344CB8AC3E}">
        <p14:creationId xmlns:p14="http://schemas.microsoft.com/office/powerpoint/2010/main" val="7654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Statement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Not allowed</a:t>
            </a:r>
            <a:r>
              <a:rPr lang="en-US" dirty="0" smtClean="0"/>
              <a:t> in Assignment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 loop: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I = 9, 1, -2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 (Bubble sort)</a:t>
            </a:r>
          </a:p>
          <a:p>
            <a:pPr marL="400050" lvl="1" indent="0" algn="just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pPr marL="40005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 = I+1, N</a:t>
            </a:r>
          </a:p>
          <a:p>
            <a:pPr marL="40005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X(I) .GT. X(J) )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40005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TEMP = X(I)</a:t>
            </a:r>
          </a:p>
          <a:p>
            <a:pPr marL="40005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X(I) = X(J)</a:t>
            </a:r>
          </a:p>
          <a:p>
            <a:pPr marL="40005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X(J) = TEMP</a:t>
            </a:r>
          </a:p>
          <a:p>
            <a:pPr marL="40005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2636912"/>
            <a:ext cx="13681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Initial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636912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1772816"/>
            <a:ext cx="237626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Increment</a:t>
            </a:r>
          </a:p>
          <a:p>
            <a:r>
              <a:rPr lang="en-US" dirty="0" smtClean="0"/>
              <a:t>(Optional if it equals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3419872" y="2204864"/>
            <a:ext cx="32403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23928" y="2204864"/>
            <a:ext cx="826523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4572000" y="2095981"/>
            <a:ext cx="57606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4138" y="1494646"/>
            <a:ext cx="8556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Iabel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2267744" y="1863978"/>
            <a:ext cx="364241" cy="182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Statement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Not allowed</a:t>
            </a:r>
            <a:r>
              <a:rPr lang="en-US" dirty="0" smtClean="0"/>
              <a:t> in Assignment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While loop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(LOGIC EXPRESSION)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Until loop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(LOGIC EXPRESSION)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mtClean="0"/>
              <a:t>Unconditional Jump and Repetition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unconditional jump</a:t>
            </a:r>
          </a:p>
          <a:p>
            <a:pPr lvl="1" eaLnBrk="1" hangingPunct="1"/>
            <a:r>
              <a:rPr lang="en-US" altLang="zh-TW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together with </a:t>
            </a:r>
            <a:r>
              <a:rPr lang="en-US" altLang="zh-TW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 eaLnBrk="1" hangingPunct="1"/>
            <a:endParaRPr lang="en-US" altLang="zh-TW" sz="22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.LE. 100)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It is (effectively) a while loop.</a:t>
            </a:r>
          </a:p>
        </p:txBody>
      </p:sp>
    </p:spTree>
    <p:extLst>
      <p:ext uri="{BB962C8B-B14F-4D97-AF65-F5344CB8AC3E}">
        <p14:creationId xmlns:p14="http://schemas.microsoft.com/office/powerpoint/2010/main" val="2243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SUM UP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In selection and loop statements,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only the following 2 keywords are allowed</a:t>
            </a:r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			</a:t>
            </a:r>
            <a:r>
              <a:rPr lang="en-US" altLang="zh-TW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3600" dirty="0" smtClean="0"/>
          </a:p>
          <a:p>
            <a:pPr eaLnBrk="1" hangingPunct="1">
              <a:defRPr/>
            </a:pPr>
            <a:r>
              <a:rPr lang="en-US" altLang="zh-TW" sz="3600" dirty="0" smtClean="0">
                <a:solidFill>
                  <a:srgbClr val="FF0000"/>
                </a:solidFill>
              </a:rPr>
              <a:t>NO 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altLang="zh-TW" sz="2400" dirty="0" smtClean="0"/>
              <a:t> and so on.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935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Subroutine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Syntax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SUBROUTINE </a:t>
            </a:r>
            <a:r>
              <a:rPr lang="en-US" altLang="zh-TW" sz="2000" i="1" dirty="0" smtClean="0">
                <a:latin typeface="Lucida Console" pitchFamily="49" charset="0"/>
              </a:rPr>
              <a:t>PROCNAME</a:t>
            </a:r>
            <a:r>
              <a:rPr lang="en-US" altLang="zh-TW" sz="2000" dirty="0" smtClean="0">
                <a:latin typeface="Lucida Console" pitchFamily="49" charset="0"/>
              </a:rPr>
              <a:t>(</a:t>
            </a:r>
            <a:r>
              <a:rPr lang="en-US" altLang="zh-TW" sz="2000" i="1" dirty="0" err="1" smtClean="0">
                <a:latin typeface="Lucida Console" pitchFamily="49" charset="0"/>
              </a:rPr>
              <a:t>parameter_list</a:t>
            </a:r>
            <a:r>
              <a:rPr lang="en-US" altLang="zh-TW" sz="2000" dirty="0" smtClean="0">
                <a:latin typeface="Lucida Console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</a:t>
            </a:r>
            <a:r>
              <a:rPr lang="en-US" altLang="zh-TW" sz="2000" i="1" dirty="0" smtClean="0">
                <a:latin typeface="Lucida Console" pitchFamily="49" charset="0"/>
              </a:rPr>
              <a:t>parameter type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i="1" dirty="0" smtClean="0">
                <a:latin typeface="Lucida Console" pitchFamily="49" charset="0"/>
              </a:rPr>
              <a:t>declaration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6699"/>
                </a:solidFill>
              </a:rPr>
              <a:t>Comma-delimited parameter </a:t>
            </a:r>
            <a:r>
              <a:rPr lang="en-US" altLang="zh-TW" sz="2600" dirty="0" smtClean="0"/>
              <a:t>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Parameter type declared in front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Multi-</a:t>
            </a:r>
            <a:r>
              <a:rPr lang="en-US" altLang="zh-TW" sz="2400" dirty="0" smtClean="0">
                <a:latin typeface="Lucida Console" pitchFamily="49" charset="0"/>
              </a:rPr>
              <a:t>RETURN</a:t>
            </a:r>
            <a:r>
              <a:rPr lang="en-US" altLang="zh-TW" sz="2600" dirty="0" smtClean="0"/>
              <a:t>s allowed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Invoked by </a:t>
            </a:r>
            <a:r>
              <a:rPr lang="en-US" altLang="zh-TW" sz="2400" dirty="0" smtClean="0">
                <a:solidFill>
                  <a:srgbClr val="FF6600"/>
                </a:solidFill>
                <a:latin typeface="Lucida Console" pitchFamily="49" charset="0"/>
              </a:rPr>
              <a:t>CALL</a:t>
            </a:r>
            <a:r>
              <a:rPr lang="en-US" altLang="zh-TW" sz="2600" dirty="0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968616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Subroutine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Parameter type for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Specify dimensions except the last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latin typeface="Lucida Console" pitchFamily="49" charset="0"/>
              </a:rPr>
              <a:t>	  SUBROUTINE TEXT(M, N, A)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latin typeface="Lucida Console" pitchFamily="49" charset="0"/>
              </a:rPr>
              <a:t>	  INTEGER M,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latin typeface="Lucida Console" pitchFamily="49" charset="0"/>
              </a:rPr>
              <a:t>	  INTEGER A(M, N, *)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6699"/>
                </a:solidFill>
              </a:rPr>
              <a:t>Pass 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6600"/>
                </a:solidFill>
              </a:rPr>
              <a:t>No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Functions are 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generic</a:t>
            </a:r>
            <a:r>
              <a:rPr lang="en-US" altLang="zh-TW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83996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Subroutine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M =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N =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CALL SWAP(M,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SUBROUTINE SWAP(X, 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INTEGER X, Y,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T =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X = 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Y =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RETURN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END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22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Intrinsic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49825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altLang="en-US" sz="2600" dirty="0" smtClean="0"/>
              <a:t>Provided by FORTRAN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accent6">
                    <a:lumMod val="75000"/>
                  </a:schemeClr>
                </a:solidFill>
              </a:rPr>
              <a:t>NINT – Convert to “Integer” by rounding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en-US" altLang="en-US" sz="2200" dirty="0" smtClean="0"/>
              <a:t>SQRT – Square root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en-US" altLang="en-US" sz="2200" dirty="0" smtClean="0"/>
              <a:t>LEN – Length of character argument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en-US" altLang="en-US" sz="2200" dirty="0" smtClean="0"/>
              <a:t>ABS – </a:t>
            </a:r>
            <a:r>
              <a:rPr lang="en-US" altLang="en-US" sz="2200" dirty="0"/>
              <a:t>A</a:t>
            </a:r>
            <a:r>
              <a:rPr lang="en-US" altLang="en-US" sz="2200" dirty="0" smtClean="0"/>
              <a:t>bsolute value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200" dirty="0"/>
              <a:t>SIN – Sine </a:t>
            </a:r>
            <a:r>
              <a:rPr lang="en-US" altLang="en-US" sz="2200" dirty="0" smtClean="0"/>
              <a:t>function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altLang="en-US" sz="2600" dirty="0" smtClean="0"/>
              <a:t>Aware of argument type and return type!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altLang="en-US" sz="2600" dirty="0" smtClean="0"/>
              <a:t>Reference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en-US" altLang="en-US" sz="2200" dirty="0" smtClean="0"/>
              <a:t>Appendix E, Interactive Fortran 77 - A Hands on Approach - 2nd Ed., page 211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200" dirty="0"/>
              <a:t>http://</a:t>
            </a:r>
            <a:r>
              <a:rPr lang="en-US" altLang="en-US" sz="2200" dirty="0" err="1"/>
              <a:t>course.cse.cuhk.edu.hk</a:t>
            </a:r>
            <a:r>
              <a:rPr lang="en-US" altLang="en-US" sz="2200" dirty="0"/>
              <a:t>/~csci3180/resource/files/f77book.pdf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471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</a:t>
            </a: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IBM, 1950s, “</a:t>
            </a:r>
            <a:r>
              <a:rPr lang="en-US" altLang="zh-TW" dirty="0" err="1">
                <a:solidFill>
                  <a:srgbClr val="FF6600"/>
                </a:solidFill>
              </a:rPr>
              <a:t>FOR</a:t>
            </a:r>
            <a:r>
              <a:rPr lang="en-US" altLang="zh-TW" dirty="0" err="1"/>
              <a:t>mula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6600"/>
                </a:solidFill>
              </a:rPr>
              <a:t>TRAN</a:t>
            </a:r>
            <a:r>
              <a:rPr lang="en-US" altLang="zh-TW" dirty="0" err="1"/>
              <a:t>slator</a:t>
            </a:r>
            <a:r>
              <a:rPr lang="en-US" altLang="zh-TW" dirty="0"/>
              <a:t>”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Numeric and scientific computation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6699"/>
                </a:solidFill>
              </a:rPr>
              <a:t>Compiled</a:t>
            </a:r>
            <a:r>
              <a:rPr lang="en-US" altLang="zh-TW" dirty="0"/>
              <a:t>, not interpreted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Fortran77, Fortran90, Fortran95…</a:t>
            </a:r>
          </a:p>
          <a:p>
            <a:r>
              <a:rPr lang="en-US" altLang="zh-CN" dirty="0"/>
              <a:t>Advantage:</a:t>
            </a:r>
          </a:p>
          <a:p>
            <a:pPr lvl="1"/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Portability (standardized by American National Standard Institute)</a:t>
            </a:r>
          </a:p>
        </p:txBody>
      </p:sp>
      <p:sp>
        <p:nvSpPr>
          <p:cNvPr id="4" name="Oval 1"/>
          <p:cNvSpPr>
            <a:spLocks noChangeArrowheads="1"/>
          </p:cNvSpPr>
          <p:nvPr/>
        </p:nvSpPr>
        <p:spPr bwMode="auto">
          <a:xfrm>
            <a:off x="755650" y="3861048"/>
            <a:ext cx="1944688" cy="647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Callout 2 2"/>
          <p:cNvSpPr>
            <a:spLocks/>
          </p:cNvSpPr>
          <p:nvPr/>
        </p:nvSpPr>
        <p:spPr bwMode="auto">
          <a:xfrm>
            <a:off x="1331640" y="6021288"/>
            <a:ext cx="1800225" cy="719137"/>
          </a:xfrm>
          <a:prstGeom prst="borderCallout2">
            <a:avLst>
              <a:gd name="adj1" fmla="val 18750"/>
              <a:gd name="adj2" fmla="val -397"/>
              <a:gd name="adj3" fmla="val 18750"/>
              <a:gd name="adj4" fmla="val -16667"/>
              <a:gd name="adj5" fmla="val -224891"/>
              <a:gd name="adj6" fmla="val -18541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Use Fortran77 in Assignment!!</a:t>
            </a:r>
          </a:p>
        </p:txBody>
      </p:sp>
    </p:spTree>
    <p:extLst>
      <p:ext uri="{BB962C8B-B14F-4D97-AF65-F5344CB8AC3E}">
        <p14:creationId xmlns:p14="http://schemas.microsoft.com/office/powerpoint/2010/main" val="3062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Intrinsic Functions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mtClean="0"/>
              <a:t>If any Intrinsic Functions appears in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Actual argument list of external subprogram, or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CALL statement</a:t>
            </a:r>
          </a:p>
          <a:p>
            <a:pPr marL="571500" indent="-571500" eaLnBrk="1" hangingPunct="1"/>
            <a:r>
              <a:rPr lang="en-US" altLang="en-US" smtClean="0"/>
              <a:t>We must declare them in an INTRINSIC statement</a:t>
            </a:r>
          </a:p>
          <a:p>
            <a:pPr marL="571500" indent="-571500" eaLnBrk="1" hangingPunct="1"/>
            <a:endParaRPr lang="en-US" altLang="en-US" smtClean="0"/>
          </a:p>
          <a:p>
            <a:pPr marL="839788" lvl="1" indent="-495300" eaLnBrk="1" hangingPunct="1"/>
            <a:endParaRPr lang="en-US" altLang="en-US" smtClean="0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916238" y="3744913"/>
            <a:ext cx="34607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PROGRAM TEST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INTRINSIC COS,SIN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CALL TABLE(COS,SIN)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SUBROUTINE TABLE(A,B)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REAL A,B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WRITE(*,*) A(3.14159265)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WRITE(*,*) B(3.14159265)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RETURN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5435600" y="3716338"/>
            <a:ext cx="936625" cy="5048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987675" y="4292600"/>
            <a:ext cx="237648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 animBg="1"/>
      <p:bldP spid="7680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I/O - File Opening and Closing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Open file</a:t>
            </a:r>
          </a:p>
          <a:p>
            <a:pPr lvl="1" eaLnBrk="1" hangingPunct="1"/>
            <a:r>
              <a:rPr lang="en-US" altLang="zh-TW" sz="2000" dirty="0" smtClean="0">
                <a:latin typeface="Lucida Console" pitchFamily="49" charset="0"/>
              </a:rPr>
              <a:t>OPEN(UNIT=</a:t>
            </a:r>
            <a:r>
              <a:rPr lang="en-US" altLang="zh-TW" sz="1800" i="1" dirty="0" err="1" smtClean="0">
                <a:latin typeface="Lucida Console" pitchFamily="49" charset="0"/>
              </a:rPr>
              <a:t>unit</a:t>
            </a:r>
            <a:r>
              <a:rPr lang="en-US" altLang="zh-TW" sz="2000" dirty="0" err="1" smtClean="0">
                <a:latin typeface="Lucida Console" pitchFamily="49" charset="0"/>
              </a:rPr>
              <a:t>,ERR</a:t>
            </a:r>
            <a:r>
              <a:rPr lang="en-US" altLang="zh-TW" sz="2000" dirty="0" smtClean="0">
                <a:latin typeface="Lucida Console" pitchFamily="49" charset="0"/>
              </a:rPr>
              <a:t>=</a:t>
            </a:r>
            <a:r>
              <a:rPr lang="en-US" altLang="zh-TW" sz="1800" i="1" dirty="0" err="1" smtClean="0">
                <a:latin typeface="Lucida Console" pitchFamily="49" charset="0"/>
              </a:rPr>
              <a:t>err</a:t>
            </a:r>
            <a:r>
              <a:rPr lang="en-US" altLang="zh-TW" sz="2000" dirty="0" err="1" smtClean="0">
                <a:latin typeface="Lucida Console" pitchFamily="49" charset="0"/>
              </a:rPr>
              <a:t>,FILE</a:t>
            </a:r>
            <a:r>
              <a:rPr lang="en-US" altLang="zh-TW" sz="2000" dirty="0" smtClean="0">
                <a:latin typeface="Lucida Console" pitchFamily="49" charset="0"/>
              </a:rPr>
              <a:t>=</a:t>
            </a:r>
            <a:r>
              <a:rPr lang="en-US" altLang="zh-TW" sz="1800" i="1" dirty="0" err="1" smtClean="0">
                <a:latin typeface="Lucida Console" pitchFamily="49" charset="0"/>
              </a:rPr>
              <a:t>fname</a:t>
            </a:r>
            <a:r>
              <a:rPr lang="en-US" altLang="zh-TW" sz="2000" dirty="0" err="1" smtClean="0">
                <a:latin typeface="Lucida Console" pitchFamily="49" charset="0"/>
              </a:rPr>
              <a:t>,STATUS</a:t>
            </a:r>
            <a:r>
              <a:rPr lang="en-US" altLang="zh-TW" sz="2000" dirty="0" smtClean="0">
                <a:latin typeface="Lucida Console" pitchFamily="49" charset="0"/>
              </a:rPr>
              <a:t>=</a:t>
            </a:r>
            <a:r>
              <a:rPr lang="en-US" altLang="zh-TW" sz="2000" i="1" dirty="0" err="1" smtClean="0">
                <a:latin typeface="Lucida Console" pitchFamily="49" charset="0"/>
              </a:rPr>
              <a:t>st</a:t>
            </a:r>
            <a:r>
              <a:rPr lang="en-US" altLang="zh-TW" sz="2000" dirty="0" smtClean="0">
                <a:latin typeface="Lucida Console" pitchFamily="49" charset="0"/>
              </a:rPr>
              <a:t>)</a:t>
            </a:r>
          </a:p>
          <a:p>
            <a:pPr lvl="1" eaLnBrk="1" hangingPunct="1"/>
            <a:r>
              <a:rPr lang="en-US" altLang="zh-TW" dirty="0" smtClean="0"/>
              <a:t>unit: any integer between </a:t>
            </a:r>
            <a:r>
              <a:rPr lang="en-US" altLang="zh-TW" dirty="0" smtClean="0">
                <a:solidFill>
                  <a:srgbClr val="FF6699"/>
                </a:solidFill>
              </a:rPr>
              <a:t>1 to 99</a:t>
            </a:r>
            <a:r>
              <a:rPr lang="en-US" altLang="zh-TW" dirty="0" smtClean="0"/>
              <a:t>, not 5, 6</a:t>
            </a:r>
          </a:p>
          <a:p>
            <a:pPr lvl="1" eaLnBrk="1" hangingPunct="1"/>
            <a:r>
              <a:rPr lang="en-US" altLang="zh-TW" sz="2400" dirty="0"/>
              <a:t>e</a:t>
            </a:r>
            <a:r>
              <a:rPr lang="en-US" altLang="zh-TW" sz="2400" dirty="0" smtClean="0"/>
              <a:t>rr: label which program jump to if  any error </a:t>
            </a:r>
          </a:p>
          <a:p>
            <a:pPr lvl="1" eaLnBrk="1" hangingPunct="1"/>
            <a:r>
              <a:rPr lang="en-US" altLang="zh-TW" sz="2400" dirty="0" smtClean="0"/>
              <a:t>status: </a:t>
            </a:r>
            <a:r>
              <a:rPr lang="en-US" altLang="zh-TW" sz="2000" dirty="0" smtClean="0">
                <a:latin typeface="Lucida Console" pitchFamily="49" charset="0"/>
              </a:rPr>
              <a:t>‘NEW’</a:t>
            </a:r>
            <a:r>
              <a:rPr lang="en-US" altLang="zh-TW" sz="2400" dirty="0" smtClean="0"/>
              <a:t>, </a:t>
            </a:r>
            <a:r>
              <a:rPr lang="en-US" altLang="zh-TW" sz="2000" dirty="0" smtClean="0">
                <a:latin typeface="Lucida Console" pitchFamily="49" charset="0"/>
              </a:rPr>
              <a:t>‘OLD’</a:t>
            </a:r>
            <a:r>
              <a:rPr lang="en-US" altLang="zh-TW" sz="2400" dirty="0" smtClean="0"/>
              <a:t>, </a:t>
            </a:r>
            <a:r>
              <a:rPr lang="en-US" altLang="zh-TW" sz="2000" dirty="0" smtClean="0">
                <a:latin typeface="Lucida Console" pitchFamily="49" charset="0"/>
              </a:rPr>
              <a:t>‘SCRATCH’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Close file</a:t>
            </a:r>
          </a:p>
          <a:p>
            <a:pPr lvl="1" eaLnBrk="1" hangingPunct="1"/>
            <a:r>
              <a:rPr lang="en-US" altLang="zh-TW" sz="2200" dirty="0" smtClean="0">
                <a:latin typeface="Lucida Console" pitchFamily="49" charset="0"/>
              </a:rPr>
              <a:t>CLOSE(</a:t>
            </a:r>
            <a:r>
              <a:rPr lang="en-US" altLang="zh-TW" sz="2200" i="1" dirty="0" smtClean="0">
                <a:latin typeface="Lucida Console" pitchFamily="49" charset="0"/>
              </a:rPr>
              <a:t>unit</a:t>
            </a:r>
            <a:r>
              <a:rPr lang="en-US" altLang="zh-TW" sz="2200" dirty="0" smtClean="0">
                <a:latin typeface="Lucida Console" pitchFamily="49" charset="0"/>
              </a:rPr>
              <a:t>)</a:t>
            </a:r>
            <a:endParaRPr lang="en-US" altLang="zh-TW" dirty="0" smtClean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80112" y="4005064"/>
            <a:ext cx="3168352" cy="866229"/>
          </a:xfrm>
          <a:prstGeom prst="wedgeRoundRectCallout">
            <a:avLst>
              <a:gd name="adj1" fmla="val 2621"/>
              <a:gd name="adj2" fmla="val -1691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5 for INPUT from the </a:t>
            </a:r>
            <a:r>
              <a:rPr lang="en-US" dirty="0">
                <a:solidFill>
                  <a:srgbClr val="FF6600"/>
                </a:solidFill>
              </a:rPr>
              <a:t>keyboard</a:t>
            </a:r>
          </a:p>
          <a:p>
            <a:pPr>
              <a:defRPr/>
            </a:pPr>
            <a:r>
              <a:rPr lang="en-US" dirty="0"/>
              <a:t>6 for OUTPUT to the </a:t>
            </a:r>
            <a:r>
              <a:rPr lang="en-US" dirty="0">
                <a:solidFill>
                  <a:srgbClr val="FF6600"/>
                </a:solidFill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148264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I/O - Reading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600" dirty="0" smtClean="0"/>
              <a:t>To read ONE LINE: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</a:rPr>
              <a:t>        READ(</a:t>
            </a:r>
            <a:r>
              <a:rPr lang="en-US" altLang="zh-TW" sz="2000" i="1" dirty="0" smtClean="0">
                <a:latin typeface="Lucida Console" pitchFamily="49" charset="0"/>
              </a:rPr>
              <a:t>unit</a:t>
            </a:r>
            <a:r>
              <a:rPr lang="en-US" altLang="zh-TW" sz="2000" dirty="0" smtClean="0">
                <a:latin typeface="Lucida Console" pitchFamily="49" charset="0"/>
              </a:rPr>
              <a:t>, 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label</a:t>
            </a:r>
            <a:r>
              <a:rPr lang="en-US" altLang="zh-TW" sz="2000" dirty="0" smtClean="0">
                <a:latin typeface="Lucida Console" pitchFamily="49" charset="0"/>
              </a:rPr>
              <a:t>) </a:t>
            </a:r>
            <a:r>
              <a:rPr lang="en-US" altLang="zh-TW" sz="2000" i="1" dirty="0" err="1" smtClean="0">
                <a:latin typeface="Lucida Console" pitchFamily="49" charset="0"/>
              </a:rPr>
              <a:t>varname</a:t>
            </a:r>
            <a:r>
              <a:rPr lang="en-US" altLang="zh-TW" sz="2000" dirty="0" smtClean="0">
                <a:latin typeface="Lucida Console" pitchFamily="49" charset="0"/>
              </a:rPr>
              <a:t>,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i="1" dirty="0" smtClean="0">
                <a:latin typeface="Lucida Console" pitchFamily="49" charset="0"/>
              </a:rPr>
              <a:t>  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label</a:t>
            </a:r>
            <a:r>
              <a:rPr lang="en-US" altLang="zh-TW" sz="2000" dirty="0" smtClean="0">
                <a:latin typeface="Lucida Console" pitchFamily="49" charset="0"/>
              </a:rPr>
              <a:t> FORMAT(</a:t>
            </a:r>
            <a:r>
              <a:rPr lang="en-US" altLang="zh-TW" sz="2000" i="1" dirty="0" smtClean="0">
                <a:latin typeface="Lucida Console" pitchFamily="49" charset="0"/>
              </a:rPr>
              <a:t>specifications</a:t>
            </a:r>
            <a:r>
              <a:rPr lang="en-US" altLang="zh-TW" sz="2000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>
              <a:latin typeface="Lucida Console" pitchFamily="49" charset="0"/>
            </a:endParaRPr>
          </a:p>
          <a:p>
            <a:pPr eaLnBrk="1" hangingPunct="1"/>
            <a:r>
              <a:rPr lang="en-US" altLang="zh-TW" sz="2400" dirty="0" smtClean="0">
                <a:latin typeface="Lucida Console" pitchFamily="49" charset="0"/>
              </a:rPr>
              <a:t>unit</a:t>
            </a:r>
            <a:r>
              <a:rPr lang="en-US" altLang="zh-TW" sz="2600" dirty="0" smtClean="0"/>
              <a:t> =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altLang="zh-TW" sz="2600" dirty="0" smtClean="0"/>
              <a:t> means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stdin</a:t>
            </a:r>
            <a:r>
              <a:rPr lang="en-US" altLang="zh-TW" sz="2600" dirty="0" smtClean="0"/>
              <a:t>.</a:t>
            </a:r>
          </a:p>
          <a:p>
            <a:pPr eaLnBrk="1" hangingPunct="1"/>
            <a:endParaRPr lang="en-US" altLang="zh-TW" sz="2600" dirty="0" smtClean="0"/>
          </a:p>
          <a:p>
            <a:pPr eaLnBrk="1" hangingPunct="1"/>
            <a:r>
              <a:rPr lang="en-US" altLang="zh-TW" sz="2600" dirty="0" smtClean="0"/>
              <a:t>Format specification</a:t>
            </a:r>
          </a:p>
          <a:p>
            <a:pPr lvl="1" eaLnBrk="1" hangingPunct="1"/>
            <a:r>
              <a:rPr lang="en-US" altLang="zh-TW" sz="2200" dirty="0" smtClean="0"/>
              <a:t>I5: 5 digit integer</a:t>
            </a:r>
          </a:p>
          <a:p>
            <a:pPr lvl="1" eaLnBrk="1" hangingPunct="1"/>
            <a:r>
              <a:rPr lang="en-US" altLang="zh-TW" sz="2200" dirty="0" smtClean="0"/>
              <a:t>F5.2: float, width 5, </a:t>
            </a:r>
            <a:r>
              <a:rPr lang="en-US" altLang="zh-TW" sz="2200" dirty="0" err="1" smtClean="0"/>
              <a:t>d.p.</a:t>
            </a:r>
            <a:r>
              <a:rPr lang="en-US" altLang="zh-TW" sz="2200" dirty="0" smtClean="0"/>
              <a:t> 2</a:t>
            </a:r>
          </a:p>
          <a:p>
            <a:pPr lvl="1"/>
            <a:r>
              <a:rPr lang="en-US" altLang="zh-TW" sz="2200" dirty="0"/>
              <a:t>E10.3 : scientific notation, </a:t>
            </a:r>
            <a:r>
              <a:rPr lang="en-US" altLang="zh-TW" sz="2200" dirty="0" smtClean="0"/>
              <a:t>width 10, </a:t>
            </a:r>
            <a:r>
              <a:rPr lang="en-US" altLang="zh-TW" sz="2200" dirty="0" err="1" smtClean="0"/>
              <a:t>d.p.</a:t>
            </a:r>
            <a:r>
              <a:rPr lang="en-US" altLang="zh-TW" sz="2200" dirty="0" smtClean="0"/>
              <a:t> 3 </a:t>
            </a:r>
          </a:p>
          <a:p>
            <a:pPr lvl="1" eaLnBrk="1" hangingPunct="1"/>
            <a:r>
              <a:rPr lang="en-US" altLang="zh-TW" sz="2200" dirty="0" smtClean="0"/>
              <a:t>A10: string, length 10</a:t>
            </a:r>
          </a:p>
          <a:p>
            <a:pPr lvl="2"/>
            <a:r>
              <a:rPr lang="en-US" altLang="zh-TW" sz="1800" dirty="0" smtClean="0"/>
              <a:t>The numbers are optional.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43146"/>
              </p:ext>
            </p:extLst>
          </p:nvPr>
        </p:nvGraphicFramePr>
        <p:xfrm>
          <a:off x="4355976" y="4860173"/>
          <a:ext cx="10554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33501"/>
              </p:ext>
            </p:extLst>
          </p:nvPr>
        </p:nvGraphicFramePr>
        <p:xfrm>
          <a:off x="6228184" y="5229200"/>
          <a:ext cx="235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97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I/O - Reading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0781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   READ(2, 10) 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   READ(2, 20) K,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   READ(2, 30) C, D, E, 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10 FORMAT(I5)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20 FORMAT(I5, F5.3)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30 FORMAT(2(I5, A))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27984" y="4137429"/>
            <a:ext cx="4536504" cy="646331"/>
            <a:chOff x="4427984" y="4137429"/>
            <a:chExt cx="4536504" cy="646331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20072" y="4137429"/>
              <a:ext cx="3744416" cy="64633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dirty="0" smtClean="0"/>
                <a:t>Same as</a:t>
              </a:r>
            </a:p>
            <a:p>
              <a:pPr eaLnBrk="1" hangingPunct="1"/>
              <a:r>
                <a:rPr lang="en-US" altLang="zh-TW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</a:t>
              </a:r>
              <a:r>
                <a: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((</a:t>
              </a:r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I5, A</a:t>
              </a:r>
              <a:r>
                <a: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(I5, A)</a:t>
              </a:r>
              <a:r>
                <a: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1"/>
            </p:cNvCxnSpPr>
            <p:nvPr/>
          </p:nvCxnSpPr>
          <p:spPr>
            <a:xfrm flipH="1" flipV="1">
              <a:off x="4427984" y="4437112"/>
              <a:ext cx="792088" cy="2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4678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I/O - Writing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write ONE LINE: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Lucida Console" pitchFamily="49" charset="0"/>
              </a:rPr>
              <a:t>        WRITE(</a:t>
            </a:r>
            <a:r>
              <a:rPr lang="en-US" altLang="zh-TW" sz="2400" i="1" dirty="0" smtClean="0">
                <a:latin typeface="Lucida Console" pitchFamily="49" charset="0"/>
              </a:rPr>
              <a:t>unit</a:t>
            </a:r>
            <a:r>
              <a:rPr lang="en-US" altLang="zh-TW" sz="2400" dirty="0" smtClean="0">
                <a:latin typeface="Lucida Console" pitchFamily="49" charset="0"/>
              </a:rPr>
              <a:t>, </a:t>
            </a:r>
            <a:r>
              <a:rPr lang="en-US" altLang="zh-TW" sz="2400" i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label</a:t>
            </a:r>
            <a:r>
              <a:rPr lang="en-US" altLang="zh-TW" sz="2400" dirty="0" smtClean="0">
                <a:latin typeface="Lucida Console" pitchFamily="49" charset="0"/>
              </a:rPr>
              <a:t>) </a:t>
            </a:r>
            <a:r>
              <a:rPr lang="en-US" altLang="zh-TW" sz="2400" i="1" dirty="0" err="1" smtClean="0">
                <a:latin typeface="Lucida Console" pitchFamily="49" charset="0"/>
              </a:rPr>
              <a:t>varname</a:t>
            </a:r>
            <a:r>
              <a:rPr lang="en-US" altLang="zh-TW" sz="2400" dirty="0" smtClean="0">
                <a:latin typeface="Lucida Console" pitchFamily="49" charset="0"/>
              </a:rPr>
              <a:t>,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i="1" dirty="0" smtClean="0">
                <a:latin typeface="Lucida Console" pitchFamily="49" charset="0"/>
              </a:rPr>
              <a:t>  </a:t>
            </a:r>
            <a:r>
              <a:rPr lang="en-US" altLang="zh-TW" sz="2400" i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label</a:t>
            </a:r>
            <a:r>
              <a:rPr lang="en-US" altLang="zh-TW" sz="2400" dirty="0" smtClean="0">
                <a:latin typeface="Lucida Console" pitchFamily="49" charset="0"/>
              </a:rPr>
              <a:t> FORMAT(</a:t>
            </a:r>
            <a:r>
              <a:rPr lang="en-US" altLang="zh-TW" sz="2400" i="1" dirty="0" smtClean="0">
                <a:latin typeface="Lucida Console" pitchFamily="49" charset="0"/>
              </a:rPr>
              <a:t>specifications</a:t>
            </a:r>
            <a:r>
              <a:rPr lang="en-US" altLang="zh-TW" sz="2400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>
              <a:latin typeface="Lucida Console" pitchFamily="49" charset="0"/>
            </a:endParaRPr>
          </a:p>
          <a:p>
            <a:pPr eaLnBrk="1" hangingPunct="1"/>
            <a:r>
              <a:rPr lang="en-US" altLang="zh-TW" sz="2800" dirty="0" smtClean="0">
                <a:latin typeface="Lucida Console" pitchFamily="49" charset="0"/>
              </a:rPr>
              <a:t>unit</a:t>
            </a:r>
            <a:r>
              <a:rPr lang="en-US" altLang="zh-TW" dirty="0" smtClean="0"/>
              <a:t> =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altLang="zh-TW" dirty="0" smtClean="0"/>
              <a:t> means </a:t>
            </a:r>
            <a:r>
              <a:rPr lang="en-US" altLang="zh-TW" dirty="0" err="1" smtClean="0">
                <a:solidFill>
                  <a:srgbClr val="FF0000"/>
                </a:solidFill>
              </a:rPr>
              <a:t>stdout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Format specification are similar to file reading.</a:t>
            </a:r>
          </a:p>
        </p:txBody>
      </p:sp>
    </p:spTree>
    <p:extLst>
      <p:ext uri="{BB962C8B-B14F-4D97-AF65-F5344CB8AC3E}">
        <p14:creationId xmlns:p14="http://schemas.microsoft.com/office/powerpoint/2010/main" val="2497127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46165"/>
              </p:ext>
            </p:extLst>
          </p:nvPr>
        </p:nvGraphicFramePr>
        <p:xfrm>
          <a:off x="611188" y="2133600"/>
          <a:ext cx="7777162" cy="2971800"/>
        </p:xfrm>
        <a:graphic>
          <a:graphicData uri="http://schemas.openxmlformats.org/drawingml/2006/table">
            <a:tbl>
              <a:tblPr/>
              <a:tblGrid>
                <a:gridCol w="174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 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新細明體" pitchFamily="18" charset="-120"/>
                          <a:cs typeface="Times New Roman" pitchFamily="18" charset="0"/>
                        </a:rPr>
                        <a:t>text string 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新細明體" pitchFamily="18" charset="-120"/>
                          <a:cs typeface="Times New Roman" pitchFamily="18" charset="0"/>
                        </a:rPr>
                        <a:t>double precision numbers, exponent notation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新細明體" pitchFamily="18" charset="-120"/>
                          <a:cs typeface="Times New Roman" pitchFamily="18" charset="0"/>
                        </a:rPr>
                        <a:t>real numbers, exponent notation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新細明體" pitchFamily="18" charset="-120"/>
                          <a:cs typeface="Times New Roman" pitchFamily="18" charset="0"/>
                        </a:rPr>
                        <a:t>real numbers, fixed point format 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新細明體" pitchFamily="18" charset="-120"/>
                          <a:cs typeface="Times New Roman" pitchFamily="18" charset="0"/>
                        </a:rPr>
                        <a:t>horizontal skip (space) 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 / 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新細明體" pitchFamily="18" charset="-120"/>
                          <a:cs typeface="Times New Roman" pitchFamily="18" charset="0"/>
                        </a:rPr>
                        <a:t>vertical skip (newline)</a:t>
                      </a: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do not start a 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7544" y="274465"/>
            <a:ext cx="8229600" cy="1143000"/>
          </a:xfrm>
        </p:spPr>
        <p:txBody>
          <a:bodyPr/>
          <a:lstStyle/>
          <a:p>
            <a:r>
              <a:rPr lang="en-US" altLang="en-US" smtClean="0"/>
              <a:t>What’s the output?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23529" y="1719263"/>
            <a:ext cx="4968552" cy="34379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</a:t>
            </a:r>
            <a:r>
              <a:rPr lang="en-US" alt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12, 12345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</a:t>
            </a:r>
            <a:r>
              <a:rPr lang="en-US" alt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0.12345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</a:t>
            </a:r>
            <a:r>
              <a:rPr lang="en-US" alt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123.45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</a:t>
            </a:r>
            <a:r>
              <a:rPr lang="en-US" alt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12345.0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(*,’(E7.2)’) 123.45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(*,’(E8.2)’) 12345.0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(I4, 2X, I4)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(F6.2)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36096" y="1719238"/>
            <a:ext cx="2305199" cy="27178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ss12ss****</a:t>
            </a:r>
            <a:endParaRPr lang="en-US" sz="20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ss0.12</a:t>
            </a:r>
            <a:endParaRPr lang="en-US" sz="20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123.45 </a:t>
            </a:r>
            <a:endParaRPr lang="en-US" sz="20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</a:t>
            </a:r>
            <a:endParaRPr lang="en-US" sz="20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12E+03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0.12E+05</a:t>
            </a:r>
            <a:endParaRPr lang="en-US" sz="20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00392" y="2276872"/>
            <a:ext cx="1043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 for space</a:t>
            </a:r>
          </a:p>
        </p:txBody>
      </p:sp>
      <p:cxnSp>
        <p:nvCxnSpPr>
          <p:cNvPr id="7" name="Straight Arrow Connector 6"/>
          <p:cNvCxnSpPr>
            <a:cxnSpLocks noChangeShapeType="1"/>
            <a:stCxn id="5" idx="1"/>
          </p:cNvCxnSpPr>
          <p:nvPr/>
        </p:nvCxnSpPr>
        <p:spPr bwMode="auto">
          <a:xfrm flipH="1" flipV="1">
            <a:off x="7741295" y="2492896"/>
            <a:ext cx="359097" cy="10714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771800" y="126876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41095" y="126876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7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data file with </a:t>
            </a:r>
            <a:r>
              <a:rPr lang="en-US" dirty="0" smtClean="0"/>
              <a:t>x y z </a:t>
            </a:r>
            <a:r>
              <a:rPr lang="en-US" dirty="0"/>
              <a:t>coordinates for a bunch of points. The number of points is given on the first line. The file name of the data file is </a:t>
            </a:r>
            <a:r>
              <a:rPr lang="en-US" i="1" dirty="0"/>
              <a:t>points.dat</a:t>
            </a:r>
            <a:r>
              <a:rPr lang="en-US" dirty="0"/>
              <a:t>. The format for each coordinate is known to be F10.4</a:t>
            </a:r>
          </a:p>
        </p:txBody>
      </p:sp>
    </p:spTree>
    <p:extLst>
      <p:ext uri="{BB962C8B-B14F-4D97-AF65-F5344CB8AC3E}">
        <p14:creationId xmlns:p14="http://schemas.microsoft.com/office/powerpoint/2010/main" val="27922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32656"/>
            <a:ext cx="815759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program </a:t>
            </a:r>
            <a:r>
              <a:rPr lang="en-US" sz="2000" b="1" dirty="0" err="1"/>
              <a:t>inpdat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c  This program reads n points from a data file and stores them in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c  3 arrays x, y, z.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sz="2000" b="1" dirty="0"/>
              <a:t> </a:t>
            </a:r>
            <a:r>
              <a:rPr lang="en-US" sz="2000" b="1" dirty="0" err="1"/>
              <a:t>nmax</a:t>
            </a:r>
            <a:r>
              <a:rPr lang="en-US" sz="2000" b="1" dirty="0"/>
              <a:t>, u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parameter</a:t>
            </a:r>
            <a:r>
              <a:rPr lang="en-US" sz="2000" b="1" dirty="0"/>
              <a:t> (</a:t>
            </a:r>
            <a:r>
              <a:rPr lang="en-US" sz="2000" b="1" dirty="0" err="1"/>
              <a:t>nmax</a:t>
            </a:r>
            <a:r>
              <a:rPr lang="en-US" sz="2000" b="1" dirty="0"/>
              <a:t>=1000, u=20)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</a:t>
            </a:r>
            <a:r>
              <a:rPr lang="en-US" sz="2000" b="1" dirty="0"/>
              <a:t> x(</a:t>
            </a:r>
            <a:r>
              <a:rPr lang="en-US" sz="2000" b="1" dirty="0" err="1"/>
              <a:t>nmax</a:t>
            </a:r>
            <a:r>
              <a:rPr lang="en-US" sz="2000" b="1" dirty="0"/>
              <a:t>), y(</a:t>
            </a:r>
            <a:r>
              <a:rPr lang="en-US" sz="2000" b="1" dirty="0" err="1"/>
              <a:t>nmax</a:t>
            </a:r>
            <a:r>
              <a:rPr lang="en-US" sz="2000" b="1" dirty="0"/>
              <a:t>), </a:t>
            </a:r>
            <a:r>
              <a:rPr lang="en-US" sz="2000" b="1" dirty="0" smtClean="0"/>
              <a:t>z(</a:t>
            </a:r>
            <a:r>
              <a:rPr lang="en-US" sz="2000" b="1" dirty="0" err="1" smtClean="0"/>
              <a:t>nmax</a:t>
            </a:r>
            <a:r>
              <a:rPr lang="en-US" sz="2000" b="1" dirty="0" smtClean="0"/>
              <a:t>)     </a:t>
            </a:r>
          </a:p>
          <a:p>
            <a:pPr mar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2000" b="1" dirty="0" smtClean="0"/>
              <a:t> </a:t>
            </a:r>
            <a:r>
              <a:rPr lang="en-US" sz="2000" b="1" dirty="0"/>
              <a:t>(u, FILE='points.dat', STATUS='OLD</a:t>
            </a:r>
            <a:r>
              <a:rPr lang="en-US" sz="2000" b="1" dirty="0" smtClean="0"/>
              <a:t>')</a:t>
            </a:r>
            <a:r>
              <a:rPr lang="en-US" sz="2000" b="1" dirty="0"/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c  Loop over the data points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2000" b="1" dirty="0"/>
              <a:t> 10 </a:t>
            </a:r>
            <a:r>
              <a:rPr lang="en-US" sz="2000" b="1" dirty="0" err="1"/>
              <a:t>i</a:t>
            </a:r>
            <a:r>
              <a:rPr lang="en-US" sz="2000" b="1" dirty="0"/>
              <a:t>= 1, n</a:t>
            </a:r>
          </a:p>
          <a:p>
            <a:pPr marL="0" indent="0">
              <a:buNone/>
            </a:pPr>
            <a:r>
              <a:rPr lang="en-US" sz="2000" b="1" dirty="0"/>
              <a:t>         read(u,100) x(</a:t>
            </a:r>
            <a:r>
              <a:rPr lang="en-US" sz="2000" b="1" dirty="0" err="1"/>
              <a:t>i</a:t>
            </a:r>
            <a:r>
              <a:rPr lang="en-US" sz="2000" b="1" dirty="0"/>
              <a:t>), y(</a:t>
            </a:r>
            <a:r>
              <a:rPr lang="en-US" sz="2000" b="1" dirty="0" err="1"/>
              <a:t>i</a:t>
            </a:r>
            <a:r>
              <a:rPr lang="en-US" sz="2000" b="1" dirty="0"/>
              <a:t>), </a:t>
            </a:r>
            <a:r>
              <a:rPr lang="en-US" sz="2000" b="1" dirty="0" smtClean="0"/>
              <a:t>z(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1800" b="1" dirty="0" smtClean="0"/>
              <a:t>10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100</a:t>
            </a:r>
            <a:r>
              <a:rPr lang="en-US" sz="2000" b="1" dirty="0" smtClean="0"/>
              <a:t> </a:t>
            </a:r>
            <a:r>
              <a:rPr lang="en-US" sz="2000" b="1" dirty="0"/>
              <a:t>format (3(F10.4))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close </a:t>
            </a:r>
            <a:r>
              <a:rPr lang="en-US" sz="2000" b="1" dirty="0"/>
              <a:t>(u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c  Now we should process the data somehow</a:t>
            </a:r>
            <a:r>
              <a:rPr lang="en-US" sz="2000" b="1" dirty="0" smtClean="0">
                <a:solidFill>
                  <a:srgbClr val="92D050"/>
                </a:solidFill>
              </a:rPr>
              <a:t>...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stop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end</a:t>
            </a:r>
          </a:p>
        </p:txBody>
      </p:sp>
    </p:spTree>
    <p:extLst>
      <p:ext uri="{BB962C8B-B14F-4D97-AF65-F5344CB8AC3E}">
        <p14:creationId xmlns:p14="http://schemas.microsoft.com/office/powerpoint/2010/main" val="3178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 I/O Error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Open file for reading or writing…</a:t>
            </a:r>
          </a:p>
          <a:p>
            <a:pPr lvl="1" eaLnBrk="1" hangingPunct="1"/>
            <a:r>
              <a:rPr lang="en-US" altLang="zh-TW" dirty="0" smtClean="0">
                <a:latin typeface="Courier New" panose="02070309020205020404" pitchFamily="49" charset="0"/>
              </a:rPr>
              <a:t>OPEN(UNIT=</a:t>
            </a:r>
            <a:r>
              <a:rPr lang="en-US" altLang="zh-TW" i="1" dirty="0" smtClean="0">
                <a:latin typeface="Courier New" panose="02070309020205020404" pitchFamily="49" charset="0"/>
              </a:rPr>
              <a:t>unit</a:t>
            </a:r>
            <a:r>
              <a:rPr lang="en-US" altLang="zh-TW" dirty="0" smtClean="0">
                <a:latin typeface="Courier New" panose="02070309020205020404" pitchFamily="49" charset="0"/>
              </a:rPr>
              <a:t>, </a:t>
            </a:r>
            <a:r>
              <a:rPr lang="en-US" altLang="zh-TW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IOSTAT=</a:t>
            </a:r>
            <a:r>
              <a:rPr lang="en-US" altLang="zh-TW" i="1" dirty="0" err="1" smtClean="0">
                <a:solidFill>
                  <a:schemeClr val="accent1"/>
                </a:solidFill>
                <a:latin typeface="Courier New" panose="02070309020205020404" pitchFamily="49" charset="0"/>
              </a:rPr>
              <a:t>ios</a:t>
            </a:r>
            <a:r>
              <a:rPr lang="en-US" altLang="zh-TW" dirty="0" smtClean="0">
                <a:latin typeface="Courier New" panose="02070309020205020404" pitchFamily="49" charset="0"/>
              </a:rPr>
              <a:t>, FILE=</a:t>
            </a:r>
            <a:r>
              <a:rPr lang="en-US" altLang="zh-TW" i="1" dirty="0" err="1" smtClean="0">
                <a:latin typeface="Courier New" panose="02070309020205020404" pitchFamily="49" charset="0"/>
              </a:rPr>
              <a:t>fname</a:t>
            </a:r>
            <a:r>
              <a:rPr lang="en-US" altLang="zh-TW" dirty="0" smtClean="0">
                <a:latin typeface="Courier New" panose="02070309020205020404" pitchFamily="49" charset="0"/>
              </a:rPr>
              <a:t>, STATUS=</a:t>
            </a:r>
            <a:r>
              <a:rPr lang="en-US" altLang="zh-TW" i="1" dirty="0" err="1" smtClean="0">
                <a:latin typeface="Courier New" panose="02070309020205020404" pitchFamily="49" charset="0"/>
              </a:rPr>
              <a:t>st</a:t>
            </a:r>
            <a:r>
              <a:rPr lang="en-US" altLang="zh-TW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zh-TW" dirty="0" err="1" smtClean="0">
                <a:solidFill>
                  <a:schemeClr val="accent1"/>
                </a:solidFill>
                <a:latin typeface="Courier New" panose="02070309020205020404" pitchFamily="49" charset="0"/>
              </a:rPr>
              <a:t>ios</a:t>
            </a:r>
            <a:r>
              <a:rPr lang="en-US" altLang="zh-TW" dirty="0" smtClean="0"/>
              <a:t> is an integer variable to store the I/O status</a:t>
            </a:r>
          </a:p>
          <a:p>
            <a:pPr lvl="1" eaLnBrk="1" hangingPunct="1"/>
            <a:r>
              <a:rPr lang="en-US" altLang="zh-TW" dirty="0" smtClean="0"/>
              <a:t>If the statement was successful, </a:t>
            </a:r>
            <a:r>
              <a:rPr lang="en-US" altLang="zh-TW" dirty="0" err="1" smtClean="0">
                <a:solidFill>
                  <a:schemeClr val="accent1"/>
                </a:solidFill>
                <a:latin typeface="Courier New" panose="02070309020205020404" pitchFamily="49" charset="0"/>
              </a:rPr>
              <a:t>ios</a:t>
            </a:r>
            <a:r>
              <a:rPr lang="en-US" altLang="zh-TW" dirty="0" smtClean="0"/>
              <a:t> is zero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In your assignment, </a:t>
            </a:r>
          </a:p>
          <a:p>
            <a:pPr lvl="1" eaLnBrk="1" hangingPunct="1"/>
            <a:r>
              <a:rPr lang="en-US" altLang="zh-TW" dirty="0" smtClean="0"/>
              <a:t>When there is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TW" dirty="0" smtClean="0"/>
              <a:t>failure, print a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meaningful</a:t>
            </a:r>
            <a:r>
              <a:rPr lang="en-US" altLang="zh-TW" dirty="0" smtClean="0"/>
              <a:t> message and exit the program</a:t>
            </a:r>
          </a:p>
        </p:txBody>
      </p:sp>
    </p:spTree>
    <p:extLst>
      <p:ext uri="{BB962C8B-B14F-4D97-AF65-F5344CB8AC3E}">
        <p14:creationId xmlns:p14="http://schemas.microsoft.com/office/powerpoint/2010/main" val="14372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</a:t>
            </a: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Choose Unix machine (Solaris OS)</a:t>
            </a:r>
          </a:p>
          <a:p>
            <a:pPr lvl="1"/>
            <a:r>
              <a:rPr lang="en-US" altLang="zh-TW" sz="2400" dirty="0"/>
              <a:t>Teaching available hostname: </a:t>
            </a:r>
            <a:r>
              <a:rPr lang="en-US" altLang="zh-TW" sz="2400" dirty="0" smtClean="0"/>
              <a:t>sparc1-sparc2</a:t>
            </a:r>
            <a:endParaRPr lang="en-US" altLang="zh-TW" sz="2400" dirty="0"/>
          </a:p>
          <a:p>
            <a:pPr lvl="1"/>
            <a:r>
              <a:rPr lang="en-US" altLang="zh-TW" sz="2400" dirty="0"/>
              <a:t>Check details at (log in with CSE account): </a:t>
            </a:r>
            <a:r>
              <a:rPr lang="en-US" altLang="zh-TW" sz="2400" dirty="0">
                <a:hlinkClick r:id="rId2"/>
              </a:rPr>
              <a:t>https://wiki.cse.cuhk.edu.hk/tech/system/solaris</a:t>
            </a:r>
            <a:r>
              <a:rPr lang="en-US" altLang="zh-TW" sz="2400" dirty="0"/>
              <a:t> 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Access Unix machine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ssh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user_name</a:t>
            </a:r>
            <a:r>
              <a:rPr lang="en-US" altLang="zh-CN" dirty="0" smtClean="0"/>
              <a:t>&gt;@sparc1.cse.cuhk.edu.hk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93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learning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Fortran 77 tutorial</a:t>
            </a:r>
          </a:p>
          <a:p>
            <a:pPr lvl="1"/>
            <a:r>
              <a:rPr lang="en-US" dirty="0">
                <a:latin typeface="+mj-lt"/>
                <a:hlinkClick r:id="rId2"/>
              </a:rPr>
              <a:t>http://</a:t>
            </a:r>
            <a:r>
              <a:rPr lang="en-US" dirty="0" smtClean="0">
                <a:latin typeface="+mj-lt"/>
                <a:hlinkClick r:id="rId2"/>
              </a:rPr>
              <a:t>www.geo.utexas.edu/courses/387h/Lectures/fortran%2077%20tutorial.pdf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  <a:hlinkClick r:id="rId3"/>
              </a:rPr>
              <a:t>http://www.stanford.edu/class/me200c/tutorial_77/</a:t>
            </a:r>
            <a:endParaRPr lang="en-US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  <a:hlinkClick r:id="rId4"/>
              </a:rPr>
              <a:t>http://www.tat.physik.uni-tuebingen.de/~kley/lehre/ftn77/tutorial/</a:t>
            </a:r>
            <a:endParaRPr lang="en-US" altLang="zh-TW" dirty="0">
              <a:latin typeface="+mj-lt"/>
            </a:endParaRPr>
          </a:p>
          <a:p>
            <a:pPr lvl="1"/>
            <a:endParaRPr lang="en-US" dirty="0"/>
          </a:p>
          <a:p>
            <a:r>
              <a:rPr lang="en-US" altLang="zh-TW" dirty="0" smtClean="0"/>
              <a:t>FAQ</a:t>
            </a:r>
          </a:p>
          <a:p>
            <a:pPr lvl="1"/>
            <a:r>
              <a:rPr lang="en-US" altLang="zh-TW" sz="2400" dirty="0" smtClean="0">
                <a:latin typeface="Microsoft Sans Serif" pitchFamily="34" charset="0"/>
                <a:hlinkClick r:id="rId5"/>
              </a:rPr>
              <a:t>http://www.faqs.org/faqs/fortran-faq/</a:t>
            </a:r>
            <a:r>
              <a:rPr lang="en-US" altLang="zh-TW" sz="2400" dirty="0" smtClean="0">
                <a:latin typeface="Microsoft Sans Serif" pitchFamily="34" charset="0"/>
              </a:rPr>
              <a:t> </a:t>
            </a:r>
            <a:endParaRPr lang="en-US" altLang="zh-TW" dirty="0" smtClean="0"/>
          </a:p>
          <a:p>
            <a:pPr lvl="1"/>
            <a:endParaRPr lang="en-US" altLang="zh-TW" sz="2400" dirty="0" smtClean="0">
              <a:latin typeface="Microsoft Sans Serif" pitchFamily="34" charset="0"/>
            </a:endParaRPr>
          </a:p>
          <a:p>
            <a:r>
              <a:rPr lang="en-US" altLang="zh-TW" dirty="0" smtClean="0"/>
              <a:t>Other Readings:</a:t>
            </a:r>
          </a:p>
          <a:p>
            <a:pPr lvl="1"/>
            <a:r>
              <a:rPr lang="en-US" altLang="zh-TW" sz="2400" dirty="0" smtClean="0">
                <a:latin typeface="Microsoft Sans Serif" pitchFamily="34" charset="0"/>
                <a:hlinkClick r:id="rId6"/>
              </a:rPr>
              <a:t>http://www.ibiblio.org/pub/languages/fortran/</a:t>
            </a:r>
            <a:endParaRPr lang="en-US" altLang="zh-TW" sz="2400" dirty="0" smtClean="0">
              <a:latin typeface="Microsoft Sans Serif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</a:t>
            </a: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Compile and run </a:t>
            </a:r>
            <a:r>
              <a:rPr lang="en-US" altLang="zh-TW" sz="2800" dirty="0" err="1"/>
              <a:t>HelloWorld</a:t>
            </a:r>
            <a:endParaRPr lang="en-US" altLang="zh-TW" sz="2800" dirty="0"/>
          </a:p>
          <a:p>
            <a:pPr lvl="1"/>
            <a:r>
              <a:rPr lang="en-US" altLang="zh-TW" sz="2000" dirty="0">
                <a:latin typeface="Lucida Console" pitchFamily="49" charset="0"/>
              </a:rPr>
              <a:t>f77 –o </a:t>
            </a:r>
            <a:r>
              <a:rPr lang="en-US" altLang="zh-TW" sz="2000" dirty="0" smtClean="0">
                <a:latin typeface="Lucida Console" pitchFamily="49" charset="0"/>
              </a:rPr>
              <a:t>a </a:t>
            </a:r>
            <a:r>
              <a:rPr lang="en-US" altLang="zh-TW" sz="2000" dirty="0" err="1" smtClean="0">
                <a:latin typeface="Lucida Console" pitchFamily="49" charset="0"/>
              </a:rPr>
              <a:t>a.for</a:t>
            </a:r>
            <a:r>
              <a:rPr lang="en-US" altLang="zh-TW" sz="2000" dirty="0" smtClean="0">
                <a:latin typeface="Lucida Console" pitchFamily="49" charset="0"/>
              </a:rPr>
              <a:t> </a:t>
            </a:r>
            <a:r>
              <a:rPr lang="en-US" altLang="zh-TW" sz="2000" dirty="0">
                <a:latin typeface="Lucida Console" pitchFamily="49" charset="0"/>
              </a:rPr>
              <a:t>(OR </a:t>
            </a:r>
            <a:r>
              <a:rPr lang="en-US" altLang="zh-TW" sz="2000" dirty="0" err="1" smtClean="0">
                <a:latin typeface="Lucida Console" pitchFamily="49" charset="0"/>
              </a:rPr>
              <a:t>a.f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Lucida Console" pitchFamily="49" charset="0"/>
              </a:rPr>
              <a:t>./a</a:t>
            </a:r>
            <a:endParaRPr lang="en-US" altLang="zh-TW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Help</a:t>
            </a:r>
          </a:p>
          <a:p>
            <a:pPr lvl="1"/>
            <a:r>
              <a:rPr lang="en-US" altLang="zh-TW" sz="2000" dirty="0">
                <a:latin typeface="Lucida Console" pitchFamily="49" charset="0"/>
              </a:rPr>
              <a:t>f77 –help</a:t>
            </a:r>
          </a:p>
          <a:p>
            <a:pPr lvl="1"/>
            <a:r>
              <a:rPr lang="en-US" altLang="zh-TW" sz="2000" dirty="0">
                <a:latin typeface="Lucida Console" pitchFamily="49" charset="0"/>
              </a:rPr>
              <a:t>man f77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96952"/>
            <a:ext cx="669674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56792"/>
            <a:ext cx="8686801" cy="4536503"/>
          </a:xfr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My first program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print out hello world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force explicit type declarations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variable declaration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*20 STR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 = 'Hello world'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program statement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(*,10)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 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(A,/,'This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tells you how to continue to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next'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, ' line')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8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Format</a:t>
            </a:r>
            <a:endParaRPr lang="en-US" altLang="zh-TW" dirty="0" smtClean="0"/>
          </a:p>
        </p:txBody>
      </p:sp>
      <p:graphicFrame>
        <p:nvGraphicFramePr>
          <p:cNvPr id="61514" name="Group 74"/>
          <p:cNvGraphicFramePr>
            <a:graphicFrameLocks noGrp="1"/>
          </p:cNvGraphicFramePr>
          <p:nvPr>
            <p:ph sz="half" idx="1"/>
          </p:nvPr>
        </p:nvGraphicFramePr>
        <p:xfrm>
          <a:off x="457200" y="3560763"/>
          <a:ext cx="8229600" cy="1189038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73" name="AutoShape 65"/>
          <p:cNvSpPr>
            <a:spLocks/>
          </p:cNvSpPr>
          <p:nvPr/>
        </p:nvSpPr>
        <p:spPr bwMode="auto">
          <a:xfrm>
            <a:off x="914400" y="2740025"/>
            <a:ext cx="1219200" cy="609600"/>
          </a:xfrm>
          <a:prstGeom prst="callout3">
            <a:avLst>
              <a:gd name="adj1" fmla="val 18750"/>
              <a:gd name="adj2" fmla="val -6250"/>
              <a:gd name="adj3" fmla="val 18750"/>
              <a:gd name="adj4" fmla="val -19792"/>
              <a:gd name="adj5" fmla="val 72537"/>
              <a:gd name="adj6" fmla="val -22407"/>
              <a:gd name="adj7" fmla="val 131236"/>
              <a:gd name="adj8" fmla="val -25315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itchFamily="66" charset="0"/>
              </a:rPr>
              <a:t>Comment</a:t>
            </a:r>
          </a:p>
        </p:txBody>
      </p:sp>
      <p:sp>
        <p:nvSpPr>
          <p:cNvPr id="17474" name="AutoShape 66"/>
          <p:cNvSpPr>
            <a:spLocks/>
          </p:cNvSpPr>
          <p:nvPr/>
        </p:nvSpPr>
        <p:spPr bwMode="auto">
          <a:xfrm>
            <a:off x="1222375" y="5248275"/>
            <a:ext cx="1371600" cy="609600"/>
          </a:xfrm>
          <a:prstGeom prst="flowChartProcess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itchFamily="66" charset="0"/>
              </a:rPr>
              <a:t>Statement label</a:t>
            </a:r>
          </a:p>
        </p:txBody>
      </p:sp>
      <p:sp>
        <p:nvSpPr>
          <p:cNvPr id="17475" name="AutoShape 67"/>
          <p:cNvSpPr>
            <a:spLocks/>
          </p:cNvSpPr>
          <p:nvPr/>
        </p:nvSpPr>
        <p:spPr bwMode="auto">
          <a:xfrm>
            <a:off x="3924300" y="2627313"/>
            <a:ext cx="1558925" cy="609600"/>
          </a:xfrm>
          <a:prstGeom prst="callout3">
            <a:avLst>
              <a:gd name="adj1" fmla="val 18750"/>
              <a:gd name="adj2" fmla="val -4889"/>
              <a:gd name="adj3" fmla="val 18750"/>
              <a:gd name="adj4" fmla="val -14940"/>
              <a:gd name="adj5" fmla="val 62574"/>
              <a:gd name="adj6" fmla="val -17671"/>
              <a:gd name="adj7" fmla="val 135889"/>
              <a:gd name="adj8" fmla="val -21676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itchFamily="66" charset="0"/>
              </a:rPr>
              <a:t>continuation mark</a:t>
            </a:r>
          </a:p>
        </p:txBody>
      </p:sp>
      <p:sp>
        <p:nvSpPr>
          <p:cNvPr id="17476" name="AutoShape 68"/>
          <p:cNvSpPr>
            <a:spLocks/>
          </p:cNvSpPr>
          <p:nvPr/>
        </p:nvSpPr>
        <p:spPr bwMode="auto">
          <a:xfrm>
            <a:off x="4683125" y="5267325"/>
            <a:ext cx="1524000" cy="6096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itchFamily="66" charset="0"/>
              </a:rPr>
              <a:t>Statement</a:t>
            </a:r>
          </a:p>
        </p:txBody>
      </p:sp>
      <p:sp>
        <p:nvSpPr>
          <p:cNvPr id="7237" name="AutoShape 69"/>
          <p:cNvSpPr>
            <a:spLocks/>
          </p:cNvSpPr>
          <p:nvPr/>
        </p:nvSpPr>
        <p:spPr bwMode="auto">
          <a:xfrm>
            <a:off x="6443663" y="2444750"/>
            <a:ext cx="2305050" cy="72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2"/>
                </a:solidFill>
                <a:latin typeface="Comic Sans MS" pitchFamily="66" charset="0"/>
              </a:rPr>
              <a:t>Sequence number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(rarely used today)</a:t>
            </a:r>
          </a:p>
        </p:txBody>
      </p:sp>
      <p:sp>
        <p:nvSpPr>
          <p:cNvPr id="17478" name="Rectangle 70"/>
          <p:cNvSpPr>
            <a:spLocks noChangeArrowheads="1"/>
          </p:cNvSpPr>
          <p:nvPr/>
        </p:nvSpPr>
        <p:spPr bwMode="auto">
          <a:xfrm>
            <a:off x="1524000" y="1582738"/>
            <a:ext cx="701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TW" sz="2600" dirty="0"/>
              <a:t>Format is </a:t>
            </a:r>
            <a:r>
              <a:rPr lang="en-US" altLang="zh-TW" sz="2600" dirty="0">
                <a:solidFill>
                  <a:srgbClr val="FF0000"/>
                </a:solidFill>
              </a:rPr>
              <a:t>FIXED</a:t>
            </a:r>
            <a:r>
              <a:rPr lang="en-US" altLang="zh-TW" sz="2600" dirty="0"/>
              <a:t>!!!!!!</a:t>
            </a:r>
          </a:p>
        </p:txBody>
      </p:sp>
      <p:sp>
        <p:nvSpPr>
          <p:cNvPr id="17479" name="Left Brace 1"/>
          <p:cNvSpPr>
            <a:spLocks/>
          </p:cNvSpPr>
          <p:nvPr/>
        </p:nvSpPr>
        <p:spPr bwMode="auto">
          <a:xfrm rot="-5400000">
            <a:off x="1764507" y="3588544"/>
            <a:ext cx="287337" cy="2879725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80" name="Left Brace 10"/>
          <p:cNvSpPr>
            <a:spLocks/>
          </p:cNvSpPr>
          <p:nvPr/>
        </p:nvSpPr>
        <p:spPr bwMode="auto">
          <a:xfrm rot="-5400000">
            <a:off x="5301457" y="3588544"/>
            <a:ext cx="287337" cy="2879725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81" name="Left Brace 11"/>
          <p:cNvSpPr>
            <a:spLocks/>
          </p:cNvSpPr>
          <p:nvPr/>
        </p:nvSpPr>
        <p:spPr bwMode="auto">
          <a:xfrm rot="5400000">
            <a:off x="7668419" y="2516982"/>
            <a:ext cx="287337" cy="1727200"/>
          </a:xfrm>
          <a:prstGeom prst="leftBrace">
            <a:avLst>
              <a:gd name="adj1" fmla="val 834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133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56793"/>
            <a:ext cx="8686801" cy="3816424"/>
          </a:xfr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My first program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print out hello world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force explicit type declarations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variable declaration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*20 STR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 = 'Hello world'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program statement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(*,10)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 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(A,/,'This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tells you how to continue to the next'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line')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55679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87624" y="155679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6560" y="155679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8424" y="155679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503238" y="5373216"/>
            <a:ext cx="5733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187624" y="5364112"/>
            <a:ext cx="7200800" cy="91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388424" y="5373216"/>
            <a:ext cx="3600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7019" y="5899338"/>
            <a:ext cx="506549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en-US" b="1" dirty="0">
                <a:solidFill>
                  <a:srgbClr val="FF6699"/>
                </a:solidFill>
              </a:rPr>
              <a:t>1-5</a:t>
            </a:r>
            <a:br>
              <a:rPr lang="en-US" altLang="en-US" b="1" dirty="0">
                <a:solidFill>
                  <a:srgbClr val="FF6699"/>
                </a:solidFill>
              </a:rPr>
            </a:br>
            <a:r>
              <a:rPr lang="en-US" altLang="en-US" b="1" dirty="0">
                <a:solidFill>
                  <a:srgbClr val="FF6699"/>
                </a:solidFill>
              </a:rPr>
              <a:t>Label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0604" y="5373216"/>
            <a:ext cx="1170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solidFill>
                  <a:srgbClr val="FF6699"/>
                </a:solidFill>
              </a:rPr>
              <a:t>6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95600" y="5485929"/>
            <a:ext cx="1964432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en-US" b="1" dirty="0">
                <a:solidFill>
                  <a:srgbClr val="FF6699"/>
                </a:solidFill>
              </a:rPr>
              <a:t>7-72 Statements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843838" y="5561364"/>
            <a:ext cx="975332" cy="1107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en-US" b="1" dirty="0">
                <a:solidFill>
                  <a:srgbClr val="FF6699"/>
                </a:solidFill>
              </a:rPr>
              <a:t>73-80</a:t>
            </a:r>
            <a:br>
              <a:rPr lang="en-US" altLang="en-US" b="1" dirty="0">
                <a:solidFill>
                  <a:srgbClr val="FF6699"/>
                </a:solidFill>
              </a:rPr>
            </a:br>
            <a:r>
              <a:rPr lang="en-US" altLang="en-US" b="1" dirty="0">
                <a:solidFill>
                  <a:srgbClr val="FF6699"/>
                </a:solidFill>
              </a:rPr>
              <a:t>Sequence</a:t>
            </a:r>
          </a:p>
          <a:p>
            <a:r>
              <a:rPr lang="en-US" altLang="en-US" b="1" dirty="0">
                <a:solidFill>
                  <a:srgbClr val="FF6699"/>
                </a:solidFill>
              </a:rPr>
              <a:t>Number</a:t>
            </a:r>
          </a:p>
          <a:p>
            <a:r>
              <a:rPr lang="en-US" altLang="en-US" b="1" dirty="0">
                <a:solidFill>
                  <a:srgbClr val="FF6699"/>
                </a:solidFill>
              </a:rPr>
              <a:t>(Optional)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157288" y="6135861"/>
            <a:ext cx="3053913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solidFill>
                  <a:srgbClr val="FF6699"/>
                </a:solidFill>
              </a:rPr>
              <a:t>Any character: continuation line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1187623" y="5624428"/>
            <a:ext cx="333199" cy="506026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430292" y="5535438"/>
            <a:ext cx="230859" cy="371506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748464" y="155679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Antique</a:t>
            </a:r>
            <a:endParaRPr lang="en-US" dirty="0"/>
          </a:p>
        </p:txBody>
      </p:sp>
      <p:pic>
        <p:nvPicPr>
          <p:cNvPr id="4" name="Picture 3" descr="fortrancode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849" y="1340768"/>
            <a:ext cx="8250481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8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7262</TotalTime>
  <Words>1713</Words>
  <Application>Microsoft Office PowerPoint</Application>
  <PresentationFormat>全屏显示(4:3)</PresentationFormat>
  <Paragraphs>536</Paragraphs>
  <Slides>40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 Unicode MS</vt:lpstr>
      <vt:lpstr>Monotype Sorts</vt:lpstr>
      <vt:lpstr>新細明體</vt:lpstr>
      <vt:lpstr>宋体</vt:lpstr>
      <vt:lpstr>Arial</vt:lpstr>
      <vt:lpstr>Calibri</vt:lpstr>
      <vt:lpstr>Comic Sans MS</vt:lpstr>
      <vt:lpstr>Courier New</vt:lpstr>
      <vt:lpstr>Lucida Console</vt:lpstr>
      <vt:lpstr>Microsoft Sans Serif</vt:lpstr>
      <vt:lpstr>Times New Roman</vt:lpstr>
      <vt:lpstr>Wingdings</vt:lpstr>
      <vt:lpstr>Office Theme</vt:lpstr>
      <vt:lpstr>Introduction to FORTRAN</vt:lpstr>
      <vt:lpstr>My Information</vt:lpstr>
      <vt:lpstr>FORTRAN</vt:lpstr>
      <vt:lpstr>Environment Setting</vt:lpstr>
      <vt:lpstr>Environment Setting</vt:lpstr>
      <vt:lpstr>“Hello world” Sample</vt:lpstr>
      <vt:lpstr>Fortran Format</vt:lpstr>
      <vt:lpstr>Program Sample code</vt:lpstr>
      <vt:lpstr>Antique</vt:lpstr>
      <vt:lpstr>General Information</vt:lpstr>
      <vt:lpstr>Program Structure</vt:lpstr>
      <vt:lpstr>Variable Declaration</vt:lpstr>
      <vt:lpstr>Variable Declaration</vt:lpstr>
      <vt:lpstr>Array</vt:lpstr>
      <vt:lpstr>Expression &amp; Assignment</vt:lpstr>
      <vt:lpstr>Basic Operations</vt:lpstr>
      <vt:lpstr>Basic Operations</vt:lpstr>
      <vt:lpstr>Type Conversion</vt:lpstr>
      <vt:lpstr>Type Conversion</vt:lpstr>
      <vt:lpstr>Selection statement (Not allowed in Assignment 1)</vt:lpstr>
      <vt:lpstr>Selection statement</vt:lpstr>
      <vt:lpstr>Repetition Statement (Not allowed in Assignment 1)</vt:lpstr>
      <vt:lpstr>Repetition Statement (Not allowed in Assignment 1)</vt:lpstr>
      <vt:lpstr>Unconditional Jump and Repetition</vt:lpstr>
      <vt:lpstr>SUM UP</vt:lpstr>
      <vt:lpstr>Subroutine</vt:lpstr>
      <vt:lpstr>Subroutine</vt:lpstr>
      <vt:lpstr>Subroutine</vt:lpstr>
      <vt:lpstr>Intrinsic Functions</vt:lpstr>
      <vt:lpstr>Intrinsic Functions</vt:lpstr>
      <vt:lpstr>I/O - File Opening and Closing</vt:lpstr>
      <vt:lpstr>I/O - Reading</vt:lpstr>
      <vt:lpstr>I/O - Reading</vt:lpstr>
      <vt:lpstr>I/O - Writing</vt:lpstr>
      <vt:lpstr>FORMAT</vt:lpstr>
      <vt:lpstr>What’s the output?</vt:lpstr>
      <vt:lpstr>Example</vt:lpstr>
      <vt:lpstr>PowerPoint 演示文稿</vt:lpstr>
      <vt:lpstr>File I/O Error</vt:lpstr>
      <vt:lpstr>Useful learning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3180 Tutorial 1 Fortran Tutorial</dc:title>
  <dc:creator>Administrator</dc:creator>
  <cp:lastModifiedBy>Feng Ling</cp:lastModifiedBy>
  <cp:revision>202</cp:revision>
  <dcterms:created xsi:type="dcterms:W3CDTF">2014-01-05T03:45:48Z</dcterms:created>
  <dcterms:modified xsi:type="dcterms:W3CDTF">2019-01-17T16:34:49Z</dcterms:modified>
</cp:coreProperties>
</file>