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8" r:id="rId19"/>
    <p:sldId id="275" r:id="rId20"/>
    <p:sldId id="277" r:id="rId21"/>
    <p:sldId id="276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86327"/>
  </p:normalViewPr>
  <p:slideViewPr>
    <p:cSldViewPr snapToGrid="0" snapToObjects="1">
      <p:cViewPr varScale="1">
        <p:scale>
          <a:sx n="98" d="100"/>
          <a:sy n="98" d="100"/>
        </p:scale>
        <p:origin x="216" y="440"/>
      </p:cViewPr>
      <p:guideLst/>
    </p:cSldViewPr>
  </p:slideViewPr>
  <p:outlineViewPr>
    <p:cViewPr>
      <p:scale>
        <a:sx n="33" d="100"/>
        <a:sy n="33" d="100"/>
      </p:scale>
      <p:origin x="0" y="-65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E230F-B99E-D14B-B569-574653E70D2B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97F01-CDAC-EB44-A5A0-37F43CF88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97F01-CDAC-EB44-A5A0-37F43CF889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73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Backward:</a:t>
            </a:r>
          </a:p>
          <a:p>
            <a:r>
              <a:rPr lang="en-GB" dirty="0"/>
              <a:t>- New version:</a:t>
            </a:r>
          </a:p>
          <a:p>
            <a:r>
              <a:rPr lang="en-GB" dirty="0"/>
              <a:t>	adding: ok, older consumer </a:t>
            </a:r>
            <a:r>
              <a:rPr lang="en-GB" dirty="0" err="1"/>
              <a:t>cant’t</a:t>
            </a:r>
            <a:r>
              <a:rPr lang="en-GB" dirty="0"/>
              <a:t> access</a:t>
            </a:r>
          </a:p>
          <a:p>
            <a:r>
              <a:rPr lang="en-GB" dirty="0"/>
              <a:t>	removing: must be </a:t>
            </a:r>
            <a:r>
              <a:rPr lang="en-GB" dirty="0" err="1"/>
              <a:t>anticipathed</a:t>
            </a:r>
            <a:r>
              <a:rPr lang="en-GB" dirty="0"/>
              <a:t>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97F01-CDAC-EB44-A5A0-37F43CF889A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54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of hands </a:t>
            </a:r>
          </a:p>
          <a:p>
            <a:pPr marL="171450" indent="-171450">
              <a:buFontTx/>
              <a:buChar char="-"/>
            </a:pPr>
            <a:r>
              <a:rPr lang="en-GB" dirty="0"/>
              <a:t>who thinks that Scala is the beauty?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who thinks that Scala is the beast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97F01-CDAC-EB44-A5A0-37F43CF889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55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97F01-CDAC-EB44-A5A0-37F43CF889A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0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databases works: commit log is the stream, tables represent the state, a DB can use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97F01-CDAC-EB44-A5A0-37F43CF889A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52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+ Explain</a:t>
            </a:r>
          </a:p>
          <a:p>
            <a:r>
              <a:rPr lang="en-GB" dirty="0"/>
              <a:t>        * builder pattern, fluid API with "proper" typing</a:t>
            </a:r>
          </a:p>
          <a:p>
            <a:r>
              <a:rPr lang="en-GB" dirty="0"/>
              <a:t>        * in/out type</a:t>
            </a:r>
          </a:p>
          <a:p>
            <a:r>
              <a:rPr lang="en-GB" dirty="0"/>
              <a:t>        * serialization / deserialization</a:t>
            </a:r>
          </a:p>
          <a:p>
            <a:r>
              <a:rPr lang="en-GB" dirty="0"/>
              <a:t>        * show resulting topology (</a:t>
            </a:r>
            <a:r>
              <a:rPr lang="en-GB" dirty="0" err="1"/>
              <a:t>kafka</a:t>
            </a:r>
            <a:r>
              <a:rPr lang="en-GB" dirty="0"/>
              <a:t> viz)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97F01-CDAC-EB44-A5A0-37F43CF889A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2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+ Explain</a:t>
            </a:r>
          </a:p>
          <a:p>
            <a:r>
              <a:rPr lang="en-GB" dirty="0"/>
              <a:t>        * Grouping, </a:t>
            </a:r>
            <a:r>
              <a:rPr lang="en-GB" dirty="0" err="1"/>
              <a:t>KTable</a:t>
            </a:r>
            <a:endParaRPr lang="en-GB" dirty="0"/>
          </a:p>
          <a:p>
            <a:r>
              <a:rPr lang="en-GB" dirty="0"/>
              <a:t>        * </a:t>
            </a:r>
            <a:r>
              <a:rPr lang="en-GB" dirty="0" err="1"/>
              <a:t>statefulness</a:t>
            </a:r>
            <a:r>
              <a:rPr lang="en-GB" dirty="0"/>
              <a:t> !!!</a:t>
            </a:r>
          </a:p>
          <a:p>
            <a:r>
              <a:rPr lang="en-GB" dirty="0"/>
              <a:t>        * null !! (beasty!)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97F01-CDAC-EB44-A5A0-37F43CF889A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7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+ Explain</a:t>
            </a:r>
          </a:p>
          <a:p>
            <a:r>
              <a:rPr lang="en-GB" dirty="0"/>
              <a:t>        * Grouping, </a:t>
            </a:r>
            <a:r>
              <a:rPr lang="en-GB" dirty="0" err="1"/>
              <a:t>KTable</a:t>
            </a:r>
            <a:endParaRPr lang="en-GB" dirty="0"/>
          </a:p>
          <a:p>
            <a:r>
              <a:rPr lang="en-GB" dirty="0"/>
              <a:t>        * </a:t>
            </a:r>
            <a:r>
              <a:rPr lang="en-GB" dirty="0" err="1"/>
              <a:t>statefulness</a:t>
            </a:r>
            <a:r>
              <a:rPr lang="en-GB" dirty="0"/>
              <a:t> !!!</a:t>
            </a:r>
          </a:p>
          <a:p>
            <a:r>
              <a:rPr lang="en-GB" dirty="0"/>
              <a:t>        * null !! (beasty!)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97F01-CDAC-EB44-A5A0-37F43CF889A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2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time vs processing time</a:t>
            </a:r>
          </a:p>
          <a:p>
            <a:r>
              <a:rPr lang="en-GB" dirty="0"/>
              <a:t>co-partitioning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97F01-CDAC-EB44-A5A0-37F43CF889A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3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* </a:t>
            </a:r>
            <a:r>
              <a:rPr lang="en-GB" dirty="0" err="1"/>
              <a:t>GlobalKTable</a:t>
            </a:r>
            <a:r>
              <a:rPr lang="en-GB" dirty="0"/>
              <a:t> for non-co-partitioned (=&gt; eventual consistent!)</a:t>
            </a:r>
          </a:p>
          <a:p>
            <a:r>
              <a:rPr lang="en-GB" dirty="0"/>
              <a:t>        * </a:t>
            </a:r>
            <a:r>
              <a:rPr lang="en-GB" dirty="0" err="1"/>
              <a:t>KStream</a:t>
            </a:r>
            <a:r>
              <a:rPr lang="en-GB" dirty="0"/>
              <a:t> vs </a:t>
            </a:r>
            <a:r>
              <a:rPr lang="en-GB" dirty="0" err="1"/>
              <a:t>KTable</a:t>
            </a:r>
            <a:r>
              <a:rPr lang="en-GB" dirty="0"/>
              <a:t> (compaction on topic!), "duality"</a:t>
            </a:r>
          </a:p>
          <a:p>
            <a:r>
              <a:rPr lang="en-GB" dirty="0"/>
              <a:t>            - trigger: </a:t>
            </a:r>
            <a:r>
              <a:rPr lang="en-GB" dirty="0" err="1"/>
              <a:t>tream</a:t>
            </a:r>
            <a:r>
              <a:rPr lang="en-GB" dirty="0"/>
              <a:t>/stream - both sides vs stream/table - stream </a:t>
            </a:r>
            <a:r>
              <a:rPr lang="en-GB" dirty="0" err="1"/>
              <a:t>onl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97F01-CDAC-EB44-A5A0-37F43CF889A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9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CAFE-A690-D44B-A97E-1C3A932D1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25032-D14C-F147-B4DA-CAC0D07EA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45B04-DD86-0B42-A467-4BE91D9B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1846-2AFD-8749-93F3-AEF3B1619CB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0E46-8FD1-914D-9DB9-88C3AFB4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CA59-1256-2E43-922B-E44FEF9C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D1B7-202F-0445-9839-DE2B3BC1C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74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E580-81EA-2843-85F8-03FAFC49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61914-6A81-6D40-AA31-1EEA8667D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7584-6AAD-C942-9C86-AA07E448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1846-2AFD-8749-93F3-AEF3B1619CB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BBD9-D9C4-6C40-871E-459AFF4E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7214-CD3A-1143-BD55-8D567160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D1B7-202F-0445-9839-DE2B3BC1C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62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24822-A349-5541-9CAA-D59CCBA93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1419A-EF2D-9A4C-BF72-1F4BE85B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DD07-E2D2-E24D-8197-7E5A15B6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1846-2AFD-8749-93F3-AEF3B1619CB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3ABF3-E743-ED44-82CA-DFAF29E2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6A569-9FBC-5B4E-9E7E-EB14C530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D1B7-202F-0445-9839-DE2B3BC1C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0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ABAB-3048-A347-B120-80E5ED6C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BB04-7601-EA46-ACE6-99F44AEF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660F-E346-6545-836F-C22EEB37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1846-2AFD-8749-93F3-AEF3B1619CB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5F53F-25AC-6140-A692-B57867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E4C5-A1E1-9142-ABC2-9A003ED5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D1B7-202F-0445-9839-DE2B3BC1C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56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B359-4030-0940-823F-0D0C5A11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4AC5E-9EF5-454C-854D-23ADDACA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E8A9F-1856-004F-A829-B3148E10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1846-2AFD-8749-93F3-AEF3B1619CB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A4F0-7EF9-9140-B986-B7B5B694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94FF-A836-B84E-8915-05304DA8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D1B7-202F-0445-9839-DE2B3BC1C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9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E5C0-F878-5E48-86F9-DE19151C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2118-00A3-AF42-8722-95F29393C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084C2-DE52-C54E-AC4B-D393CBC2A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428E8-7868-5145-99E4-5E1B996F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1846-2AFD-8749-93F3-AEF3B1619CB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89DDB-6CC9-F249-9BC7-18C7F0A8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B8FAD-4803-614A-ABBE-E5EFEA64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D1B7-202F-0445-9839-DE2B3BC1C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2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1471-DDCD-A749-93D4-634CA762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EFF54-62F2-D445-8DBD-F81EBC40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74090-222C-7C48-BE3B-63D920B07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432EE-12F3-4347-A853-483133E30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1374E-05F1-CF43-A554-B43BF1BF8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BE2BF-AF2F-BD49-928C-2FB6E3CF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1846-2AFD-8749-93F3-AEF3B1619CB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7A1B9-36D9-9042-ABB2-E56C4221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62A63-257F-F047-BC24-D00AD591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D1B7-202F-0445-9839-DE2B3BC1C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62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B25-0440-6B44-80B5-A0BC4328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755CC-F8BF-D44F-A85E-B11E5931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1846-2AFD-8749-93F3-AEF3B1619CB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1E689-8025-934D-AA96-03D39C9F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04F4E-CEA2-3542-A95C-6103078E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D1B7-202F-0445-9839-DE2B3BC1C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3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B20AF-F5B2-A14E-978C-0D789888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1846-2AFD-8749-93F3-AEF3B1619CB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5BFB9-7C02-0A46-934F-740139EC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52055-7564-0F49-8D9F-DA9FFA90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D1B7-202F-0445-9839-DE2B3BC1C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2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6495-1948-B24C-B683-01C6B025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42265-3084-D343-8259-3881964C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98351-16C9-264A-AF6E-9203FB989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A9939-72FF-A949-94AB-EBE65055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1846-2AFD-8749-93F3-AEF3B1619CB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FF8E5-8DC2-F947-982E-EA8832D8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314DF-5C06-AE41-8C48-F30C3C7E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D1B7-202F-0445-9839-DE2B3BC1C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9B68-6FF6-C64C-AEFC-24A9F452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10426-D624-F841-8980-AF1EC1747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B1207-5388-1449-AAB7-417B9FBEA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69395-FE20-4D41-9D62-EB5DAEA8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1846-2AFD-8749-93F3-AEF3B1619CB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7CE0F-9B3B-284B-AA1A-35322FBF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9424-C5A0-AE43-BD82-FD8FE69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D1B7-202F-0445-9839-DE2B3BC1C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55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846BD-D698-C34D-ACF3-008D403F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86DD7-303F-6746-9CAE-006752B41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5431-B85E-1646-B06F-47AD1618F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1846-2AFD-8749-93F3-AEF3B1619CBA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6E25D-DE86-AA40-9777-A6E2324F6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F26D-1A08-4E42-AA29-786A9DCC8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6D1B7-202F-0445-9839-DE2B3BC1C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0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fluent.io/current/streams/concept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fluent.io/current/streams/developer-guide/dsl-api.html#stateful-transformation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.html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docs/services/EventStreams?topic=eventstreams-apache_kafk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rverica.com/what-is-stream-process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7142-C55A-6649-8EBE-0E903AEB8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Scala and the Kafka Streams DSL:</a:t>
            </a:r>
            <a:br>
              <a:rPr lang="en-GB" sz="4800" dirty="0"/>
            </a:br>
            <a:r>
              <a:rPr lang="en-GB" sz="4800" dirty="0"/>
              <a:t>the Beauty and the Beast?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0155F-4D57-C94A-9169-A36DCBEE2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Carsten Seibert</a:t>
            </a:r>
          </a:p>
          <a:p>
            <a:r>
              <a:rPr lang="en-GB" dirty="0">
                <a:latin typeface="+mj-lt"/>
              </a:rPr>
              <a:t>Zurich Scala Meetup, 24.9.2019</a:t>
            </a:r>
          </a:p>
        </p:txBody>
      </p:sp>
    </p:spTree>
    <p:extLst>
      <p:ext uri="{BB962C8B-B14F-4D97-AF65-F5344CB8AC3E}">
        <p14:creationId xmlns:p14="http://schemas.microsoft.com/office/powerpoint/2010/main" val="270228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806E-6E44-F44E-A85B-D2714FE6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processing with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9CB5-1616-AF44-BAE4-225AE8C5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172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topic -&gt; net of operations (topology) -&gt; out topic</a:t>
            </a:r>
          </a:p>
          <a:p>
            <a:r>
              <a:rPr lang="en-GB" dirty="0"/>
              <a:t>"atomic" operation</a:t>
            </a:r>
          </a:p>
          <a:p>
            <a:r>
              <a:rPr lang="en-GB" dirty="0"/>
              <a:t> </a:t>
            </a:r>
            <a:r>
              <a:rPr lang="en-GB" dirty="0" err="1"/>
              <a:t>KStream</a:t>
            </a:r>
            <a:r>
              <a:rPr lang="en-GB" dirty="0"/>
              <a:t> vs </a:t>
            </a:r>
            <a:r>
              <a:rPr lang="en-GB" dirty="0" err="1"/>
              <a:t>KTable</a:t>
            </a:r>
            <a:endParaRPr lang="en-GB" dirty="0"/>
          </a:p>
          <a:p>
            <a:pPr lvl="1"/>
            <a:r>
              <a:rPr lang="en-GB" dirty="0" err="1"/>
              <a:t>KStream</a:t>
            </a:r>
            <a:r>
              <a:rPr lang="en-GB" dirty="0"/>
              <a:t>: events as published to the topic (changelog of a table)</a:t>
            </a:r>
          </a:p>
          <a:p>
            <a:pPr lvl="1"/>
            <a:r>
              <a:rPr lang="en-GB" dirty="0" err="1"/>
              <a:t>KTable</a:t>
            </a:r>
            <a:r>
              <a:rPr lang="en-GB" dirty="0"/>
              <a:t>: only the latest value for a key is provided (snapshot of a stream)</a:t>
            </a:r>
          </a:p>
          <a:p>
            <a:pPr marL="457200" lvl="1" indent="0">
              <a:buNone/>
            </a:pPr>
            <a:r>
              <a:rPr lang="en-GB" dirty="0"/>
              <a:t>=&gt; Like some of major databases do!</a:t>
            </a:r>
          </a:p>
          <a:p>
            <a:r>
              <a:rPr lang="en-GB" dirty="0"/>
              <a:t>Stateless vs stateful operations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3F257-E5EF-8144-8B54-AF88DBD907DD}"/>
              </a:ext>
            </a:extLst>
          </p:cNvPr>
          <p:cNvSpPr txBox="1"/>
          <p:nvPr/>
        </p:nvSpPr>
        <p:spPr>
          <a:xfrm>
            <a:off x="1112108" y="5399903"/>
            <a:ext cx="9712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3"/>
              </a:rPr>
              <a:t>https://docs.confluent.io/current/streams/concepts.html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3121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790B-9F90-5D4C-B1C0-6AD0452C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DSL – A very simple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3D583-3F7C-264A-A810-B31591383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36" b="-1"/>
          <a:stretch/>
        </p:blipFill>
        <p:spPr>
          <a:xfrm>
            <a:off x="993221" y="1507524"/>
            <a:ext cx="7162239" cy="4604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EBBFD-93ED-1A4E-9F88-7CE9CE03E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132" y="182562"/>
            <a:ext cx="157529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6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D747-FC40-4742-A13C-E90F4342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DSL - Aggregation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3C634A-C294-B841-A2CF-D499C4B35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8461" y="1701800"/>
            <a:ext cx="7644198" cy="387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D747-FC40-4742-A13C-E90F4342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DSL – Aggregation – 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EDBBC-BE7D-4941-BE6B-452AAA320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2" y="2300805"/>
            <a:ext cx="11512473" cy="3207258"/>
          </a:xfrm>
          <a:prstGeom prst="rect">
            <a:avLst/>
          </a:prstGeom>
        </p:spPr>
      </p:pic>
      <p:sp>
        <p:nvSpPr>
          <p:cNvPr id="7" name="Left Arrow 6">
            <a:extLst>
              <a:ext uri="{FF2B5EF4-FFF2-40B4-BE49-F238E27FC236}">
                <a16:creationId xmlns:a16="http://schemas.microsoft.com/office/drawing/2014/main" id="{646939CF-B9C0-BF40-9811-C3C0899F5890}"/>
              </a:ext>
            </a:extLst>
          </p:cNvPr>
          <p:cNvSpPr/>
          <p:nvPr/>
        </p:nvSpPr>
        <p:spPr>
          <a:xfrm rot="819977">
            <a:off x="7648831" y="4967698"/>
            <a:ext cx="1989439" cy="7627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45BA-E9A2-2647-AEF9-D61249E9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DSL – </a:t>
            </a:r>
            <a:r>
              <a:rPr lang="en-GB" dirty="0" err="1"/>
              <a:t>leftJoin</a:t>
            </a:r>
            <a:r>
              <a:rPr lang="en-GB" dirty="0"/>
              <a:t> (simplified)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522C56-1AA0-C549-A799-A8458E10AA77}"/>
              </a:ext>
            </a:extLst>
          </p:cNvPr>
          <p:cNvGrpSpPr/>
          <p:nvPr/>
        </p:nvGrpSpPr>
        <p:grpSpPr>
          <a:xfrm>
            <a:off x="413083" y="4600845"/>
            <a:ext cx="10709136" cy="1650183"/>
            <a:chOff x="413083" y="4600845"/>
            <a:chExt cx="10709136" cy="165018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57279D-2341-F14B-B0A3-96AF3B8C6F59}"/>
                </a:ext>
              </a:extLst>
            </p:cNvPr>
            <p:cNvCxnSpPr>
              <a:cxnSpLocks/>
            </p:cNvCxnSpPr>
            <p:nvPr/>
          </p:nvCxnSpPr>
          <p:spPr>
            <a:xfrm>
              <a:off x="1706370" y="5099365"/>
              <a:ext cx="941584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34CF81-FEF7-894F-9DB0-1989475FB3CB}"/>
                </a:ext>
              </a:extLst>
            </p:cNvPr>
            <p:cNvSpPr txBox="1"/>
            <p:nvPr/>
          </p:nvSpPr>
          <p:spPr>
            <a:xfrm>
              <a:off x="438934" y="4914699"/>
              <a:ext cx="850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TopicIn</a:t>
              </a:r>
              <a:endParaRPr lang="en-GB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AA9967E-1717-F84C-BD5C-14FBB48738DE}"/>
                </a:ext>
              </a:extLst>
            </p:cNvPr>
            <p:cNvCxnSpPr>
              <a:cxnSpLocks/>
            </p:cNvCxnSpPr>
            <p:nvPr/>
          </p:nvCxnSpPr>
          <p:spPr>
            <a:xfrm>
              <a:off x="1693444" y="5454088"/>
              <a:ext cx="941584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8BEC04-C13F-8847-9916-45E791A7590E}"/>
                </a:ext>
              </a:extLst>
            </p:cNvPr>
            <p:cNvSpPr txBox="1"/>
            <p:nvPr/>
          </p:nvSpPr>
          <p:spPr>
            <a:xfrm>
              <a:off x="426008" y="5269422"/>
              <a:ext cx="1254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TopicToJoin</a:t>
              </a:r>
              <a:endParaRPr lang="en-GB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C06F4B8-E834-B24A-B78B-456D53903709}"/>
                </a:ext>
              </a:extLst>
            </p:cNvPr>
            <p:cNvCxnSpPr>
              <a:cxnSpLocks/>
            </p:cNvCxnSpPr>
            <p:nvPr/>
          </p:nvCxnSpPr>
          <p:spPr>
            <a:xfrm>
              <a:off x="1680519" y="5823420"/>
              <a:ext cx="941584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A3C8F6-CB77-8049-97E4-0B22B408209E}"/>
                </a:ext>
              </a:extLst>
            </p:cNvPr>
            <p:cNvSpPr txBox="1"/>
            <p:nvPr/>
          </p:nvSpPr>
          <p:spPr>
            <a:xfrm>
              <a:off x="413083" y="5638754"/>
              <a:ext cx="1021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TopicOut</a:t>
              </a:r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57F7DD-57B8-BF49-84D2-718AE40A2DFD}"/>
                </a:ext>
              </a:extLst>
            </p:cNvPr>
            <p:cNvSpPr txBox="1"/>
            <p:nvPr/>
          </p:nvSpPr>
          <p:spPr>
            <a:xfrm>
              <a:off x="2120320" y="4800805"/>
              <a:ext cx="119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(“k1”,”v1”)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D7882E-7BA0-794D-BABE-B1A39D1613B6}"/>
                </a:ext>
              </a:extLst>
            </p:cNvPr>
            <p:cNvSpPr txBox="1"/>
            <p:nvPr/>
          </p:nvSpPr>
          <p:spPr>
            <a:xfrm>
              <a:off x="6843695" y="5147890"/>
              <a:ext cx="125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(“k1”,”v2”)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29995D4-99CA-174D-9096-2AFFED6924EA}"/>
                </a:ext>
              </a:extLst>
            </p:cNvPr>
            <p:cNvSpPr txBox="1"/>
            <p:nvPr/>
          </p:nvSpPr>
          <p:spPr>
            <a:xfrm>
              <a:off x="2207428" y="5517496"/>
              <a:ext cx="15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(”k1”,”v1null”)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2D1C8A-7EE9-9646-8DD5-9A3D748CAE17}"/>
                </a:ext>
              </a:extLst>
            </p:cNvPr>
            <p:cNvSpPr/>
            <p:nvPr/>
          </p:nvSpPr>
          <p:spPr>
            <a:xfrm>
              <a:off x="2120320" y="4600845"/>
              <a:ext cx="4466969" cy="1650183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Join Window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E51B955-3986-D54C-B824-82F3D897F471}"/>
              </a:ext>
            </a:extLst>
          </p:cNvPr>
          <p:cNvGrpSpPr/>
          <p:nvPr/>
        </p:nvGrpSpPr>
        <p:grpSpPr>
          <a:xfrm>
            <a:off x="387232" y="1533101"/>
            <a:ext cx="10709136" cy="2661970"/>
            <a:chOff x="387232" y="1533101"/>
            <a:chExt cx="10709136" cy="266197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C5BAB4-6783-2E48-8ECE-38F4C968B1F1}"/>
                </a:ext>
              </a:extLst>
            </p:cNvPr>
            <p:cNvCxnSpPr>
              <a:cxnSpLocks/>
            </p:cNvCxnSpPr>
            <p:nvPr/>
          </p:nvCxnSpPr>
          <p:spPr>
            <a:xfrm>
              <a:off x="1680519" y="2755557"/>
              <a:ext cx="941584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0E800D-8193-D446-BD74-DF4CA84D51AB}"/>
                </a:ext>
              </a:extLst>
            </p:cNvPr>
            <p:cNvSpPr txBox="1"/>
            <p:nvPr/>
          </p:nvSpPr>
          <p:spPr>
            <a:xfrm>
              <a:off x="413083" y="2570891"/>
              <a:ext cx="850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TopicIn</a:t>
              </a:r>
              <a:endParaRPr lang="en-GB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326D4F3-D2E6-0E48-BDED-45259D083B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7593" y="3110280"/>
              <a:ext cx="941584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3582AB-54F6-C340-8C4C-FCFBC2752306}"/>
                </a:ext>
              </a:extLst>
            </p:cNvPr>
            <p:cNvSpPr txBox="1"/>
            <p:nvPr/>
          </p:nvSpPr>
          <p:spPr>
            <a:xfrm>
              <a:off x="400157" y="2925614"/>
              <a:ext cx="1254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TopicToJoin</a:t>
              </a:r>
              <a:endParaRPr lang="en-GB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FF330F0-DCED-5C47-967E-59B109EEAE1B}"/>
                </a:ext>
              </a:extLst>
            </p:cNvPr>
            <p:cNvCxnSpPr>
              <a:cxnSpLocks/>
            </p:cNvCxnSpPr>
            <p:nvPr/>
          </p:nvCxnSpPr>
          <p:spPr>
            <a:xfrm>
              <a:off x="1654668" y="3479612"/>
              <a:ext cx="941584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AA2A7F-3900-5549-B143-B404D137A4C3}"/>
                </a:ext>
              </a:extLst>
            </p:cNvPr>
            <p:cNvSpPr txBox="1"/>
            <p:nvPr/>
          </p:nvSpPr>
          <p:spPr>
            <a:xfrm>
              <a:off x="387232" y="3294946"/>
              <a:ext cx="1021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TopicOut</a:t>
              </a:r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E96F5C-BF06-7F4E-B2AA-49ED3066D32C}"/>
                </a:ext>
              </a:extLst>
            </p:cNvPr>
            <p:cNvSpPr txBox="1"/>
            <p:nvPr/>
          </p:nvSpPr>
          <p:spPr>
            <a:xfrm>
              <a:off x="2094469" y="2456997"/>
              <a:ext cx="119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(“k1”,”v1”)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7D0195-FD19-4249-8FC3-F4742E8A22F2}"/>
                </a:ext>
              </a:extLst>
            </p:cNvPr>
            <p:cNvSpPr txBox="1"/>
            <p:nvPr/>
          </p:nvSpPr>
          <p:spPr>
            <a:xfrm>
              <a:off x="4346493" y="2826329"/>
              <a:ext cx="125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(“k1”,”v2”)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12BAD8-5606-5C43-884F-4922DD5AF07E}"/>
                </a:ext>
              </a:extLst>
            </p:cNvPr>
            <p:cNvSpPr txBox="1"/>
            <p:nvPr/>
          </p:nvSpPr>
          <p:spPr>
            <a:xfrm>
              <a:off x="2181577" y="3173688"/>
              <a:ext cx="15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(”k1”,”v1null”)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57740B-E96D-F348-85EF-4F76082A810B}"/>
                </a:ext>
              </a:extLst>
            </p:cNvPr>
            <p:cNvSpPr txBox="1"/>
            <p:nvPr/>
          </p:nvSpPr>
          <p:spPr>
            <a:xfrm>
              <a:off x="452549" y="1533101"/>
              <a:ext cx="2430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Joiner: value 1 + value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B6F362-7FBC-0946-BDE0-57613F433F3D}"/>
                </a:ext>
              </a:extLst>
            </p:cNvPr>
            <p:cNvSpPr txBox="1"/>
            <p:nvPr/>
          </p:nvSpPr>
          <p:spPr>
            <a:xfrm>
              <a:off x="4467872" y="3195661"/>
              <a:ext cx="151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(”k1”,”v1v2”)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7041790-7347-DD43-8023-CCC97E1FFF1C}"/>
                </a:ext>
              </a:extLst>
            </p:cNvPr>
            <p:cNvSpPr/>
            <p:nvPr/>
          </p:nvSpPr>
          <p:spPr>
            <a:xfrm>
              <a:off x="2094469" y="2349783"/>
              <a:ext cx="4466969" cy="184528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Join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59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45BA-E9A2-2647-AEF9-D61249E9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DSL -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FDF81-3D3F-2C4C-858A-A611FF69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1191"/>
            <a:ext cx="9436100" cy="32258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95CB4C-FE9D-D04B-A69F-2238BB5E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20032"/>
            <a:ext cx="10764795" cy="67284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Further reading: </a:t>
            </a:r>
            <a:r>
              <a:rPr lang="en-US" dirty="0">
                <a:hlinkClick r:id="rId4"/>
              </a:rPr>
              <a:t>https://docs.confluent.io/current/streams/developer-guide/dsl-api.html#stateful-transformations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85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ED2A-521D-5344-92B4-18656D5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DSL – Join – cont’d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2D42C-5EAD-ED4A-9F44-2E140622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1" y="2076673"/>
            <a:ext cx="10750378" cy="41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2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BF44-6733-F84E-A4AC-05580B25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DSL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8E2C-B4B3-AE40-A418-6C6F9F25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filter / </a:t>
            </a:r>
            <a:r>
              <a:rPr lang="en-GB" dirty="0" err="1"/>
              <a:t>filterNot</a:t>
            </a:r>
            <a:endParaRPr lang="en-GB" dirty="0"/>
          </a:p>
          <a:p>
            <a:r>
              <a:rPr lang="en-GB" dirty="0"/>
              <a:t>branch</a:t>
            </a:r>
          </a:p>
          <a:p>
            <a:r>
              <a:rPr lang="en-GB" dirty="0"/>
              <a:t>foreach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490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A750-56E3-5140-A728-E5DE6F08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for some real code!!</a:t>
            </a:r>
          </a:p>
        </p:txBody>
      </p:sp>
    </p:spTree>
    <p:extLst>
      <p:ext uri="{BB962C8B-B14F-4D97-AF65-F5344CB8AC3E}">
        <p14:creationId xmlns:p14="http://schemas.microsoft.com/office/powerpoint/2010/main" val="339243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1E8-031A-B64D-9E3D-8434E197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(My)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69F6-B6C9-854E-8332-910D5D0EE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02429"/>
          </a:xfrm>
        </p:spPr>
        <p:txBody>
          <a:bodyPr/>
          <a:lstStyle/>
          <a:p>
            <a:r>
              <a:rPr lang="en-GB" dirty="0"/>
              <a:t>Beauty</a:t>
            </a:r>
          </a:p>
          <a:p>
            <a:pPr lvl="1"/>
            <a:r>
              <a:rPr lang="en-GB" dirty="0"/>
              <a:t>Fascinating programming model with seamless scalability</a:t>
            </a:r>
          </a:p>
          <a:p>
            <a:pPr lvl="1"/>
            <a:r>
              <a:rPr lang="en-GB" dirty="0"/>
              <a:t>Nice functional abstraction</a:t>
            </a:r>
          </a:p>
          <a:p>
            <a:pPr lvl="1"/>
            <a:r>
              <a:rPr lang="en-GB" dirty="0"/>
              <a:t>Excellent test support on several levels</a:t>
            </a:r>
          </a:p>
          <a:p>
            <a:r>
              <a:rPr lang="en-GB" dirty="0"/>
              <a:t>Beast</a:t>
            </a:r>
          </a:p>
          <a:p>
            <a:pPr lvl="1"/>
            <a:r>
              <a:rPr lang="en-GB" dirty="0"/>
              <a:t>DSL operation sometime limited</a:t>
            </a:r>
          </a:p>
          <a:p>
            <a:pPr lvl="2"/>
            <a:r>
              <a:rPr lang="en-GB" dirty="0"/>
              <a:t>Usage of “null”, branch function</a:t>
            </a:r>
          </a:p>
          <a:p>
            <a:pPr lvl="1"/>
            <a:r>
              <a:rPr lang="en-GB" dirty="0"/>
              <a:t>The nice abstraction sometimes hides the inherent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6147F-3FDD-A946-9AB9-5C3FC77ED00A}"/>
              </a:ext>
            </a:extLst>
          </p:cNvPr>
          <p:cNvSpPr txBox="1"/>
          <p:nvPr/>
        </p:nvSpPr>
        <p:spPr>
          <a:xfrm>
            <a:off x="2681415" y="5473056"/>
            <a:ext cx="6376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A beast with a good heart!</a:t>
            </a:r>
          </a:p>
        </p:txBody>
      </p:sp>
    </p:spTree>
    <p:extLst>
      <p:ext uri="{BB962C8B-B14F-4D97-AF65-F5344CB8AC3E}">
        <p14:creationId xmlns:p14="http://schemas.microsoft.com/office/powerpoint/2010/main" val="191911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423C-7C93-2E48-B4F0-E46CBAA0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A38C-1EAB-5C43-897A-B4A2A8FF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5941" cy="4667250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/>
              <a:t>In the IT business since 1993</a:t>
            </a:r>
          </a:p>
          <a:p>
            <a:r>
              <a:rPr lang="en-GB" sz="3200" dirty="0"/>
              <a:t>Different areas of business</a:t>
            </a:r>
          </a:p>
          <a:p>
            <a:pPr lvl="1"/>
            <a:r>
              <a:rPr lang="en-GB" sz="2800" dirty="0"/>
              <a:t>Semi conductor</a:t>
            </a:r>
          </a:p>
          <a:p>
            <a:pPr lvl="1"/>
            <a:r>
              <a:rPr lang="en-GB" sz="2800" dirty="0"/>
              <a:t>Stock exchange</a:t>
            </a:r>
          </a:p>
          <a:p>
            <a:pPr lvl="1"/>
            <a:r>
              <a:rPr lang="en-GB" sz="2800" dirty="0"/>
              <a:t>Banking / Fintech</a:t>
            </a:r>
          </a:p>
          <a:p>
            <a:r>
              <a:rPr lang="en-GB" sz="3200" dirty="0"/>
              <a:t>Addicted to Scala since 2013 </a:t>
            </a:r>
          </a:p>
          <a:p>
            <a:pPr marL="457200" lvl="1" indent="0">
              <a:buNone/>
            </a:pPr>
            <a:r>
              <a:rPr lang="en-GB" sz="2800" dirty="0"/>
              <a:t>… and a long history with Java before</a:t>
            </a:r>
          </a:p>
          <a:p>
            <a:r>
              <a:rPr lang="en-GB" sz="3200" dirty="0"/>
              <a:t>Passionate about</a:t>
            </a:r>
          </a:p>
          <a:p>
            <a:pPr lvl="1"/>
            <a:r>
              <a:rPr lang="en-GB" sz="2800" dirty="0"/>
              <a:t>Scala – of course ;)</a:t>
            </a:r>
          </a:p>
          <a:p>
            <a:pPr lvl="1"/>
            <a:r>
              <a:rPr lang="en-GB" sz="2800" dirty="0"/>
              <a:t>Even driven microservice architectures</a:t>
            </a:r>
          </a:p>
          <a:p>
            <a:pPr lvl="1"/>
            <a:r>
              <a:rPr lang="en-GB" sz="2800" dirty="0"/>
              <a:t>Agile and evolutionary development</a:t>
            </a:r>
          </a:p>
          <a:p>
            <a:pPr lvl="1"/>
            <a:r>
              <a:rPr lang="en-GB" sz="2800" dirty="0"/>
              <a:t>Pizza and a glass of </a:t>
            </a:r>
            <a:r>
              <a:rPr lang="en-GB" sz="2800"/>
              <a:t>good wine!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91696-2ADC-AE43-8396-410687A3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022" y="977900"/>
            <a:ext cx="15748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C9D7-C375-F54B-A3BB-681711A5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200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F87C3-4EDE-ED48-8A9D-52FB841CA81E}"/>
              </a:ext>
            </a:extLst>
          </p:cNvPr>
          <p:cNvSpPr txBox="1"/>
          <p:nvPr/>
        </p:nvSpPr>
        <p:spPr>
          <a:xfrm>
            <a:off x="3544330" y="3156909"/>
            <a:ext cx="5103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Thanks!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422BC-27A9-8641-8149-DB3B7715C3EB}"/>
              </a:ext>
            </a:extLst>
          </p:cNvPr>
          <p:cNvSpPr txBox="1"/>
          <p:nvPr/>
        </p:nvSpPr>
        <p:spPr>
          <a:xfrm>
            <a:off x="3445476" y="4250724"/>
            <a:ext cx="5301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/>
              <a:t>mailto:seibert@seibertec.ch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6699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C9D7-C375-F54B-A3BB-681711A5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200" dirty="0"/>
              <a:t>Still there?</a:t>
            </a:r>
          </a:p>
        </p:txBody>
      </p:sp>
    </p:spTree>
    <p:extLst>
      <p:ext uri="{BB962C8B-B14F-4D97-AF65-F5344CB8AC3E}">
        <p14:creationId xmlns:p14="http://schemas.microsoft.com/office/powerpoint/2010/main" val="1910859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81C1-6FEF-E542-846E-820B8270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Serialization revisited: Avro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BD9DFE-FEAB-3E4F-A369-C56330097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15000" cy="232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24B25-52AF-1F4F-A1C7-B89E21A7E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0262"/>
            <a:ext cx="9067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81C1-6FEF-E542-846E-820B8270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Serialization revisited: forward / backward compatibility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6CBA86-39CF-9049-A6F9-31E554887EDA}"/>
              </a:ext>
            </a:extLst>
          </p:cNvPr>
          <p:cNvCxnSpPr>
            <a:cxnSpLocks/>
          </p:cNvCxnSpPr>
          <p:nvPr/>
        </p:nvCxnSpPr>
        <p:spPr>
          <a:xfrm>
            <a:off x="1680519" y="2755557"/>
            <a:ext cx="941584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3BF66-4DFE-B346-97AA-86CF8CABBF95}"/>
              </a:ext>
            </a:extLst>
          </p:cNvPr>
          <p:cNvSpPr txBox="1"/>
          <p:nvPr/>
        </p:nvSpPr>
        <p:spPr>
          <a:xfrm>
            <a:off x="413083" y="257089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Publisher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C29FE3-CBDD-8E44-8F19-2D8F01EF986A}"/>
              </a:ext>
            </a:extLst>
          </p:cNvPr>
          <p:cNvCxnSpPr>
            <a:cxnSpLocks/>
          </p:cNvCxnSpPr>
          <p:nvPr/>
        </p:nvCxnSpPr>
        <p:spPr>
          <a:xfrm>
            <a:off x="1667593" y="3110280"/>
            <a:ext cx="941584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D5310A-18B7-AB4F-BA36-5E7075E2164F}"/>
              </a:ext>
            </a:extLst>
          </p:cNvPr>
          <p:cNvSpPr txBox="1"/>
          <p:nvPr/>
        </p:nvSpPr>
        <p:spPr>
          <a:xfrm>
            <a:off x="400157" y="292561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Consumer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EE627-C041-354E-8715-365B2B6D4E19}"/>
              </a:ext>
            </a:extLst>
          </p:cNvPr>
          <p:cNvSpPr txBox="1"/>
          <p:nvPr/>
        </p:nvSpPr>
        <p:spPr>
          <a:xfrm>
            <a:off x="2094469" y="2456997"/>
            <a:ext cx="72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F494F-39E0-A844-89EF-C17919CA3D58}"/>
              </a:ext>
            </a:extLst>
          </p:cNvPr>
          <p:cNvSpPr txBox="1"/>
          <p:nvPr/>
        </p:nvSpPr>
        <p:spPr>
          <a:xfrm>
            <a:off x="2345723" y="2783639"/>
            <a:ext cx="72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E80146-4A90-1C49-BDE0-D5E2BF8AD622}"/>
              </a:ext>
            </a:extLst>
          </p:cNvPr>
          <p:cNvSpPr txBox="1"/>
          <p:nvPr/>
        </p:nvSpPr>
        <p:spPr>
          <a:xfrm>
            <a:off x="5251066" y="2456997"/>
            <a:ext cx="72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3BA94-387F-0447-BFB8-B1E8E477BCC7}"/>
              </a:ext>
            </a:extLst>
          </p:cNvPr>
          <p:cNvSpPr txBox="1"/>
          <p:nvPr/>
        </p:nvSpPr>
        <p:spPr>
          <a:xfrm>
            <a:off x="400157" y="2102019"/>
            <a:ext cx="479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Newer producer, older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6DE9B3-0D9D-A34E-975A-BE6342DF9229}"/>
              </a:ext>
            </a:extLst>
          </p:cNvPr>
          <p:cNvSpPr txBox="1"/>
          <p:nvPr/>
        </p:nvSpPr>
        <p:spPr>
          <a:xfrm>
            <a:off x="400157" y="3820427"/>
            <a:ext cx="1038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Newer consumer, older producer =&gt; forward </a:t>
            </a:r>
            <a:r>
              <a:rPr lang="en-GB" dirty="0" err="1"/>
              <a:t>compatitibility</a:t>
            </a:r>
            <a:r>
              <a:rPr lang="en-GB" dirty="0"/>
              <a:t> &amp; replay of older messages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4AF0A3-9609-8B45-AB14-9FA78113C144}"/>
              </a:ext>
            </a:extLst>
          </p:cNvPr>
          <p:cNvCxnSpPr>
            <a:cxnSpLocks/>
          </p:cNvCxnSpPr>
          <p:nvPr/>
        </p:nvCxnSpPr>
        <p:spPr>
          <a:xfrm>
            <a:off x="1680519" y="4502492"/>
            <a:ext cx="941584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8D9AFE-FF67-8D44-9560-7557AA450A55}"/>
              </a:ext>
            </a:extLst>
          </p:cNvPr>
          <p:cNvSpPr txBox="1"/>
          <p:nvPr/>
        </p:nvSpPr>
        <p:spPr>
          <a:xfrm>
            <a:off x="413083" y="431782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Publisher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19788B-1A0F-E142-AD71-B541572C4196}"/>
              </a:ext>
            </a:extLst>
          </p:cNvPr>
          <p:cNvCxnSpPr>
            <a:cxnSpLocks/>
          </p:cNvCxnSpPr>
          <p:nvPr/>
        </p:nvCxnSpPr>
        <p:spPr>
          <a:xfrm>
            <a:off x="1667593" y="4857215"/>
            <a:ext cx="941584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4B32CF-DA42-4B44-8BEB-6F9DCE9B0035}"/>
              </a:ext>
            </a:extLst>
          </p:cNvPr>
          <p:cNvSpPr txBox="1"/>
          <p:nvPr/>
        </p:nvSpPr>
        <p:spPr>
          <a:xfrm>
            <a:off x="400157" y="4672549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Consumer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8F659B-52EE-1847-A8B3-2E9F3AB28394}"/>
              </a:ext>
            </a:extLst>
          </p:cNvPr>
          <p:cNvSpPr txBox="1"/>
          <p:nvPr/>
        </p:nvSpPr>
        <p:spPr>
          <a:xfrm>
            <a:off x="2094469" y="4203932"/>
            <a:ext cx="72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91E21B-FB35-384D-B349-6B1A77BEE139}"/>
              </a:ext>
            </a:extLst>
          </p:cNvPr>
          <p:cNvSpPr txBox="1"/>
          <p:nvPr/>
        </p:nvSpPr>
        <p:spPr>
          <a:xfrm>
            <a:off x="2345723" y="4530574"/>
            <a:ext cx="72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D43FE-1775-9E4B-9E68-CA65619ECE58}"/>
              </a:ext>
            </a:extLst>
          </p:cNvPr>
          <p:cNvSpPr txBox="1"/>
          <p:nvPr/>
        </p:nvSpPr>
        <p:spPr>
          <a:xfrm>
            <a:off x="5251066" y="4203932"/>
            <a:ext cx="72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549E9E-BA04-6549-9CE8-CE1C75E27155}"/>
              </a:ext>
            </a:extLst>
          </p:cNvPr>
          <p:cNvSpPr txBox="1"/>
          <p:nvPr/>
        </p:nvSpPr>
        <p:spPr>
          <a:xfrm>
            <a:off x="5618126" y="2795443"/>
            <a:ext cx="72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5EB417-7003-3349-9872-DA2FBE06AAEB}"/>
              </a:ext>
            </a:extLst>
          </p:cNvPr>
          <p:cNvSpPr txBox="1"/>
          <p:nvPr/>
        </p:nvSpPr>
        <p:spPr>
          <a:xfrm>
            <a:off x="4570889" y="4602304"/>
            <a:ext cx="72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351649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1792-A1A0-3D47-AFB0-E230EDB7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200" dirty="0"/>
              <a:t>The Beauty and the Beast …</a:t>
            </a:r>
          </a:p>
        </p:txBody>
      </p:sp>
    </p:spTree>
    <p:extLst>
      <p:ext uri="{BB962C8B-B14F-4D97-AF65-F5344CB8AC3E}">
        <p14:creationId xmlns:p14="http://schemas.microsoft.com/office/powerpoint/2010/main" val="107114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315-18E9-9047-8263-C94215CD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 is the Beauty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27E2-84A0-EA48-8833-E958CE4D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 but Scala can also be a bit of a diva </a:t>
            </a:r>
          </a:p>
          <a:p>
            <a:r>
              <a:rPr lang="en-GB" dirty="0"/>
              <a:t>Tuple22</a:t>
            </a:r>
          </a:p>
          <a:p>
            <a:r>
              <a:rPr lang="en-GB" dirty="0"/>
              <a:t>implicit resolution</a:t>
            </a:r>
          </a:p>
          <a:p>
            <a:r>
              <a:rPr lang="en-GB" dirty="0"/>
              <a:t>Macros</a:t>
            </a:r>
          </a:p>
          <a:p>
            <a:r>
              <a:rPr lang="en-GB" dirty="0"/>
              <a:t>Stack traces</a:t>
            </a:r>
          </a:p>
          <a:p>
            <a:r>
              <a:rPr lang="en-GB" dirty="0"/>
              <a:t>compile time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2394E-AFB0-DF45-A189-C5D18B94981B}"/>
              </a:ext>
            </a:extLst>
          </p:cNvPr>
          <p:cNvSpPr txBox="1"/>
          <p:nvPr/>
        </p:nvSpPr>
        <p:spPr>
          <a:xfrm>
            <a:off x="420131" y="5572897"/>
            <a:ext cx="1132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But all these flaws will be gone with Scala 3 and it will shine again ;)</a:t>
            </a:r>
          </a:p>
        </p:txBody>
      </p:sp>
    </p:spTree>
    <p:extLst>
      <p:ext uri="{BB962C8B-B14F-4D97-AF65-F5344CB8AC3E}">
        <p14:creationId xmlns:p14="http://schemas.microsoft.com/office/powerpoint/2010/main" val="348318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CE20-B6B9-2B43-82AA-A36C426B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Kafka – Very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B928-C6CB-6F41-8755-DB486FC7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distributed persistent message log</a:t>
            </a:r>
          </a:p>
          <a:p>
            <a:r>
              <a:rPr lang="en-GB" dirty="0"/>
              <a:t>With an eco system around it</a:t>
            </a:r>
          </a:p>
          <a:p>
            <a:pPr lvl="1"/>
            <a:r>
              <a:rPr lang="en-GB" dirty="0"/>
              <a:t>KSQL</a:t>
            </a:r>
          </a:p>
          <a:p>
            <a:pPr lvl="1"/>
            <a:r>
              <a:rPr lang="en-GB" dirty="0"/>
              <a:t>Schema Registry</a:t>
            </a:r>
          </a:p>
          <a:p>
            <a:pPr lvl="1"/>
            <a:r>
              <a:rPr lang="en-GB" dirty="0"/>
              <a:t>Kafka Connect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676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8D58-82D7-9F4E-887D-E31ADCF4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and Partitions - Producing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279D3-3171-A14F-A985-0872227B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68" y="1498913"/>
            <a:ext cx="6036962" cy="386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C60F38-72F1-514C-8B19-1FB754FC8009}"/>
              </a:ext>
            </a:extLst>
          </p:cNvPr>
          <p:cNvSpPr txBox="1"/>
          <p:nvPr/>
        </p:nvSpPr>
        <p:spPr>
          <a:xfrm>
            <a:off x="1890584" y="5495696"/>
            <a:ext cx="307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https://kafka.apache.org/documentation.html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FD1FE-7ED9-A34B-97C1-72C23A3232A7}"/>
              </a:ext>
            </a:extLst>
          </p:cNvPr>
          <p:cNvSpPr txBox="1"/>
          <p:nvPr/>
        </p:nvSpPr>
        <p:spPr>
          <a:xfrm>
            <a:off x="7592542" y="1909060"/>
            <a:ext cx="419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F934BF-8C51-AD4E-B222-71A2EFF1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130" y="1622531"/>
            <a:ext cx="4775200" cy="3612936"/>
          </a:xfrm>
        </p:spPr>
        <p:txBody>
          <a:bodyPr/>
          <a:lstStyle/>
          <a:p>
            <a:pPr marL="285750" indent="-285750"/>
            <a:r>
              <a:rPr lang="en-GB" dirty="0"/>
              <a:t>Topics are created with a number of partitions</a:t>
            </a:r>
          </a:p>
          <a:p>
            <a:pPr marL="285750" indent="-285750"/>
            <a:r>
              <a:rPr lang="en-GB" dirty="0"/>
              <a:t>A producer publishes to a topic</a:t>
            </a:r>
          </a:p>
          <a:p>
            <a:pPr marL="285750" indent="-285750"/>
            <a:r>
              <a:rPr lang="en-GB" dirty="0"/>
              <a:t>Kafka determines the partition (by default)</a:t>
            </a:r>
          </a:p>
          <a:p>
            <a:pPr marL="285750" indent="-285750"/>
            <a:r>
              <a:rPr lang="en-GB" dirty="0"/>
              <a:t>Order guaranteed per partition, NOT per topic!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9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3289-25E4-AC45-812C-0ADD80BF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and Partitions - Consuming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0FC13-ED43-5040-9696-EB09B1C413C4}"/>
              </a:ext>
            </a:extLst>
          </p:cNvPr>
          <p:cNvSpPr txBox="1"/>
          <p:nvPr/>
        </p:nvSpPr>
        <p:spPr>
          <a:xfrm>
            <a:off x="1680519" y="6215876"/>
            <a:ext cx="561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https://cloud.ibm.com/docs/services/EventStreams?topic=eventstreams-apache_kafka</a:t>
            </a:r>
            <a:endParaRPr lang="en-GB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BD418A-81D9-A747-B89E-1D5243296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17934"/>
            <a:ext cx="6462927" cy="485934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25C4EB-3602-8E45-9AF1-B89C906C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773" y="1456848"/>
            <a:ext cx="3779107" cy="475902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GB" dirty="0"/>
              <a:t>Individual consumers belong to a consumer group</a:t>
            </a:r>
            <a:br>
              <a:rPr lang="en-GB" dirty="0"/>
            </a:br>
            <a:r>
              <a:rPr lang="en-GB" dirty="0"/>
              <a:t>(by </a:t>
            </a:r>
            <a:r>
              <a:rPr lang="en-GB" dirty="0" err="1"/>
              <a:t>consumerGroupId</a:t>
            </a:r>
            <a:r>
              <a:rPr lang="en-GB" dirty="0"/>
              <a:t>)</a:t>
            </a:r>
          </a:p>
          <a:p>
            <a:pPr marL="285750" indent="-285750"/>
            <a:r>
              <a:rPr lang="en-GB" dirty="0"/>
              <a:t>Kafka assigns partitions to members of a consumer group</a:t>
            </a:r>
          </a:p>
          <a:p>
            <a:pPr marL="285750" indent="-285750"/>
            <a:r>
              <a:rPr lang="en-GB" dirty="0"/>
              <a:t>Kafka rebalances this assignment if the members of a consumer group change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5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F5B3-08AF-6A4F-970A-B291B71A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stream 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44DB-92B5-E448-AEA4-3C610595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407"/>
            <a:ext cx="10515600" cy="34136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“Stream processing is the processing of </a:t>
            </a:r>
            <a:r>
              <a:rPr lang="en-US" i="1" dirty="0"/>
              <a:t>data in motion</a:t>
            </a:r>
            <a:r>
              <a:rPr lang="en-US" dirty="0"/>
              <a:t>, or in other words, computing on data directly as it is produced or received.”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“The majority of data are born as continuous streams: sensor events, user activity on a website, financial trades, and so on – all these data are created as a series of events over time.”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D2321-E3D9-CB41-91F1-14993A847ABF}"/>
              </a:ext>
            </a:extLst>
          </p:cNvPr>
          <p:cNvSpPr txBox="1"/>
          <p:nvPr/>
        </p:nvSpPr>
        <p:spPr>
          <a:xfrm>
            <a:off x="4386649" y="5721178"/>
            <a:ext cx="417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https://www.ververica.com/what-is-stream-processing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892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F9C2-E582-D248-AD04-E6817397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Kafka client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FB28A6-AD04-4343-8F90-BD775961BFE4}"/>
              </a:ext>
            </a:extLst>
          </p:cNvPr>
          <p:cNvSpPr/>
          <p:nvPr/>
        </p:nvSpPr>
        <p:spPr>
          <a:xfrm>
            <a:off x="2975919" y="5325762"/>
            <a:ext cx="6240162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Java consumer / producer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8E89A-6221-7E43-8307-F9759B6A0CFB}"/>
              </a:ext>
            </a:extLst>
          </p:cNvPr>
          <p:cNvSpPr/>
          <p:nvPr/>
        </p:nvSpPr>
        <p:spPr>
          <a:xfrm>
            <a:off x="2975919" y="4034353"/>
            <a:ext cx="6240162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Streams Processor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33644-F353-A649-BD51-2955888412A2}"/>
              </a:ext>
            </a:extLst>
          </p:cNvPr>
          <p:cNvSpPr/>
          <p:nvPr/>
        </p:nvSpPr>
        <p:spPr>
          <a:xfrm>
            <a:off x="2975919" y="2742944"/>
            <a:ext cx="6240162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Java Streams DSL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64563-CF42-9840-AC33-BD0021449ACC}"/>
              </a:ext>
            </a:extLst>
          </p:cNvPr>
          <p:cNvSpPr/>
          <p:nvPr/>
        </p:nvSpPr>
        <p:spPr>
          <a:xfrm>
            <a:off x="2975919" y="1968842"/>
            <a:ext cx="6240162" cy="50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Scala Streams DSL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25BE6DA-08D3-C949-B984-75DFF50E8D96}"/>
              </a:ext>
            </a:extLst>
          </p:cNvPr>
          <p:cNvSpPr/>
          <p:nvPr/>
        </p:nvSpPr>
        <p:spPr>
          <a:xfrm>
            <a:off x="9601198" y="1835423"/>
            <a:ext cx="1989439" cy="7627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68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728</Words>
  <Application>Microsoft Macintosh PowerPoint</Application>
  <PresentationFormat>Widescreen</PresentationFormat>
  <Paragraphs>157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Scala and the Kafka Streams DSL: the Beauty and the Beast?</vt:lpstr>
      <vt:lpstr>About me</vt:lpstr>
      <vt:lpstr>The Beauty and the Beast …</vt:lpstr>
      <vt:lpstr>Scala is the Beauty …</vt:lpstr>
      <vt:lpstr>Kafka – Very brief</vt:lpstr>
      <vt:lpstr>Topics and Partitions - Producing</vt:lpstr>
      <vt:lpstr>Topics and Partitions - Consuming</vt:lpstr>
      <vt:lpstr>What is stream processing?</vt:lpstr>
      <vt:lpstr>The Kafka client stack</vt:lpstr>
      <vt:lpstr>Stream processing with Kafka</vt:lpstr>
      <vt:lpstr>The first DSL – A very simple flow</vt:lpstr>
      <vt:lpstr>DSL - Aggregation</vt:lpstr>
      <vt:lpstr>DSL – Aggregation – cont’d</vt:lpstr>
      <vt:lpstr>DSL – leftJoin (simplified)</vt:lpstr>
      <vt:lpstr>DSL - Join</vt:lpstr>
      <vt:lpstr>DSL – Join – cont’d</vt:lpstr>
      <vt:lpstr>Other DSL operations</vt:lpstr>
      <vt:lpstr>Time for some real code!!</vt:lpstr>
      <vt:lpstr>(My) Conclusions</vt:lpstr>
      <vt:lpstr>Questions?</vt:lpstr>
      <vt:lpstr>Still there?</vt:lpstr>
      <vt:lpstr>Serialization revisited: Avro</vt:lpstr>
      <vt:lpstr>Serialization revisited: forward / backward compatibility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and the Kafka Streams DSL: the Beauty and the Beast?</dc:title>
  <dc:creator>Carsten Seibert</dc:creator>
  <cp:lastModifiedBy>Carsten Seibert</cp:lastModifiedBy>
  <cp:revision>27</cp:revision>
  <dcterms:created xsi:type="dcterms:W3CDTF">2019-09-24T12:06:12Z</dcterms:created>
  <dcterms:modified xsi:type="dcterms:W3CDTF">2019-09-25T06:14:07Z</dcterms:modified>
</cp:coreProperties>
</file>