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7" r:id="rId5"/>
    <p:sldId id="268" r:id="rId6"/>
    <p:sldId id="269" r:id="rId7"/>
    <p:sldId id="27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5" autoAdjust="0"/>
    <p:restoredTop sz="86328" autoAdjust="0"/>
  </p:normalViewPr>
  <p:slideViewPr>
    <p:cSldViewPr snapToGrid="0">
      <p:cViewPr varScale="1">
        <p:scale>
          <a:sx n="74" d="100"/>
          <a:sy n="74" d="100"/>
        </p:scale>
        <p:origin x="136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0B23-7EF0-418E-BD4D-EF1A440D283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888BE-D4BA-4C6D-84B4-8304E326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Jungseok.</a:t>
            </a:r>
          </a:p>
          <a:p>
            <a:r>
              <a:rPr lang="en-US" dirty="0"/>
              <a:t>I'm </a:t>
            </a:r>
            <a:r>
              <a:rPr lang="en-US" dirty="0" err="1"/>
              <a:t>gonna</a:t>
            </a:r>
            <a:r>
              <a:rPr lang="en-US" dirty="0"/>
              <a:t> start my Data Analyst Practical Exam Presentation about Newly launched office stationery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88BE-D4BA-4C6D-84B4-8304E3265C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5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sales team </a:t>
            </a:r>
            <a:r>
              <a:rPr lang="en-US" dirty="0" err="1"/>
              <a:t>wanna</a:t>
            </a:r>
            <a:r>
              <a:rPr lang="en-US" dirty="0"/>
              <a:t> use the best sales method to sell the new product *effectively.</a:t>
            </a:r>
          </a:p>
          <a:p>
            <a:r>
              <a:rPr lang="en-US" dirty="0"/>
              <a:t>There are three different methods, such as Email, Call, and a combined method of the two called </a:t>
            </a:r>
            <a:r>
              <a:rPr lang="en-US" dirty="0" err="1"/>
              <a:t>Email+Call</a:t>
            </a:r>
            <a:r>
              <a:rPr lang="en-US" dirty="0"/>
              <a:t>.</a:t>
            </a:r>
          </a:p>
          <a:p>
            <a:r>
              <a:rPr lang="en-US" dirty="0"/>
              <a:t>The team also </a:t>
            </a:r>
            <a:r>
              <a:rPr lang="en-US" dirty="0" err="1"/>
              <a:t>wanna</a:t>
            </a:r>
            <a:r>
              <a:rPr lang="en-US" dirty="0"/>
              <a:t> get a final recommendation for the best sales method and some supporting information like the number of customers and the distribution of revenue for each method.</a:t>
            </a:r>
          </a:p>
          <a:p>
            <a:r>
              <a:rPr lang="en-US" dirty="0"/>
              <a:t>To provide these insights, I will explain them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88BE-D4BA-4C6D-84B4-8304E3265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let's start with the number of customers chart for each method.</a:t>
            </a:r>
          </a:p>
          <a:p>
            <a:r>
              <a:rPr lang="en-US" dirty="0"/>
              <a:t>Based on the bar chart, Email is the most commonly used method, followed by Call and </a:t>
            </a:r>
            <a:r>
              <a:rPr lang="en-US" dirty="0" err="1"/>
              <a:t>Email+Call</a:t>
            </a:r>
            <a:r>
              <a:rPr lang="en-US" dirty="0"/>
              <a:t>.</a:t>
            </a:r>
          </a:p>
          <a:p>
            <a:r>
              <a:rPr lang="en-US" dirty="0"/>
              <a:t>Among the total of 15,000 customers, Email accounts for 50%, followed by Call, while the proportion of the combined method </a:t>
            </a:r>
            <a:r>
              <a:rPr lang="en-US" dirty="0" err="1"/>
              <a:t>Email+Call</a:t>
            </a:r>
            <a:r>
              <a:rPr lang="en-US" dirty="0"/>
              <a:t> is only 17%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88BE-D4BA-4C6D-84B4-8304E3265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9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if we look at the overall revenue distribution, we can see that there are two high peaks around 50, 100, and one moderate peak around 180.</a:t>
            </a:r>
          </a:p>
          <a:p>
            <a:r>
              <a:rPr lang="en-US" dirty="0"/>
              <a:t>Please remember this distribution and compare it to the multiple boxplots on the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88BE-D4BA-4C6D-84B4-8304E3265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boxplots show the revenue distribution for each sales method.</a:t>
            </a:r>
          </a:p>
          <a:p>
            <a:r>
              <a:rPr lang="en-US" dirty="0"/>
              <a:t>The median for Call is 50, for Email it is 90, and for Email + Call, it is 180.</a:t>
            </a:r>
          </a:p>
          <a:p>
            <a:r>
              <a:rPr lang="en-US" dirty="0"/>
              <a:t>We can see that the three median values ​​correspond to the three peaks shown on the previous slide.</a:t>
            </a:r>
          </a:p>
          <a:p>
            <a:r>
              <a:rPr lang="en-US" dirty="0"/>
              <a:t>In summary, the revenue distribution is clearly differentiated by sales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88BE-D4BA-4C6D-84B4-8304E3265C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let's look at the sales trends for each method.</a:t>
            </a:r>
          </a:p>
          <a:p>
            <a:r>
              <a:rPr lang="en-US" dirty="0"/>
              <a:t>Email generates substantial revenue initially but declines (significantly) over time.</a:t>
            </a:r>
          </a:p>
          <a:p>
            <a:r>
              <a:rPr lang="en-US" dirty="0"/>
              <a:t>Call increases slowly but remains low overall.</a:t>
            </a:r>
          </a:p>
          <a:p>
            <a:r>
              <a:rPr lang="en-US" dirty="0"/>
              <a:t>In contrast, </a:t>
            </a:r>
            <a:r>
              <a:rPr lang="en-US" dirty="0" err="1"/>
              <a:t>Email+Call</a:t>
            </a:r>
            <a:r>
              <a:rPr lang="en-US" dirty="0"/>
              <a:t> starts with the lowest revenue, but substantially increases up to week 5, followed by a slight decrease in week 6, but it still remains at a </a:t>
            </a:r>
            <a:r>
              <a:rPr lang="en-US" dirty="0" err="1"/>
              <a:t>moderatly</a:t>
            </a:r>
            <a:r>
              <a:rPr lang="en-US" dirty="0"/>
              <a:t> high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88BE-D4BA-4C6D-84B4-8304E3265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1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figures were not specifically requested by the sales team, but I added them because they are meaningful.</a:t>
            </a:r>
          </a:p>
          <a:p>
            <a:r>
              <a:rPr lang="en-US" dirty="0"/>
              <a:t>The distribution of new products sold and website visits for </a:t>
            </a:r>
            <a:r>
              <a:rPr lang="en-US" dirty="0" err="1"/>
              <a:t>Email+Call</a:t>
            </a:r>
            <a:r>
              <a:rPr lang="en-US" dirty="0"/>
              <a:t> show difference compared to Call and Email.</a:t>
            </a:r>
          </a:p>
          <a:p>
            <a:r>
              <a:rPr lang="en-US" dirty="0"/>
              <a:t>In other words, </a:t>
            </a:r>
            <a:r>
              <a:rPr lang="en-US" dirty="0" err="1"/>
              <a:t>Email+Call</a:t>
            </a:r>
            <a:r>
              <a:rPr lang="en-US" dirty="0"/>
              <a:t> may lead to an increase in website visits, which appears to positively influence the higher number of new products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88BE-D4BA-4C6D-84B4-8304E3265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would like to introduce a metric called </a:t>
            </a:r>
            <a:r>
              <a:rPr lang="en-US" dirty="0" err="1"/>
              <a:t>sales_efficiency</a:t>
            </a:r>
            <a:r>
              <a:rPr lang="en-US" dirty="0"/>
              <a:t> for the business to </a:t>
            </a:r>
            <a:r>
              <a:rPr lang="en-US" dirty="0" err="1"/>
              <a:t>moniter</a:t>
            </a:r>
            <a:r>
              <a:rPr lang="en-US" dirty="0"/>
              <a:t>.</a:t>
            </a:r>
          </a:p>
          <a:p>
            <a:r>
              <a:rPr lang="en-US" dirty="0" err="1"/>
              <a:t>sales_efficiency</a:t>
            </a:r>
            <a:r>
              <a:rPr lang="en-US" dirty="0"/>
              <a:t> is equal to </a:t>
            </a:r>
            <a:r>
              <a:rPr lang="en-US" dirty="0" err="1"/>
              <a:t>subtotal_revenue</a:t>
            </a:r>
            <a:r>
              <a:rPr lang="en-US" dirty="0"/>
              <a:t> divided by the product of </a:t>
            </a:r>
            <a:r>
              <a:rPr lang="en-US" dirty="0" err="1"/>
              <a:t>customer_count</a:t>
            </a:r>
            <a:r>
              <a:rPr lang="en-US" dirty="0"/>
              <a:t> and </a:t>
            </a:r>
            <a:r>
              <a:rPr lang="en-US" dirty="0" err="1"/>
              <a:t>time_required</a:t>
            </a:r>
            <a:r>
              <a:rPr lang="en-US" dirty="0"/>
              <a:t>.</a:t>
            </a:r>
          </a:p>
          <a:p>
            <a:r>
              <a:rPr lang="en-US" dirty="0"/>
              <a:t>As the intuitive name suggests, </a:t>
            </a:r>
            <a:r>
              <a:rPr lang="en-US" dirty="0" err="1"/>
              <a:t>sales_efficiency</a:t>
            </a:r>
            <a:r>
              <a:rPr lang="en-US" dirty="0"/>
              <a:t> refers to the revenue generated per minute by each sales method.</a:t>
            </a:r>
          </a:p>
          <a:p>
            <a:r>
              <a:rPr lang="en-US" dirty="0"/>
              <a:t>When the sales team spends one minute on Email, they generate 16.17 in revenue.  As a result, Email is the most efficient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88BE-D4BA-4C6D-84B4-8304E3265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Surprisingly, I would recommend </a:t>
            </a:r>
            <a:r>
              <a:rPr lang="en-US" dirty="0" err="1"/>
              <a:t>Email+Call</a:t>
            </a:r>
            <a:r>
              <a:rPr lang="en-US" dirty="0"/>
              <a:t> as the best sales method.</a:t>
            </a:r>
          </a:p>
          <a:p>
            <a:r>
              <a:rPr lang="en-US" dirty="0"/>
              <a:t>Email is the most efficient method in terms of time efficiency, but it doesn't mean that Email is the most profitable in this business.</a:t>
            </a:r>
          </a:p>
          <a:p>
            <a:r>
              <a:rPr lang="en-US" dirty="0"/>
              <a:t>The sales team pursues not only time efficiency but also sales effectiveness.</a:t>
            </a:r>
          </a:p>
          <a:p>
            <a:r>
              <a:rPr lang="en-US" dirty="0"/>
              <a:t>Email just generates quick revenue during the early stage of a new product launch, but its revenue decreases over time and doesn’t maximize revenue per customer.</a:t>
            </a:r>
          </a:p>
          <a:p>
            <a:r>
              <a:rPr lang="en-US" dirty="0"/>
              <a:t>On the other hand, </a:t>
            </a:r>
            <a:r>
              <a:rPr lang="en-US" dirty="0" err="1"/>
              <a:t>Email+Call</a:t>
            </a:r>
            <a:r>
              <a:rPr lang="en-US" dirty="0"/>
              <a:t> may take more time to generates revenue than Email, but this method allows for maximizing revenue per customer, which leads to the maximum total revenue with reasonable time efficiency. </a:t>
            </a:r>
          </a:p>
          <a:p>
            <a:r>
              <a:rPr lang="en-US" dirty="0"/>
              <a:t>Therefore, as long as the metric </a:t>
            </a:r>
            <a:r>
              <a:rPr lang="en-US" dirty="0" err="1"/>
              <a:t>sales_efficiency</a:t>
            </a:r>
            <a:r>
              <a:rPr lang="en-US" dirty="0"/>
              <a:t> of </a:t>
            </a:r>
            <a:r>
              <a:rPr lang="en-US" dirty="0" err="1"/>
              <a:t>Email+Call</a:t>
            </a:r>
            <a:r>
              <a:rPr lang="en-US" dirty="0"/>
              <a:t> is maintained without significant decrease, it should be selected as the best method.</a:t>
            </a:r>
          </a:p>
          <a:p>
            <a:r>
              <a:rPr lang="en-US" dirty="0"/>
              <a:t>And if there is any significant change in the metric, the components should be reviewed.</a:t>
            </a:r>
          </a:p>
          <a:p>
            <a:r>
              <a:rPr lang="en-US" dirty="0"/>
              <a:t>Thank you for taking the time to listen to my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88BE-D4BA-4C6D-84B4-8304E3265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69AA-AE19-23EB-F2A5-69A6A766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FEA6F-4AA8-B051-E429-A7F8D0555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D7A4A-45B4-D72B-31A7-9FF79F4F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F191-A358-4C24-087E-C3F2789E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FC5B-8026-7186-3F38-DC3AD69A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33FC-F5B5-4A97-4C58-959FFF26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20606-BAED-BAC9-5BC1-28F837DDD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9FC8-B8BF-5C81-2BD0-3C733B77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D83A-5D5E-331F-7451-24B20DB4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E75E-38C5-40C2-345A-DBD5AB72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8EAA-47B4-9549-D9F5-DA60BD552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2FB48-30CC-1C11-F89E-555057353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994C-DDB2-B9BE-AC58-D61568DA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828F-724D-4F7D-892F-B473E65D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B96C-209C-B8B4-BC85-4E359CDF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5339-9FA2-004D-5B01-18468533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28DC-980C-9647-E1B5-B71BF5D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D309-7502-CA2B-6C74-B1385321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C98A-6744-5983-76A3-141F04D8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F281-91FF-C21B-E810-33666C8C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FF97B-3BA2-A548-BB95-3C0D226782E0}"/>
              </a:ext>
            </a:extLst>
          </p:cNvPr>
          <p:cNvSpPr/>
          <p:nvPr userDrawn="1"/>
        </p:nvSpPr>
        <p:spPr>
          <a:xfrm>
            <a:off x="914401" y="1057525"/>
            <a:ext cx="2666999" cy="795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4A71-3403-4F8F-E32D-B93A3943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F8C05-9A0C-92B3-0729-C3E2E91D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54C2-5E32-146C-AD15-4E82E252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D4E4-8DAB-154B-913C-5224C86C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6485-C013-4060-061E-E66158D8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F2FC-E125-DF9E-5EA4-346CC4B2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FDC8-27A5-EE6E-15AC-B64A9A22C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3AC25-DF8D-E8E9-D2DB-7B9DE13FE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87D3E-DD7F-3176-7C8B-27F7AC4B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D852F-55FD-602F-32D1-EE68CC84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5ADE7-353B-5246-53EE-12F0197F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210B-EB38-C1B7-D90D-76A35853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9A453-86C9-3565-8CD1-FDE57FB8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5A15A-AD67-57B2-50DE-F2E7879BF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88633-6BBD-CCC5-0EBB-480ACD99C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99DA6-70AC-F82F-E82C-D344F906A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0DA4A-79B4-1608-BD26-4F6D9C45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BD4A-5227-7BB5-E8D2-F9749232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4AC30-01E0-8674-9412-FCC1EB57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DB78-824A-D21E-7057-ADDC97B0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D014C-7474-72CD-FF70-E1F0C46C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7DA97-BDD7-020D-62D5-25C8E989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C60B8-F981-88FD-706E-21B50FD4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DE675-9D7E-A571-9021-EE5261DC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79B93-EB21-234B-18DC-D768265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4FF57-2FFF-75D8-0A63-551165C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AC0F-22CA-D8A9-3032-BDE71A4B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145C-754E-F8C6-99AE-031A40AC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7CC3-B267-CB98-D0F2-0FF663B34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F8611-624B-C815-FA8F-8EB838E7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E91D1-6FE6-364F-6821-3BC522FD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37952-62EA-3F2B-1D68-59668F1B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8F31-0D24-CFBA-C4FD-CE4A7345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CECD8-505E-D536-D1DB-A8BE440EC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483E-23C5-FE84-35CA-BF4E9A00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11B2-E873-6BEC-1971-E6FB7DB3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45061-632D-B050-5411-1765195F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D0518-CF3A-8A70-6D5D-1112B0F5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1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E1E68-1FE3-A7B7-C69C-32CE2668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F6319-1C01-23B0-7311-81B66C1C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B8FB-8C48-A0D6-36FF-1534729A3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50592-C446-4AFC-9260-42F1642707E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9AE8-465C-516F-AFB3-63D138479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F2B-FE3A-A070-B758-D672FC7DF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638AF-CB98-4EC2-A7AC-B7BA89DE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E56E-B43C-A9CF-4E1D-DC38A68D3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25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/>
            </a:br>
            <a:r>
              <a:rPr lang="en-US" b="1" dirty="0"/>
              <a:t>Choosing</a:t>
            </a:r>
            <a:br>
              <a:rPr lang="en-US" b="1" dirty="0"/>
            </a:br>
            <a:r>
              <a:rPr lang="en-US" b="1" dirty="0"/>
              <a:t>The Best Method for</a:t>
            </a:r>
            <a:br>
              <a:rPr lang="en-US" b="1" dirty="0"/>
            </a:br>
            <a:r>
              <a:rPr lang="en-US" b="1" dirty="0"/>
              <a:t>New Office Stationery Sales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85E4AD-B28C-F98D-DBCC-919007C0C543}"/>
              </a:ext>
            </a:extLst>
          </p:cNvPr>
          <p:cNvSpPr txBox="1">
            <a:spLocks/>
          </p:cNvSpPr>
          <p:nvPr/>
        </p:nvSpPr>
        <p:spPr>
          <a:xfrm>
            <a:off x="876300" y="5299364"/>
            <a:ext cx="10439400" cy="75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dirty="0"/>
              <a:t>Jungseok Lee</a:t>
            </a:r>
          </a:p>
        </p:txBody>
      </p:sp>
    </p:spTree>
    <p:extLst>
      <p:ext uri="{BB962C8B-B14F-4D97-AF65-F5344CB8AC3E}">
        <p14:creationId xmlns:p14="http://schemas.microsoft.com/office/powerpoint/2010/main" val="32373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CD02-0082-994A-9D77-D7B00374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849-2EB4-C061-A3DE-D65EBE11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56267"/>
            <a:ext cx="10439400" cy="496993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sales team at Pens and Printers wants to ensure they are using		             the best sales method to sell the new product </a:t>
            </a:r>
            <a:r>
              <a:rPr lang="en-US" b="1" dirty="0"/>
              <a:t>effectively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They have tested three different methods:						 'Email’,  'Call’, and 'Email + Call’(a combined method of the two).</a:t>
            </a:r>
          </a:p>
          <a:p>
            <a:pPr>
              <a:lnSpc>
                <a:spcPct val="150000"/>
              </a:lnSpc>
            </a:pPr>
            <a:r>
              <a:rPr lang="en-US" dirty="0"/>
              <a:t>The sales team want to know the following insights: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number of customers for each sales method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The distribution of overall revenue and revenue for each sales method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difference in revenue over time for each sales method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Other differences between the customers in each group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Recommendation for the best sales method</a:t>
            </a:r>
          </a:p>
        </p:txBody>
      </p:sp>
    </p:spTree>
    <p:extLst>
      <p:ext uri="{BB962C8B-B14F-4D97-AF65-F5344CB8AC3E}">
        <p14:creationId xmlns:p14="http://schemas.microsoft.com/office/powerpoint/2010/main" val="15881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695E4E-9C0C-D052-85F9-5788212CE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E2CB-668D-A880-409E-767DCFDC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29" name="Content Placeholder 22" descr="A graph of sales&#10;&#10;Description automatically generated">
            <a:extLst>
              <a:ext uri="{FF2B5EF4-FFF2-40B4-BE49-F238E27FC236}">
                <a16:creationId xmlns:a16="http://schemas.microsoft.com/office/drawing/2014/main" id="{66DB69B7-F94A-B0E9-131A-01C6D5AC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0" y="1820574"/>
            <a:ext cx="5468968" cy="4280183"/>
          </a:xfrm>
          <a:ln>
            <a:solidFill>
              <a:schemeClr val="tx1"/>
            </a:solidFill>
          </a:ln>
        </p:spPr>
      </p:pic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8949A382-1F2F-25D0-5278-CCA156DACD96}"/>
              </a:ext>
            </a:extLst>
          </p:cNvPr>
          <p:cNvSpPr txBox="1">
            <a:spLocks/>
          </p:cNvSpPr>
          <p:nvPr/>
        </p:nvSpPr>
        <p:spPr>
          <a:xfrm>
            <a:off x="6391036" y="1793323"/>
            <a:ext cx="5115164" cy="4307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According to the bar chart, Email is the most commonly used method, followed by Call, and the least common method is Email + Call.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total number of customers is 15,000.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Email accounts for about 50%, followed by Call’s 33%, while the proportion of the combined method Email + Call is only about 17%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471143FC-2F6D-F84A-804F-4040C16ED171}"/>
              </a:ext>
            </a:extLst>
          </p:cNvPr>
          <p:cNvSpPr txBox="1">
            <a:spLocks/>
          </p:cNvSpPr>
          <p:nvPr/>
        </p:nvSpPr>
        <p:spPr>
          <a:xfrm>
            <a:off x="920070" y="1275291"/>
            <a:ext cx="10433730" cy="42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number of customers for each sales method </a:t>
            </a:r>
          </a:p>
        </p:txBody>
      </p:sp>
    </p:spTree>
    <p:extLst>
      <p:ext uri="{BB962C8B-B14F-4D97-AF65-F5344CB8AC3E}">
        <p14:creationId xmlns:p14="http://schemas.microsoft.com/office/powerpoint/2010/main" val="1379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F4889-233F-48E2-8671-48CC764ED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EA7C-2F8B-32C3-C011-9489D054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2E81FB7A-44FD-5BF0-0B5A-35D21A03A667}"/>
              </a:ext>
            </a:extLst>
          </p:cNvPr>
          <p:cNvSpPr txBox="1">
            <a:spLocks/>
          </p:cNvSpPr>
          <p:nvPr/>
        </p:nvSpPr>
        <p:spPr>
          <a:xfrm>
            <a:off x="6391036" y="1793323"/>
            <a:ext cx="5115164" cy="430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According to the histogram, revenue is primarily concentrated around 50 and 100, with a moderate distribution around 180.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F39ED284-8804-11E4-D305-AD58A10F7D8E}"/>
              </a:ext>
            </a:extLst>
          </p:cNvPr>
          <p:cNvSpPr txBox="1">
            <a:spLocks/>
          </p:cNvSpPr>
          <p:nvPr/>
        </p:nvSpPr>
        <p:spPr>
          <a:xfrm>
            <a:off x="920070" y="1275291"/>
            <a:ext cx="10433730" cy="42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distribution of overall revenue</a:t>
            </a:r>
          </a:p>
        </p:txBody>
      </p:sp>
      <p:pic>
        <p:nvPicPr>
          <p:cNvPr id="21" name="Picture 20" descr="A graph of a distribution of revenue&#10;&#10;Description automatically generated">
            <a:extLst>
              <a:ext uri="{FF2B5EF4-FFF2-40B4-BE49-F238E27FC236}">
                <a16:creationId xmlns:a16="http://schemas.microsoft.com/office/drawing/2014/main" id="{B3B691B9-5004-98E3-DB59-B3652A3F9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1" y="1820573"/>
            <a:ext cx="5470963" cy="4307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5C65B7-16BC-51AE-2333-EA2557259290}"/>
              </a:ext>
            </a:extLst>
          </p:cNvPr>
          <p:cNvSpPr/>
          <p:nvPr/>
        </p:nvSpPr>
        <p:spPr>
          <a:xfrm>
            <a:off x="1810139" y="5526726"/>
            <a:ext cx="680132" cy="433502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A6520-A5E9-C9E6-846F-171D58405AE0}"/>
              </a:ext>
            </a:extLst>
          </p:cNvPr>
          <p:cNvSpPr/>
          <p:nvPr/>
        </p:nvSpPr>
        <p:spPr>
          <a:xfrm>
            <a:off x="2864500" y="5526726"/>
            <a:ext cx="680132" cy="433502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0FFDCE-6DD8-7200-4A02-D99297EDA472}"/>
              </a:ext>
            </a:extLst>
          </p:cNvPr>
          <p:cNvSpPr/>
          <p:nvPr/>
        </p:nvSpPr>
        <p:spPr>
          <a:xfrm>
            <a:off x="4645429" y="5526726"/>
            <a:ext cx="680132" cy="433502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9FB52-D374-F655-5DDC-67DEEE7A8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3BA3-5B09-7B70-C97F-056CFD3D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453DB0A0-B371-9FE0-3C2D-DC802D28A274}"/>
              </a:ext>
            </a:extLst>
          </p:cNvPr>
          <p:cNvSpPr txBox="1">
            <a:spLocks/>
          </p:cNvSpPr>
          <p:nvPr/>
        </p:nvSpPr>
        <p:spPr>
          <a:xfrm>
            <a:off x="6391036" y="1793323"/>
            <a:ext cx="5115164" cy="430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The median for Call is approximately 50, for Email it is around 90, and for Email + Call, it is about 180.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Three median values correspond to the three peaks shown on the previous slide.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summary, the revenue distribution is clearly differentiated by sales method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EC84FA66-33C6-A27C-FF49-7A9784651FD2}"/>
              </a:ext>
            </a:extLst>
          </p:cNvPr>
          <p:cNvSpPr txBox="1">
            <a:spLocks/>
          </p:cNvSpPr>
          <p:nvPr/>
        </p:nvSpPr>
        <p:spPr>
          <a:xfrm>
            <a:off x="920070" y="1275291"/>
            <a:ext cx="10433730" cy="42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distribution of revenue for each sales method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12DE517-C7B7-313E-F109-D0979EA94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2" y="1820573"/>
            <a:ext cx="5468664" cy="4280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584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789A9-0039-BBC9-5071-9A6F50209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3F1E-1858-1933-5E1B-B24E8EEF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B21E530B-AA6C-DCEA-DF31-3DFDA9117753}"/>
              </a:ext>
            </a:extLst>
          </p:cNvPr>
          <p:cNvSpPr txBox="1">
            <a:spLocks/>
          </p:cNvSpPr>
          <p:nvPr/>
        </p:nvSpPr>
        <p:spPr>
          <a:xfrm>
            <a:off x="6391036" y="1793323"/>
            <a:ext cx="5115164" cy="4307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Email line initially shows significantly high revenue but exhibits a decreasing trend over time.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Call line shows its revenue increasing slowly but remaining low overall.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contrast, Email + Call line starts with the lowest revenue initially, but demonstrates a substantial increasing trend up to week 5, followed by a slight decrease in week 6, but it still remains at a </a:t>
            </a:r>
            <a:r>
              <a:rPr lang="en-US" sz="2000" dirty="0" err="1"/>
              <a:t>moderatly</a:t>
            </a:r>
            <a:r>
              <a:rPr lang="en-US" sz="2000" dirty="0"/>
              <a:t> high value.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B8AC8391-5BFB-FD87-E3AE-4D8850F18CCD}"/>
              </a:ext>
            </a:extLst>
          </p:cNvPr>
          <p:cNvSpPr txBox="1">
            <a:spLocks/>
          </p:cNvSpPr>
          <p:nvPr/>
        </p:nvSpPr>
        <p:spPr>
          <a:xfrm>
            <a:off x="920070" y="1275291"/>
            <a:ext cx="10433730" cy="42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difference in revenue over time for each sales method</a:t>
            </a: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940BFED-F4C6-FF38-7FBE-EDBD935C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2" y="1820573"/>
            <a:ext cx="5473920" cy="4280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8F7FC2F-E354-5CA4-DB69-60B2FB9E80C7}"/>
              </a:ext>
            </a:extLst>
          </p:cNvPr>
          <p:cNvSpPr/>
          <p:nvPr/>
        </p:nvSpPr>
        <p:spPr>
          <a:xfrm>
            <a:off x="1520891" y="2055738"/>
            <a:ext cx="410546" cy="407544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4A11C9-9B32-D55A-9FC4-199D90CAAC01}"/>
              </a:ext>
            </a:extLst>
          </p:cNvPr>
          <p:cNvSpPr/>
          <p:nvPr/>
        </p:nvSpPr>
        <p:spPr>
          <a:xfrm>
            <a:off x="5032312" y="3490438"/>
            <a:ext cx="410546" cy="407544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806C6-EAA0-0B22-96DF-462E1F796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C30D-BF6C-F07D-70F9-51C1AA6E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BEE09AD8-136B-279F-1F5D-BF8BAC1E9A95}"/>
              </a:ext>
            </a:extLst>
          </p:cNvPr>
          <p:cNvSpPr txBox="1">
            <a:spLocks/>
          </p:cNvSpPr>
          <p:nvPr/>
        </p:nvSpPr>
        <p:spPr>
          <a:xfrm>
            <a:off x="7418100" y="1793323"/>
            <a:ext cx="4088100" cy="4307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900" dirty="0"/>
              <a:t>The median of new products sold for Email + Call is 12, compared to the median of 10 for both Email and Call.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 median of website visits for Email + Call is 27, which is greater than 25 for Email and 24 for Call.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Using the Email + Call may lead to an increase in website visits, which appears to positively influence the higher number of new products sold.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C0A15FE1-A3C5-5399-315A-93AD05240173}"/>
              </a:ext>
            </a:extLst>
          </p:cNvPr>
          <p:cNvSpPr txBox="1">
            <a:spLocks/>
          </p:cNvSpPr>
          <p:nvPr/>
        </p:nvSpPr>
        <p:spPr>
          <a:xfrm>
            <a:off x="920070" y="1275291"/>
            <a:ext cx="10433730" cy="42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Other differences between the customers in each group</a:t>
            </a:r>
          </a:p>
        </p:txBody>
      </p:sp>
      <p:pic>
        <p:nvPicPr>
          <p:cNvPr id="5" name="Picture 4" descr="A diagram of a number of products&#10;&#10;Description automatically generated">
            <a:extLst>
              <a:ext uri="{FF2B5EF4-FFF2-40B4-BE49-F238E27FC236}">
                <a16:creationId xmlns:a16="http://schemas.microsoft.com/office/drawing/2014/main" id="{0B6F6168-5443-50AF-8178-6909ACC6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1" y="1820574"/>
            <a:ext cx="3234268" cy="4059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diagram of a number of website visits distribution&#10;&#10;Description automatically generated">
            <a:extLst>
              <a:ext uri="{FF2B5EF4-FFF2-40B4-BE49-F238E27FC236}">
                <a16:creationId xmlns:a16="http://schemas.microsoft.com/office/drawing/2014/main" id="{1AC41E4C-9FAD-9DBE-DC94-0E7C4CF20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31" y="1820574"/>
            <a:ext cx="3234268" cy="4059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68F0BC-57F8-19AB-0805-4B3E84B38C24}"/>
              </a:ext>
            </a:extLst>
          </p:cNvPr>
          <p:cNvCxnSpPr/>
          <p:nvPr/>
        </p:nvCxnSpPr>
        <p:spPr>
          <a:xfrm>
            <a:off x="3442995" y="3582955"/>
            <a:ext cx="298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05C6-03B0-66F1-83C7-504BDF998458}"/>
              </a:ext>
            </a:extLst>
          </p:cNvPr>
          <p:cNvCxnSpPr/>
          <p:nvPr/>
        </p:nvCxnSpPr>
        <p:spPr>
          <a:xfrm>
            <a:off x="6739811" y="3688701"/>
            <a:ext cx="298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C65CA-834A-CCEC-A1AB-0F7155D5DC05}"/>
              </a:ext>
            </a:extLst>
          </p:cNvPr>
          <p:cNvCxnSpPr/>
          <p:nvPr/>
        </p:nvCxnSpPr>
        <p:spPr>
          <a:xfrm>
            <a:off x="2494383" y="4257869"/>
            <a:ext cx="298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F39E79-FB7D-540B-B6E8-92CC8AA0B0D7}"/>
              </a:ext>
            </a:extLst>
          </p:cNvPr>
          <p:cNvCxnSpPr/>
          <p:nvPr/>
        </p:nvCxnSpPr>
        <p:spPr>
          <a:xfrm>
            <a:off x="1536442" y="4257869"/>
            <a:ext cx="298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70676-C462-FB8A-7756-FC0C2D48378F}"/>
              </a:ext>
            </a:extLst>
          </p:cNvPr>
          <p:cNvCxnSpPr/>
          <p:nvPr/>
        </p:nvCxnSpPr>
        <p:spPr>
          <a:xfrm>
            <a:off x="5788089" y="3897084"/>
            <a:ext cx="298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B8EA70-A3EB-0960-8F13-4B07606D0CD3}"/>
              </a:ext>
            </a:extLst>
          </p:cNvPr>
          <p:cNvCxnSpPr/>
          <p:nvPr/>
        </p:nvCxnSpPr>
        <p:spPr>
          <a:xfrm>
            <a:off x="4830144" y="4002831"/>
            <a:ext cx="298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FAAABD-F99A-5F5D-426D-8C480E1426EF}"/>
              </a:ext>
            </a:extLst>
          </p:cNvPr>
          <p:cNvSpPr/>
          <p:nvPr/>
        </p:nvSpPr>
        <p:spPr>
          <a:xfrm>
            <a:off x="6553199" y="5393099"/>
            <a:ext cx="671804" cy="273418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A0B7A4-27E4-7C15-30E7-AD563178471C}"/>
              </a:ext>
            </a:extLst>
          </p:cNvPr>
          <p:cNvSpPr/>
          <p:nvPr/>
        </p:nvSpPr>
        <p:spPr>
          <a:xfrm>
            <a:off x="3244290" y="5393099"/>
            <a:ext cx="671804" cy="273418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DC10-B832-49A1-7917-71D90C4A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49CF-8DB3-D513-BECB-0B1F8CB7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Metric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D1BF8D8C-20A5-8640-2B29-20931A3A34FB}"/>
              </a:ext>
            </a:extLst>
          </p:cNvPr>
          <p:cNvSpPr txBox="1">
            <a:spLocks/>
          </p:cNvSpPr>
          <p:nvPr/>
        </p:nvSpPr>
        <p:spPr>
          <a:xfrm>
            <a:off x="920070" y="1275291"/>
            <a:ext cx="10433730" cy="42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Definition of a metric for the business to monitor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8610E97D-3759-FDD9-4E1A-AFAF18E289EC}"/>
              </a:ext>
            </a:extLst>
          </p:cNvPr>
          <p:cNvSpPr txBox="1">
            <a:spLocks/>
          </p:cNvSpPr>
          <p:nvPr/>
        </p:nvSpPr>
        <p:spPr>
          <a:xfrm>
            <a:off x="920070" y="1701800"/>
            <a:ext cx="10433730" cy="42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0" dirty="0" err="1">
                <a:effectLst/>
              </a:rPr>
              <a:t>sales_efficiency</a:t>
            </a:r>
            <a:r>
              <a:rPr lang="en-US" sz="1800" b="1" i="0" dirty="0">
                <a:effectLst/>
              </a:rPr>
              <a:t> = (</a:t>
            </a:r>
            <a:r>
              <a:rPr lang="en-US" sz="1800" b="1" i="0" dirty="0" err="1">
                <a:effectLst/>
              </a:rPr>
              <a:t>subtotal_revenue</a:t>
            </a:r>
            <a:r>
              <a:rPr lang="en-US" sz="1800" b="1" i="0" dirty="0">
                <a:effectLst/>
              </a:rPr>
              <a:t>) / (</a:t>
            </a:r>
            <a:r>
              <a:rPr lang="en-US" sz="1800" b="1" i="0" dirty="0" err="1">
                <a:effectLst/>
              </a:rPr>
              <a:t>customer_count</a:t>
            </a:r>
            <a:r>
              <a:rPr lang="en-US" sz="1800" b="1" i="0" dirty="0">
                <a:effectLst/>
              </a:rPr>
              <a:t> x </a:t>
            </a:r>
            <a:r>
              <a:rPr lang="en-US" sz="1800" b="1" i="0" dirty="0" err="1">
                <a:effectLst/>
              </a:rPr>
              <a:t>time_required</a:t>
            </a:r>
            <a:r>
              <a:rPr lang="en-US" sz="1800" b="1" i="0" dirty="0">
                <a:effectLst/>
              </a:rPr>
              <a:t>)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5A401B3-6C06-D106-BE3B-028491650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83527"/>
              </p:ext>
            </p:extLst>
          </p:nvPr>
        </p:nvGraphicFramePr>
        <p:xfrm>
          <a:off x="1049778" y="2161033"/>
          <a:ext cx="7481571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553">
                  <a:extLst>
                    <a:ext uri="{9D8B030D-6E8A-4147-A177-3AD203B41FA5}">
                      <a16:colId xmlns:a16="http://schemas.microsoft.com/office/drawing/2014/main" val="16379057"/>
                    </a:ext>
                  </a:extLst>
                </a:gridCol>
                <a:gridCol w="1530926">
                  <a:extLst>
                    <a:ext uri="{9D8B030D-6E8A-4147-A177-3AD203B41FA5}">
                      <a16:colId xmlns:a16="http://schemas.microsoft.com/office/drawing/2014/main" val="2075041287"/>
                    </a:ext>
                  </a:extLst>
                </a:gridCol>
                <a:gridCol w="1664050">
                  <a:extLst>
                    <a:ext uri="{9D8B030D-6E8A-4147-A177-3AD203B41FA5}">
                      <a16:colId xmlns:a16="http://schemas.microsoft.com/office/drawing/2014/main" val="2930825106"/>
                    </a:ext>
                  </a:extLst>
                </a:gridCol>
                <a:gridCol w="1570864">
                  <a:extLst>
                    <a:ext uri="{9D8B030D-6E8A-4147-A177-3AD203B41FA5}">
                      <a16:colId xmlns:a16="http://schemas.microsoft.com/office/drawing/2014/main" val="3942943932"/>
                    </a:ext>
                  </a:extLst>
                </a:gridCol>
                <a:gridCol w="1371178">
                  <a:extLst>
                    <a:ext uri="{9D8B030D-6E8A-4147-A177-3AD203B41FA5}">
                      <a16:colId xmlns:a16="http://schemas.microsoft.com/office/drawing/2014/main" val="299328432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sales_method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sales_efficiency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subtotal_revenue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customer_count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time_required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79844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236445.16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4962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32500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Email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16.17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724313.35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678977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Email + 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12.25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472730.95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2572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507109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C0E7DE7-62B7-D7C7-E691-E9C2CCF69018}"/>
              </a:ext>
            </a:extLst>
          </p:cNvPr>
          <p:cNvSpPr>
            <a:spLocks/>
          </p:cNvSpPr>
          <p:nvPr/>
        </p:nvSpPr>
        <p:spPr>
          <a:xfrm>
            <a:off x="1049777" y="2164547"/>
            <a:ext cx="7481572" cy="1074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5D6A1-4FEE-8454-C5D0-31AEE8B5DF7B}"/>
              </a:ext>
            </a:extLst>
          </p:cNvPr>
          <p:cNvSpPr/>
          <p:nvPr/>
        </p:nvSpPr>
        <p:spPr>
          <a:xfrm>
            <a:off x="1049777" y="2110021"/>
            <a:ext cx="2946151" cy="118381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8E5333E4-E760-0C69-45FC-2CAEDD0DB3C0}"/>
              </a:ext>
            </a:extLst>
          </p:cNvPr>
          <p:cNvSpPr txBox="1">
            <a:spLocks/>
          </p:cNvSpPr>
          <p:nvPr/>
        </p:nvSpPr>
        <p:spPr>
          <a:xfrm>
            <a:off x="920070" y="3429000"/>
            <a:ext cx="10586130" cy="29809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This metric is defined by considering the subtotal revenue, the number of customers and the average time (in minutes) required to handle one customer for each sales method.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 the intuitive name suggests, </a:t>
            </a:r>
            <a:r>
              <a:rPr lang="en-US" sz="2000" dirty="0" err="1"/>
              <a:t>sales_efficiency</a:t>
            </a:r>
            <a:r>
              <a:rPr lang="en-US" sz="2000" dirty="0"/>
              <a:t> refers to the revenue generated per minute by each method. When the sales team spends one minute on Email, they generate 16.17 in revenue. For Email + Call, one minute results in 12.25 in revenue. In contrast, spending one minute on Call yield just 1.59 in revenue.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 a result, Email is the most efficient sales method.</a:t>
            </a:r>
          </a:p>
        </p:txBody>
      </p:sp>
    </p:spTree>
    <p:extLst>
      <p:ext uri="{BB962C8B-B14F-4D97-AF65-F5344CB8AC3E}">
        <p14:creationId xmlns:p14="http://schemas.microsoft.com/office/powerpoint/2010/main" val="121284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182C-8158-9289-D648-641E2D316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B1E1-2E37-3468-2243-09E1582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DBCFF9-1DB9-4644-CA2C-FB578D07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64267"/>
            <a:ext cx="8856132" cy="446193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200" dirty="0"/>
              <a:t>Email is the most efficient method in terms of time efficiency, but it doesn’t mean that Email generates the highest revenue.</a:t>
            </a:r>
          </a:p>
          <a:p>
            <a:pPr algn="l">
              <a:lnSpc>
                <a:spcPct val="150000"/>
              </a:lnSpc>
            </a:pPr>
            <a:r>
              <a:rPr lang="en-US" sz="2200" dirty="0"/>
              <a:t>Email just generates quick revenue during the early stage of a new product launch, but its revenue decreases over time and doesn’t maximize revenue per customer.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</a:rPr>
              <a:t>Email + Call may take more time to generates revenue than Email, but this method allows for maximizing revenue per customer, which leads to </a:t>
            </a:r>
            <a:r>
              <a:rPr lang="en-US" sz="2200" b="1" i="0" dirty="0">
                <a:effectLst/>
              </a:rPr>
              <a:t>the maximum total revenue with reasonable time efficiency</a:t>
            </a:r>
            <a:r>
              <a:rPr lang="en-US" sz="2200" b="0" i="0" dirty="0">
                <a:effectLst/>
              </a:rPr>
              <a:t>.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127033A7-A7BF-467F-11BD-64BDF4586BBF}"/>
              </a:ext>
            </a:extLst>
          </p:cNvPr>
          <p:cNvSpPr txBox="1">
            <a:spLocks/>
          </p:cNvSpPr>
          <p:nvPr/>
        </p:nvSpPr>
        <p:spPr>
          <a:xfrm>
            <a:off x="920070" y="1332887"/>
            <a:ext cx="10433730" cy="4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ffectLst/>
              </a:rPr>
              <a:t>Email + Call</a:t>
            </a:r>
            <a:r>
              <a:rPr lang="en-US" b="0" dirty="0">
                <a:effectLst/>
              </a:rPr>
              <a:t> is recommended as the best sales method</a:t>
            </a:r>
          </a:p>
        </p:txBody>
      </p:sp>
    </p:spTree>
    <p:extLst>
      <p:ext uri="{BB962C8B-B14F-4D97-AF65-F5344CB8AC3E}">
        <p14:creationId xmlns:p14="http://schemas.microsoft.com/office/powerpoint/2010/main" val="374323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1424</Words>
  <Application>Microsoft Office PowerPoint</Application>
  <PresentationFormat>Widescreen</PresentationFormat>
  <Paragraphs>108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Office Theme</vt:lpstr>
      <vt:lpstr> Choosing The Best Method for New Office Stationery Sales</vt:lpstr>
      <vt:lpstr>Business Goals</vt:lpstr>
      <vt:lpstr>Outcomes</vt:lpstr>
      <vt:lpstr>Outcomes</vt:lpstr>
      <vt:lpstr>Outcomes</vt:lpstr>
      <vt:lpstr>Outcomes</vt:lpstr>
      <vt:lpstr>Outcomes</vt:lpstr>
      <vt:lpstr>Business Metric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JUNGSEOK LEE</dc:creator>
  <cp:lastModifiedBy>JUNGSEOK LEE</cp:lastModifiedBy>
  <cp:revision>28</cp:revision>
  <dcterms:created xsi:type="dcterms:W3CDTF">2024-11-21T19:14:55Z</dcterms:created>
  <dcterms:modified xsi:type="dcterms:W3CDTF">2025-02-17T04:54:50Z</dcterms:modified>
</cp:coreProperties>
</file>