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406" r:id="rId3"/>
    <p:sldId id="410" r:id="rId4"/>
    <p:sldId id="385" r:id="rId5"/>
    <p:sldId id="386" r:id="rId6"/>
    <p:sldId id="387" r:id="rId7"/>
    <p:sldId id="388" r:id="rId8"/>
    <p:sldId id="390" r:id="rId9"/>
    <p:sldId id="392" r:id="rId10"/>
    <p:sldId id="363" r:id="rId11"/>
    <p:sldId id="364" r:id="rId12"/>
    <p:sldId id="424" r:id="rId13"/>
    <p:sldId id="365" r:id="rId14"/>
    <p:sldId id="366" r:id="rId15"/>
    <p:sldId id="367" r:id="rId16"/>
    <p:sldId id="368" r:id="rId17"/>
    <p:sldId id="411" r:id="rId18"/>
    <p:sldId id="412" r:id="rId19"/>
    <p:sldId id="369" r:id="rId20"/>
    <p:sldId id="426" r:id="rId21"/>
    <p:sldId id="413" r:id="rId22"/>
    <p:sldId id="414" r:id="rId23"/>
    <p:sldId id="429" r:id="rId24"/>
    <p:sldId id="415" r:id="rId25"/>
    <p:sldId id="397" r:id="rId26"/>
    <p:sldId id="398" r:id="rId27"/>
    <p:sldId id="374" r:id="rId28"/>
    <p:sldId id="375" r:id="rId29"/>
    <p:sldId id="376" r:id="rId30"/>
    <p:sldId id="423" r:id="rId31"/>
    <p:sldId id="416" r:id="rId32"/>
    <p:sldId id="419" r:id="rId33"/>
    <p:sldId id="420" r:id="rId34"/>
    <p:sldId id="422" r:id="rId35"/>
    <p:sldId id="382" r:id="rId3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94660"/>
  </p:normalViewPr>
  <p:slideViewPr>
    <p:cSldViewPr>
      <p:cViewPr>
        <p:scale>
          <a:sx n="70" d="100"/>
          <a:sy n="70" d="100"/>
        </p:scale>
        <p:origin x="-188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15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15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340CF59-3C3E-4E3E-94EF-14D5EDCA2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447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9637A4B-5329-4CD8-ACC1-BFE52CC309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859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5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7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9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67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3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60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39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14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ormal2_next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6457950"/>
            <a:ext cx="238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Normal2_pre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457950"/>
            <a:ext cx="2381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 descr="fanhui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AFAFF"/>
              </a:clrFrom>
              <a:clrTo>
                <a:srgbClr val="FAFA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425" y="6464300"/>
            <a:ext cx="2317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9" name="Object 11"/>
          <p:cNvGraphicFramePr>
            <a:graphicFrameLocks noChangeAspect="1"/>
          </p:cNvGraphicFramePr>
          <p:nvPr userDrawn="1"/>
        </p:nvGraphicFramePr>
        <p:xfrm>
          <a:off x="0" y="0"/>
          <a:ext cx="7604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hoto Editor 照片" r:id="rId18" imgW="6638095" imgH="6676190" progId="MSPhotoEd.3">
                  <p:embed/>
                </p:oleObj>
              </mc:Choice>
              <mc:Fallback>
                <p:oleObj name="Photo Editor 照片" r:id="rId18" imgW="6638095" imgH="6676190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604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2"/>
          <p:cNvGraphicFramePr>
            <a:graphicFrameLocks noChangeAspect="1"/>
          </p:cNvGraphicFramePr>
          <p:nvPr userDrawn="1"/>
        </p:nvGraphicFramePr>
        <p:xfrm>
          <a:off x="755650" y="0"/>
          <a:ext cx="8636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hoto Editor 照片" r:id="rId20" imgW="6523810" imgH="2333333" progId="MSPhotoEd.3">
                  <p:embed/>
                </p:oleObj>
              </mc:Choice>
              <mc:Fallback>
                <p:oleObj name="Photo Editor 照片" r:id="rId20" imgW="6523810" imgH="2333333" progId="MSPhotoEd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0"/>
                        <a:ext cx="8636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Microsoft_Word_97_-_2003_Document1.doc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29.wmf"/><Relationship Id="rId9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png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258888" y="908050"/>
            <a:ext cx="4679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5400" b="1">
                <a:ea typeface="楷体_GB2312" pitchFamily="49" charset="-122"/>
              </a:rPr>
              <a:t>大学数学实验</a:t>
            </a:r>
            <a:endParaRPr lang="zh-CN" altLang="en-US" sz="5400">
              <a:ea typeface="隶书" panose="02010509060101010101" pitchFamily="49" charset="-122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051050" y="3789363"/>
            <a:ext cx="4681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实验</a:t>
            </a:r>
            <a:r>
              <a:rPr lang="en-US" altLang="zh-CN" sz="40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9  </a:t>
            </a:r>
            <a:r>
              <a:rPr lang="zh-CN" altLang="en-US" sz="40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非线性规划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258888" y="5084763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latin typeface="隶书" panose="02010509060101010101" pitchFamily="49" charset="-122"/>
                <a:ea typeface="隶书" panose="02010509060101010101" pitchFamily="49" charset="-122"/>
              </a:rPr>
              <a:t>清 华 大 学 数 学 科 学 系</a:t>
            </a:r>
            <a:endParaRPr lang="zh-CN" altLang="en-US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6659563" y="981075"/>
          <a:ext cx="2484437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剪辑" r:id="rId3" imgW="4006850" imgH="2857500" progId="MS_ClipArt_Gallery.2">
                  <p:embed/>
                </p:oleObj>
              </mc:Choice>
              <mc:Fallback>
                <p:oleObj name="剪辑" r:id="rId3" imgW="4006850" imgH="285750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981075"/>
                        <a:ext cx="2484437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42988" y="260350"/>
            <a:ext cx="59055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NLP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最优性条件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不等式约束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01600" y="977900"/>
          <a:ext cx="38227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公式" r:id="rId3" imgW="1053643" imgH="406224" progId="Equation.3">
                  <p:embed/>
                </p:oleObj>
              </mc:Choice>
              <mc:Fallback>
                <p:oleObj name="公式" r:id="rId3" imgW="1053643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977900"/>
                        <a:ext cx="3822700" cy="1514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964" name="Group 4"/>
          <p:cNvGrpSpPr>
            <a:grpSpLocks/>
          </p:cNvGrpSpPr>
          <p:nvPr/>
        </p:nvGrpSpPr>
        <p:grpSpPr bwMode="auto">
          <a:xfrm>
            <a:off x="7840663" y="1765300"/>
            <a:ext cx="1036637" cy="1349375"/>
            <a:chOff x="4960" y="542"/>
            <a:chExt cx="653" cy="850"/>
          </a:xfrm>
        </p:grpSpPr>
        <p:sp>
          <p:nvSpPr>
            <p:cNvPr id="13342" name="Line 5"/>
            <p:cNvSpPr>
              <a:spLocks noChangeShapeType="1"/>
            </p:cNvSpPr>
            <p:nvPr/>
          </p:nvSpPr>
          <p:spPr bwMode="auto">
            <a:xfrm>
              <a:off x="4960" y="834"/>
              <a:ext cx="326" cy="4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6"/>
            <p:cNvSpPr>
              <a:spLocks noChangeShapeType="1"/>
            </p:cNvSpPr>
            <p:nvPr/>
          </p:nvSpPr>
          <p:spPr bwMode="auto">
            <a:xfrm flipV="1">
              <a:off x="5135" y="780"/>
              <a:ext cx="6" cy="3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Text Box 7"/>
            <p:cNvSpPr txBox="1">
              <a:spLocks noChangeArrowheads="1"/>
            </p:cNvSpPr>
            <p:nvPr/>
          </p:nvSpPr>
          <p:spPr bwMode="auto">
            <a:xfrm>
              <a:off x="5200" y="1104"/>
              <a:ext cx="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Symbol" panose="05050102010706020507" pitchFamily="18" charset="2"/>
                </a:rPr>
                <a:t></a:t>
              </a:r>
              <a:r>
                <a:rPr lang="en-US" altLang="zh-CN" b="1"/>
                <a:t>g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3345" name="Text Box 8"/>
            <p:cNvSpPr txBox="1">
              <a:spLocks noChangeArrowheads="1"/>
            </p:cNvSpPr>
            <p:nvPr/>
          </p:nvSpPr>
          <p:spPr bwMode="auto">
            <a:xfrm>
              <a:off x="5126" y="5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ym typeface="Math1" pitchFamily="2" charset="2"/>
                </a:rPr>
                <a:t>d</a:t>
              </a:r>
              <a:endParaRPr lang="en-US" altLang="zh-CN" sz="2800" b="1"/>
            </a:p>
          </p:txBody>
        </p:sp>
      </p:grpSp>
      <p:grpSp>
        <p:nvGrpSpPr>
          <p:cNvPr id="168969" name="Group 9"/>
          <p:cNvGrpSpPr>
            <a:grpSpLocks/>
          </p:cNvGrpSpPr>
          <p:nvPr/>
        </p:nvGrpSpPr>
        <p:grpSpPr bwMode="auto">
          <a:xfrm>
            <a:off x="5883275" y="752475"/>
            <a:ext cx="3084513" cy="2500313"/>
            <a:chOff x="3726" y="1392"/>
            <a:chExt cx="1943" cy="1575"/>
          </a:xfrm>
        </p:grpSpPr>
        <p:sp>
          <p:nvSpPr>
            <p:cNvPr id="13335" name="Arc 10"/>
            <p:cNvSpPr>
              <a:spLocks/>
            </p:cNvSpPr>
            <p:nvPr/>
          </p:nvSpPr>
          <p:spPr bwMode="auto">
            <a:xfrm>
              <a:off x="4369" y="1517"/>
              <a:ext cx="1277" cy="1244"/>
            </a:xfrm>
            <a:custGeom>
              <a:avLst/>
              <a:gdLst>
                <a:gd name="T0" fmla="*/ 0 w 20356"/>
                <a:gd name="T1" fmla="*/ 0 h 21600"/>
                <a:gd name="T2" fmla="*/ 80 w 20356"/>
                <a:gd name="T3" fmla="*/ 48 h 21600"/>
                <a:gd name="T4" fmla="*/ 0 w 20356"/>
                <a:gd name="T5" fmla="*/ 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56" h="21600" fill="none" extrusionOk="0">
                  <a:moveTo>
                    <a:pt x="0" y="0"/>
                  </a:moveTo>
                  <a:cubicBezTo>
                    <a:pt x="9144" y="0"/>
                    <a:pt x="17298" y="5758"/>
                    <a:pt x="20356" y="14376"/>
                  </a:cubicBezTo>
                </a:path>
                <a:path w="20356" h="21600" stroke="0" extrusionOk="0">
                  <a:moveTo>
                    <a:pt x="0" y="0"/>
                  </a:moveTo>
                  <a:cubicBezTo>
                    <a:pt x="9144" y="0"/>
                    <a:pt x="17298" y="5758"/>
                    <a:pt x="20356" y="14376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Arc 11"/>
            <p:cNvSpPr>
              <a:spLocks/>
            </p:cNvSpPr>
            <p:nvPr/>
          </p:nvSpPr>
          <p:spPr bwMode="auto">
            <a:xfrm flipH="1">
              <a:off x="3904" y="1392"/>
              <a:ext cx="1354" cy="1504"/>
            </a:xfrm>
            <a:custGeom>
              <a:avLst/>
              <a:gdLst>
                <a:gd name="T0" fmla="*/ 24 w 21600"/>
                <a:gd name="T1" fmla="*/ 0 h 24854"/>
                <a:gd name="T2" fmla="*/ 83 w 21600"/>
                <a:gd name="T3" fmla="*/ 91 h 24854"/>
                <a:gd name="T4" fmla="*/ 0 w 21600"/>
                <a:gd name="T5" fmla="*/ 76 h 248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854" fill="none" extrusionOk="0">
                  <a:moveTo>
                    <a:pt x="6047" y="-1"/>
                  </a:moveTo>
                  <a:cubicBezTo>
                    <a:pt x="15263" y="2687"/>
                    <a:pt x="21600" y="11135"/>
                    <a:pt x="21600" y="20736"/>
                  </a:cubicBezTo>
                  <a:cubicBezTo>
                    <a:pt x="21600" y="22118"/>
                    <a:pt x="21467" y="23497"/>
                    <a:pt x="21203" y="24853"/>
                  </a:cubicBezTo>
                </a:path>
                <a:path w="21600" h="24854" stroke="0" extrusionOk="0">
                  <a:moveTo>
                    <a:pt x="6047" y="-1"/>
                  </a:moveTo>
                  <a:cubicBezTo>
                    <a:pt x="15263" y="2687"/>
                    <a:pt x="21600" y="11135"/>
                    <a:pt x="21600" y="20736"/>
                  </a:cubicBezTo>
                  <a:cubicBezTo>
                    <a:pt x="21600" y="22118"/>
                    <a:pt x="21467" y="23497"/>
                    <a:pt x="21203" y="24853"/>
                  </a:cubicBezTo>
                  <a:lnTo>
                    <a:pt x="0" y="20736"/>
                  </a:lnTo>
                  <a:lnTo>
                    <a:pt x="6047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Arc 12"/>
            <p:cNvSpPr>
              <a:spLocks/>
            </p:cNvSpPr>
            <p:nvPr/>
          </p:nvSpPr>
          <p:spPr bwMode="auto">
            <a:xfrm flipV="1">
              <a:off x="3726" y="2014"/>
              <a:ext cx="1943" cy="791"/>
            </a:xfrm>
            <a:custGeom>
              <a:avLst/>
              <a:gdLst>
                <a:gd name="T0" fmla="*/ 0 w 21600"/>
                <a:gd name="T1" fmla="*/ 0 h 21600"/>
                <a:gd name="T2" fmla="*/ 175 w 21600"/>
                <a:gd name="T3" fmla="*/ 29 h 21600"/>
                <a:gd name="T4" fmla="*/ 0 w 21600"/>
                <a:gd name="T5" fmla="*/ 29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13"/>
            <p:cNvSpPr txBox="1">
              <a:spLocks noChangeArrowheads="1"/>
            </p:cNvSpPr>
            <p:nvPr/>
          </p:nvSpPr>
          <p:spPr bwMode="auto">
            <a:xfrm>
              <a:off x="3910" y="2209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g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=0</a:t>
              </a:r>
            </a:p>
          </p:txBody>
        </p:sp>
        <p:sp>
          <p:nvSpPr>
            <p:cNvPr id="13339" name="Text Box 14"/>
            <p:cNvSpPr txBox="1">
              <a:spLocks noChangeArrowheads="1"/>
            </p:cNvSpPr>
            <p:nvPr/>
          </p:nvSpPr>
          <p:spPr bwMode="auto">
            <a:xfrm>
              <a:off x="4351" y="2640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g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=0</a:t>
              </a:r>
            </a:p>
          </p:txBody>
        </p:sp>
        <p:sp>
          <p:nvSpPr>
            <p:cNvPr id="13340" name="Text Box 15"/>
            <p:cNvSpPr txBox="1">
              <a:spLocks noChangeArrowheads="1"/>
            </p:cNvSpPr>
            <p:nvPr/>
          </p:nvSpPr>
          <p:spPr bwMode="auto">
            <a:xfrm>
              <a:off x="5104" y="1422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g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=0</a:t>
              </a:r>
            </a:p>
          </p:txBody>
        </p:sp>
        <p:sp>
          <p:nvSpPr>
            <p:cNvPr id="13341" name="Text Box 16"/>
            <p:cNvSpPr txBox="1">
              <a:spLocks noChangeArrowheads="1"/>
            </p:cNvSpPr>
            <p:nvPr/>
          </p:nvSpPr>
          <p:spPr bwMode="auto">
            <a:xfrm>
              <a:off x="4468" y="1889"/>
              <a:ext cx="5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g</a:t>
              </a:r>
              <a:r>
                <a:rPr lang="en-US" altLang="zh-CN" sz="2800" b="1" baseline="-25000"/>
                <a:t>j</a:t>
              </a:r>
              <a:r>
                <a:rPr lang="en-US" altLang="zh-CN" sz="2800" b="1"/>
                <a:t>&lt;0</a:t>
              </a:r>
            </a:p>
          </p:txBody>
        </p:sp>
      </p:grpSp>
      <p:grpSp>
        <p:nvGrpSpPr>
          <p:cNvPr id="168977" name="Group 17"/>
          <p:cNvGrpSpPr>
            <a:grpSpLocks/>
          </p:cNvGrpSpPr>
          <p:nvPr/>
        </p:nvGrpSpPr>
        <p:grpSpPr bwMode="auto">
          <a:xfrm>
            <a:off x="7740650" y="2276475"/>
            <a:ext cx="533400" cy="777875"/>
            <a:chOff x="912" y="2467"/>
            <a:chExt cx="336" cy="490"/>
          </a:xfrm>
        </p:grpSpPr>
        <p:sp>
          <p:nvSpPr>
            <p:cNvPr id="13333" name="Text Box 18"/>
            <p:cNvSpPr txBox="1">
              <a:spLocks noChangeArrowheads="1"/>
            </p:cNvSpPr>
            <p:nvPr/>
          </p:nvSpPr>
          <p:spPr bwMode="auto">
            <a:xfrm>
              <a:off x="1008" y="2467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0066"/>
                  </a:solidFill>
                </a:rPr>
                <a:t>o</a:t>
              </a:r>
              <a:endParaRPr lang="en-US" altLang="zh-CN" sz="3200" b="1"/>
            </a:p>
          </p:txBody>
        </p:sp>
        <p:sp>
          <p:nvSpPr>
            <p:cNvPr id="13334" name="Text Box 19"/>
            <p:cNvSpPr txBox="1">
              <a:spLocks noChangeArrowheads="1"/>
            </p:cNvSpPr>
            <p:nvPr/>
          </p:nvSpPr>
          <p:spPr bwMode="auto">
            <a:xfrm>
              <a:off x="912" y="25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FF0066"/>
                  </a:solidFill>
                  <a:sym typeface="Math1" pitchFamily="2" charset="2"/>
                </a:rPr>
                <a:t>x</a:t>
              </a:r>
              <a:endParaRPr lang="en-US" altLang="zh-CN" sz="3200" b="1"/>
            </a:p>
          </p:txBody>
        </p:sp>
      </p:grp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3995738" y="1052513"/>
            <a:ext cx="2519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设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为可行解，位于约束边界</a:t>
            </a:r>
          </a:p>
        </p:txBody>
      </p:sp>
      <p:graphicFrame>
        <p:nvGraphicFramePr>
          <p:cNvPr id="168981" name="Object 21"/>
          <p:cNvGraphicFramePr>
            <a:graphicFrameLocks noChangeAspect="1"/>
          </p:cNvGraphicFramePr>
          <p:nvPr/>
        </p:nvGraphicFramePr>
        <p:xfrm>
          <a:off x="76200" y="26035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文档" r:id="rId5" imgW="1143000" imgH="243840" progId="Word.Document.8">
                  <p:embed/>
                </p:oleObj>
              </mc:Choice>
              <mc:Fallback>
                <p:oleObj name="文档" r:id="rId5" imgW="1143000" imgH="24384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603500"/>
                        <a:ext cx="2438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2" name="Text Box 22"/>
          <p:cNvSpPr txBox="1">
            <a:spLocks noChangeArrowheads="1"/>
          </p:cNvSpPr>
          <p:nvPr/>
        </p:nvSpPr>
        <p:spPr bwMode="auto">
          <a:xfrm>
            <a:off x="2667000" y="262255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J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</a:rPr>
              <a:t>~</a:t>
            </a:r>
            <a:r>
              <a:rPr lang="zh-CN" altLang="en-US" sz="2800" b="1" dirty="0">
                <a:solidFill>
                  <a:schemeClr val="accent2"/>
                </a:solidFill>
              </a:rPr>
              <a:t>有效约束</a:t>
            </a:r>
            <a:r>
              <a:rPr lang="en-US" altLang="zh-CN" sz="2800" dirty="0">
                <a:solidFill>
                  <a:schemeClr val="accent2"/>
                </a:solidFill>
              </a:rPr>
              <a:t>(j=1)</a:t>
            </a:r>
          </a:p>
        </p:txBody>
      </p:sp>
      <p:graphicFrame>
        <p:nvGraphicFramePr>
          <p:cNvPr id="168983" name="Object 23"/>
          <p:cNvGraphicFramePr>
            <a:graphicFrameLocks noChangeAspect="1"/>
          </p:cNvGraphicFramePr>
          <p:nvPr/>
        </p:nvGraphicFramePr>
        <p:xfrm>
          <a:off x="76200" y="3214688"/>
          <a:ext cx="2514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文档" r:id="rId7" imgW="1143000" imgH="243840" progId="Word.Document.8">
                  <p:embed/>
                </p:oleObj>
              </mc:Choice>
              <mc:Fallback>
                <p:oleObj name="文档" r:id="rId7" imgW="1143000" imgH="24384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214688"/>
                        <a:ext cx="2514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2627313" y="3197225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</a:rPr>
              <a:t>J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</a:rPr>
              <a:t>~</a:t>
            </a:r>
            <a:r>
              <a:rPr lang="zh-CN" altLang="en-US" sz="2800" b="1" dirty="0">
                <a:solidFill>
                  <a:schemeClr val="accent2"/>
                </a:solidFill>
              </a:rPr>
              <a:t>非有效约束</a:t>
            </a:r>
            <a:r>
              <a:rPr lang="en-US" altLang="zh-CN" sz="2800" dirty="0">
                <a:solidFill>
                  <a:schemeClr val="accent2"/>
                </a:solidFill>
              </a:rPr>
              <a:t>(j=2,3)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168985" name="Object 25"/>
          <p:cNvGraphicFramePr>
            <a:graphicFrameLocks noChangeAspect="1"/>
          </p:cNvGraphicFramePr>
          <p:nvPr/>
        </p:nvGraphicFramePr>
        <p:xfrm>
          <a:off x="1998663" y="3756025"/>
          <a:ext cx="3725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文档" r:id="rId9" imgW="1584960" imgH="228600" progId="Word.Document.8">
                  <p:embed/>
                </p:oleObj>
              </mc:Choice>
              <mc:Fallback>
                <p:oleObj name="文档" r:id="rId9" imgW="1584960" imgH="228600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3756025"/>
                        <a:ext cx="37258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0" y="37734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可行方向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0" y="5445125"/>
            <a:ext cx="1717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下降方向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68988" name="Object 28"/>
          <p:cNvGraphicFramePr>
            <a:graphicFrameLocks noChangeAspect="1"/>
          </p:cNvGraphicFramePr>
          <p:nvPr/>
        </p:nvGraphicFramePr>
        <p:xfrm>
          <a:off x="1763713" y="5407025"/>
          <a:ext cx="41195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文档" r:id="rId11" imgW="1972056" imgH="228600" progId="Word.Document.8">
                  <p:embed/>
                </p:oleObj>
              </mc:Choice>
              <mc:Fallback>
                <p:oleObj name="文档" r:id="rId11" imgW="1972056" imgH="2286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07025"/>
                        <a:ext cx="41195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6948488" y="10382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G</a:t>
            </a:r>
          </a:p>
        </p:txBody>
      </p:sp>
      <p:graphicFrame>
        <p:nvGraphicFramePr>
          <p:cNvPr id="168990" name="Object 30"/>
          <p:cNvGraphicFramePr>
            <a:graphicFrameLocks noChangeAspect="1"/>
          </p:cNvGraphicFramePr>
          <p:nvPr/>
        </p:nvGraphicFramePr>
        <p:xfrm>
          <a:off x="4500563" y="4713288"/>
          <a:ext cx="45196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公式" r:id="rId13" imgW="1256755" imgH="215806" progId="Equation.3">
                  <p:embed/>
                </p:oleObj>
              </mc:Choice>
              <mc:Fallback>
                <p:oleObj name="公式" r:id="rId13" imgW="1256755" imgH="21580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13288"/>
                        <a:ext cx="451961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1" name="Object 31"/>
          <p:cNvGraphicFramePr>
            <a:graphicFrameLocks noChangeAspect="1"/>
          </p:cNvGraphicFramePr>
          <p:nvPr/>
        </p:nvGraphicFramePr>
        <p:xfrm>
          <a:off x="6329363" y="5395913"/>
          <a:ext cx="27384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公式" r:id="rId15" imgW="799753" imgH="190417" progId="Equation.3">
                  <p:embed/>
                </p:oleObj>
              </mc:Choice>
              <mc:Fallback>
                <p:oleObj name="公式" r:id="rId15" imgW="799753" imgH="19041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5395913"/>
                        <a:ext cx="27384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2" name="Object 32"/>
          <p:cNvGraphicFramePr>
            <a:graphicFrameLocks noChangeAspect="1"/>
          </p:cNvGraphicFramePr>
          <p:nvPr/>
        </p:nvGraphicFramePr>
        <p:xfrm>
          <a:off x="1512888" y="4221163"/>
          <a:ext cx="5867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公式" r:id="rId17" imgW="2514600" imgH="254000" progId="Equation.3">
                  <p:embed/>
                </p:oleObj>
              </mc:Choice>
              <mc:Fallback>
                <p:oleObj name="公式" r:id="rId17" imgW="25146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221163"/>
                        <a:ext cx="5867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3" name="Text Box 33"/>
          <p:cNvSpPr txBox="1">
            <a:spLocks noChangeArrowheads="1"/>
          </p:cNvSpPr>
          <p:nvPr/>
        </p:nvSpPr>
        <p:spPr bwMode="auto">
          <a:xfrm>
            <a:off x="684213" y="6005513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若</a:t>
            </a:r>
            <a:r>
              <a:rPr lang="en-US" altLang="zh-CN" sz="2800" b="1" i="1" dirty="0">
                <a:solidFill>
                  <a:schemeClr val="accent2"/>
                </a:solidFill>
              </a:rPr>
              <a:t>x</a:t>
            </a:r>
            <a:r>
              <a:rPr lang="zh-CN" altLang="en-US" sz="2800" b="1" dirty="0">
                <a:solidFill>
                  <a:schemeClr val="accent2"/>
                </a:solidFill>
              </a:rPr>
              <a:t>沿</a:t>
            </a:r>
            <a:r>
              <a:rPr lang="en-US" altLang="zh-CN" sz="2800" b="1" i="1" dirty="0">
                <a:solidFill>
                  <a:schemeClr val="accent2"/>
                </a:solidFill>
              </a:rPr>
              <a:t>d</a:t>
            </a:r>
            <a:r>
              <a:rPr lang="zh-CN" altLang="en-US" sz="2800" b="1" dirty="0">
                <a:solidFill>
                  <a:schemeClr val="accent2"/>
                </a:solidFill>
              </a:rPr>
              <a:t>方向既可行又下降，则</a:t>
            </a:r>
            <a:r>
              <a:rPr lang="en-US" altLang="zh-CN" sz="2800" b="1" i="1" dirty="0">
                <a:solidFill>
                  <a:schemeClr val="accent2"/>
                </a:solidFill>
              </a:rPr>
              <a:t>x</a:t>
            </a:r>
            <a:r>
              <a:rPr lang="zh-CN" altLang="en-US" sz="2800" b="1" dirty="0">
                <a:solidFill>
                  <a:schemeClr val="accent2"/>
                </a:solidFill>
              </a:rPr>
              <a:t>不是最优解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6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6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0" fill="hold"/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0" fill="hold"/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0" grpId="0"/>
      <p:bldP spid="168982" grpId="0"/>
      <p:bldP spid="168984" grpId="0"/>
      <p:bldP spid="168986" grpId="0"/>
      <p:bldP spid="168987" grpId="0"/>
      <p:bldP spid="168989" grpId="0"/>
      <p:bldP spid="1689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23850" y="4094163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最优解的必要条件</a:t>
            </a:r>
          </a:p>
        </p:txBody>
      </p:sp>
      <p:grpSp>
        <p:nvGrpSpPr>
          <p:cNvPr id="169990" name="Group 6"/>
          <p:cNvGrpSpPr>
            <a:grpSpLocks/>
          </p:cNvGrpSpPr>
          <p:nvPr/>
        </p:nvGrpSpPr>
        <p:grpSpPr bwMode="auto">
          <a:xfrm>
            <a:off x="4953000" y="5143500"/>
            <a:ext cx="2095500" cy="1295400"/>
            <a:chOff x="3216" y="2112"/>
            <a:chExt cx="1320" cy="816"/>
          </a:xfrm>
        </p:grpSpPr>
        <p:sp>
          <p:nvSpPr>
            <p:cNvPr id="14379" name="Text Box 7"/>
            <p:cNvSpPr txBox="1">
              <a:spLocks noChangeArrowheads="1"/>
            </p:cNvSpPr>
            <p:nvPr/>
          </p:nvSpPr>
          <p:spPr bwMode="auto">
            <a:xfrm>
              <a:off x="3346" y="2275"/>
              <a:ext cx="1190" cy="330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D1D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solidFill>
                    <a:srgbClr val="FF0066"/>
                  </a:solidFill>
                </a:rPr>
                <a:t>~</a:t>
              </a:r>
              <a:r>
                <a:rPr lang="en-US" altLang="zh-CN" sz="2800" b="1">
                  <a:solidFill>
                    <a:schemeClr val="tx2"/>
                  </a:solidFill>
                </a:rPr>
                <a:t>KKT</a:t>
              </a:r>
              <a:r>
                <a:rPr lang="zh-CN" altLang="zh-CN" sz="2800" b="1"/>
                <a:t>条件</a:t>
              </a:r>
              <a:endParaRPr lang="zh-CN" altLang="en-US" sz="2800" b="1"/>
            </a:p>
          </p:txBody>
        </p:sp>
        <p:grpSp>
          <p:nvGrpSpPr>
            <p:cNvPr id="14380" name="Group 8"/>
            <p:cNvGrpSpPr>
              <a:grpSpLocks/>
            </p:cNvGrpSpPr>
            <p:nvPr/>
          </p:nvGrpSpPr>
          <p:grpSpPr bwMode="auto">
            <a:xfrm>
              <a:off x="3216" y="2112"/>
              <a:ext cx="144" cy="816"/>
              <a:chOff x="2352" y="3408"/>
              <a:chExt cx="144" cy="816"/>
            </a:xfrm>
          </p:grpSpPr>
          <p:sp>
            <p:nvSpPr>
              <p:cNvPr id="14381" name="Line 9"/>
              <p:cNvSpPr>
                <a:spLocks noChangeShapeType="1"/>
              </p:cNvSpPr>
              <p:nvPr/>
            </p:nvSpPr>
            <p:spPr bwMode="auto">
              <a:xfrm>
                <a:off x="2496" y="3552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2" name="Line 10"/>
              <p:cNvSpPr>
                <a:spLocks noChangeShapeType="1"/>
              </p:cNvSpPr>
              <p:nvPr/>
            </p:nvSpPr>
            <p:spPr bwMode="auto">
              <a:xfrm>
                <a:off x="2352" y="3408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3" name="Line 11"/>
              <p:cNvSpPr>
                <a:spLocks noChangeShapeType="1"/>
              </p:cNvSpPr>
              <p:nvPr/>
            </p:nvSpPr>
            <p:spPr bwMode="auto">
              <a:xfrm flipH="1">
                <a:off x="2352" y="40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9996" name="Group 12"/>
          <p:cNvGrpSpPr>
            <a:grpSpLocks/>
          </p:cNvGrpSpPr>
          <p:nvPr/>
        </p:nvGrpSpPr>
        <p:grpSpPr bwMode="auto">
          <a:xfrm>
            <a:off x="4752975" y="5951538"/>
            <a:ext cx="3311525" cy="523875"/>
            <a:chOff x="2994" y="2564"/>
            <a:chExt cx="2086" cy="330"/>
          </a:xfrm>
        </p:grpSpPr>
        <p:sp>
          <p:nvSpPr>
            <p:cNvPr id="14377" name="Line 13"/>
            <p:cNvSpPr>
              <a:spLocks noChangeShapeType="1"/>
            </p:cNvSpPr>
            <p:nvPr/>
          </p:nvSpPr>
          <p:spPr bwMode="auto">
            <a:xfrm>
              <a:off x="2994" y="2716"/>
              <a:ext cx="606" cy="1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Text Box 14"/>
            <p:cNvSpPr txBox="1">
              <a:spLocks noChangeArrowheads="1"/>
            </p:cNvSpPr>
            <p:nvPr/>
          </p:nvSpPr>
          <p:spPr bwMode="auto">
            <a:xfrm>
              <a:off x="3600" y="2564"/>
              <a:ext cx="1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9FAC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互补松弛条件</a:t>
              </a:r>
              <a:endParaRPr lang="zh-CN" altLang="en-US" sz="3200" b="1"/>
            </a:p>
          </p:txBody>
        </p:sp>
      </p:grp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4826000" y="1476375"/>
            <a:ext cx="3505200" cy="1039813"/>
            <a:chOff x="2333" y="1111"/>
            <a:chExt cx="2208" cy="655"/>
          </a:xfrm>
        </p:grpSpPr>
        <p:sp>
          <p:nvSpPr>
            <p:cNvPr id="14374" name="Text Box 21"/>
            <p:cNvSpPr txBox="1">
              <a:spLocks noChangeArrowheads="1"/>
            </p:cNvSpPr>
            <p:nvPr/>
          </p:nvSpPr>
          <p:spPr bwMode="auto">
            <a:xfrm>
              <a:off x="2379" y="1154"/>
              <a:ext cx="1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accent2"/>
                  </a:solidFill>
                </a:rPr>
                <a:t>x</a:t>
              </a:r>
              <a:r>
                <a:rPr lang="zh-CN" altLang="en-US" sz="2800" b="1">
                  <a:solidFill>
                    <a:schemeClr val="accent2"/>
                  </a:solidFill>
                </a:rPr>
                <a:t>为最优解</a:t>
              </a:r>
            </a:p>
          </p:txBody>
        </p:sp>
        <p:sp>
          <p:nvSpPr>
            <p:cNvPr id="14375" name="Text Box 22"/>
            <p:cNvSpPr txBox="1">
              <a:spLocks noChangeArrowheads="1"/>
            </p:cNvSpPr>
            <p:nvPr/>
          </p:nvSpPr>
          <p:spPr bwMode="auto">
            <a:xfrm>
              <a:off x="2333" y="1111"/>
              <a:ext cx="2208" cy="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5000"/>
                </a:lnSpc>
              </a:pPr>
              <a:endParaRPr lang="en-US" altLang="zh-CN" sz="2800" b="1">
                <a:solidFill>
                  <a:schemeClr val="accent2"/>
                </a:solidFill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2800" b="1">
                  <a:solidFill>
                    <a:schemeClr val="accent2"/>
                  </a:solidFill>
                </a:rPr>
                <a:t>不存在满足</a:t>
              </a:r>
              <a:r>
                <a:rPr lang="en-US" altLang="zh-CN" sz="2800" b="1">
                  <a:solidFill>
                    <a:schemeClr val="accent2"/>
                  </a:solidFill>
                </a:rPr>
                <a:t>(1),(2)</a:t>
              </a:r>
              <a:r>
                <a:rPr lang="zh-CN" altLang="en-US" sz="2800" b="1">
                  <a:solidFill>
                    <a:schemeClr val="accent2"/>
                  </a:solidFill>
                </a:rPr>
                <a:t>的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14376" name="AutoShape 23"/>
            <p:cNvSpPr>
              <a:spLocks noChangeArrowheads="1"/>
            </p:cNvSpPr>
            <p:nvPr/>
          </p:nvSpPr>
          <p:spPr bwMode="auto">
            <a:xfrm>
              <a:off x="3508" y="1175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14343" name="Object 24"/>
          <p:cNvGraphicFramePr>
            <a:graphicFrameLocks noChangeAspect="1"/>
          </p:cNvGraphicFramePr>
          <p:nvPr/>
        </p:nvGraphicFramePr>
        <p:xfrm>
          <a:off x="4787900" y="306388"/>
          <a:ext cx="43037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公式" r:id="rId3" imgW="1256755" imgH="215806" progId="Equation.3">
                  <p:embed/>
                </p:oleObj>
              </mc:Choice>
              <mc:Fallback>
                <p:oleObj name="公式" r:id="rId3" imgW="1256755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6388"/>
                        <a:ext cx="43037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25"/>
          <p:cNvGraphicFramePr>
            <a:graphicFrameLocks noChangeAspect="1"/>
          </p:cNvGraphicFramePr>
          <p:nvPr/>
        </p:nvGraphicFramePr>
        <p:xfrm>
          <a:off x="6372225" y="836613"/>
          <a:ext cx="27384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公式" r:id="rId5" imgW="799753" imgH="190417" progId="Equation.3">
                  <p:embed/>
                </p:oleObj>
              </mc:Choice>
              <mc:Fallback>
                <p:oleObj name="公式" r:id="rId5" imgW="799753" imgH="19041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836613"/>
                        <a:ext cx="27384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010" name="Group 26"/>
          <p:cNvGrpSpPr>
            <a:grpSpLocks/>
          </p:cNvGrpSpPr>
          <p:nvPr/>
        </p:nvGrpSpPr>
        <p:grpSpPr bwMode="auto">
          <a:xfrm>
            <a:off x="533400" y="4076700"/>
            <a:ext cx="8431213" cy="1066800"/>
            <a:chOff x="336" y="960"/>
            <a:chExt cx="5311" cy="672"/>
          </a:xfrm>
        </p:grpSpPr>
        <p:graphicFrame>
          <p:nvGraphicFramePr>
            <p:cNvPr id="14369" name="Object 27"/>
            <p:cNvGraphicFramePr>
              <a:graphicFrameLocks noChangeAspect="1"/>
            </p:cNvGraphicFramePr>
            <p:nvPr/>
          </p:nvGraphicFramePr>
          <p:xfrm>
            <a:off x="4128" y="1296"/>
            <a:ext cx="11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1" name="Document" r:id="rId7" imgW="743095" imgH="228608" progId="Word.Document.8">
                    <p:embed/>
                  </p:oleObj>
                </mc:Choice>
                <mc:Fallback>
                  <p:oleObj name="Document" r:id="rId7" imgW="743095" imgH="228608" progId="Word.Document.8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296"/>
                          <a:ext cx="11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0" name="Object 28"/>
            <p:cNvGraphicFramePr>
              <a:graphicFrameLocks noChangeAspect="1"/>
            </p:cNvGraphicFramePr>
            <p:nvPr/>
          </p:nvGraphicFramePr>
          <p:xfrm>
            <a:off x="672" y="1296"/>
            <a:ext cx="155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2" name="文档" r:id="rId9" imgW="1039528" imgH="240632" progId="Word.Document.8">
                    <p:embed/>
                  </p:oleObj>
                </mc:Choice>
                <mc:Fallback>
                  <p:oleObj name="文档" r:id="rId9" imgW="1039528" imgH="240632" progId="Word.Document.8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96"/>
                          <a:ext cx="155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Text Box 29"/>
            <p:cNvSpPr txBox="1">
              <a:spLocks noChangeArrowheads="1"/>
            </p:cNvSpPr>
            <p:nvPr/>
          </p:nvSpPr>
          <p:spPr bwMode="auto">
            <a:xfrm>
              <a:off x="336" y="1281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且</a:t>
              </a:r>
            </a:p>
          </p:txBody>
        </p:sp>
        <p:sp>
          <p:nvSpPr>
            <p:cNvPr id="14372" name="Text Box 30"/>
            <p:cNvSpPr txBox="1">
              <a:spLocks noChangeArrowheads="1"/>
            </p:cNvSpPr>
            <p:nvPr/>
          </p:nvSpPr>
          <p:spPr bwMode="auto">
            <a:xfrm>
              <a:off x="2208" y="1281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线性无关，则存在</a:t>
              </a:r>
            </a:p>
          </p:txBody>
        </p:sp>
        <p:sp>
          <p:nvSpPr>
            <p:cNvPr id="14373" name="Text Box 31"/>
            <p:cNvSpPr txBox="1">
              <a:spLocks noChangeArrowheads="1"/>
            </p:cNvSpPr>
            <p:nvPr/>
          </p:nvSpPr>
          <p:spPr bwMode="auto">
            <a:xfrm>
              <a:off x="2142" y="960"/>
              <a:ext cx="35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若</a:t>
              </a:r>
              <a:r>
                <a:rPr lang="en-US" altLang="zh-CN" sz="2800" b="1" i="1"/>
                <a:t>x</a:t>
              </a:r>
              <a:r>
                <a:rPr lang="zh-CN" altLang="en-US" sz="2800" b="1"/>
                <a:t>为（局部）最优解，</a:t>
              </a:r>
              <a:r>
                <a:rPr lang="en-US" altLang="zh-CN" sz="2800" b="1" i="1"/>
                <a:t> f</a:t>
              </a:r>
              <a:r>
                <a:rPr lang="zh-CN" altLang="en-US" sz="2800" b="1"/>
                <a:t>和</a:t>
              </a:r>
              <a:r>
                <a:rPr lang="en-US" altLang="zh-CN" sz="2800" b="1" i="1"/>
                <a:t>g</a:t>
              </a:r>
              <a:r>
                <a:rPr lang="en-US" altLang="zh-CN" sz="2800" b="1" i="1" baseline="-30000">
                  <a:sym typeface="Symbol" panose="05050102010706020507" pitchFamily="18" charset="2"/>
                </a:rPr>
                <a:t>j</a:t>
              </a:r>
              <a:r>
                <a:rPr lang="zh-CN" altLang="en-US" sz="2800" b="1">
                  <a:sym typeface="Symbol" panose="05050102010706020507" pitchFamily="18" charset="2"/>
                </a:rPr>
                <a:t>可微，</a:t>
              </a:r>
              <a:endParaRPr lang="zh-CN" altLang="en-US" sz="2800" b="1"/>
            </a:p>
          </p:txBody>
        </p:sp>
      </p:grpSp>
      <p:grpSp>
        <p:nvGrpSpPr>
          <p:cNvPr id="14346" name="Group 48"/>
          <p:cNvGrpSpPr>
            <a:grpSpLocks noChangeAspect="1"/>
          </p:cNvGrpSpPr>
          <p:nvPr/>
        </p:nvGrpSpPr>
        <p:grpSpPr bwMode="auto">
          <a:xfrm>
            <a:off x="180975" y="306388"/>
            <a:ext cx="5327650" cy="3751262"/>
            <a:chOff x="1499" y="3364"/>
            <a:chExt cx="6240" cy="4015"/>
          </a:xfrm>
        </p:grpSpPr>
        <p:sp>
          <p:nvSpPr>
            <p:cNvPr id="14349" name="AutoShape 74"/>
            <p:cNvSpPr>
              <a:spLocks noChangeAspect="1" noChangeArrowheads="1" noTextEdit="1"/>
            </p:cNvSpPr>
            <p:nvPr/>
          </p:nvSpPr>
          <p:spPr bwMode="auto">
            <a:xfrm>
              <a:off x="1499" y="3364"/>
              <a:ext cx="6240" cy="4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Arc 73"/>
            <p:cNvSpPr>
              <a:spLocks/>
            </p:cNvSpPr>
            <p:nvPr/>
          </p:nvSpPr>
          <p:spPr bwMode="auto">
            <a:xfrm>
              <a:off x="2763" y="3684"/>
              <a:ext cx="3319" cy="3625"/>
            </a:xfrm>
            <a:custGeom>
              <a:avLst/>
              <a:gdLst>
                <a:gd name="T0" fmla="*/ 0 w 20356"/>
                <a:gd name="T1" fmla="*/ 0 h 21600"/>
                <a:gd name="T2" fmla="*/ 541 w 20356"/>
                <a:gd name="T3" fmla="*/ 405 h 21600"/>
                <a:gd name="T4" fmla="*/ 0 w 20356"/>
                <a:gd name="T5" fmla="*/ 60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56" h="21600" fill="none" extrusionOk="0">
                  <a:moveTo>
                    <a:pt x="0" y="0"/>
                  </a:moveTo>
                  <a:cubicBezTo>
                    <a:pt x="9144" y="0"/>
                    <a:pt x="17298" y="5758"/>
                    <a:pt x="20356" y="14376"/>
                  </a:cubicBezTo>
                </a:path>
                <a:path w="20356" h="21600" stroke="0" extrusionOk="0">
                  <a:moveTo>
                    <a:pt x="0" y="0"/>
                  </a:moveTo>
                  <a:cubicBezTo>
                    <a:pt x="9144" y="0"/>
                    <a:pt x="17298" y="5758"/>
                    <a:pt x="20356" y="14376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Arc 72"/>
            <p:cNvSpPr>
              <a:spLocks/>
            </p:cNvSpPr>
            <p:nvPr/>
          </p:nvSpPr>
          <p:spPr bwMode="auto">
            <a:xfrm flipH="1">
              <a:off x="1717" y="3487"/>
              <a:ext cx="2619" cy="3760"/>
            </a:xfrm>
            <a:custGeom>
              <a:avLst/>
              <a:gdLst>
                <a:gd name="T0" fmla="*/ 89 w 21600"/>
                <a:gd name="T1" fmla="*/ 0 h 24854"/>
                <a:gd name="T2" fmla="*/ 312 w 21600"/>
                <a:gd name="T3" fmla="*/ 569 h 24854"/>
                <a:gd name="T4" fmla="*/ 0 w 21600"/>
                <a:gd name="T5" fmla="*/ 475 h 248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854" fill="none" extrusionOk="0">
                  <a:moveTo>
                    <a:pt x="6047" y="-1"/>
                  </a:moveTo>
                  <a:cubicBezTo>
                    <a:pt x="15263" y="2687"/>
                    <a:pt x="21600" y="11135"/>
                    <a:pt x="21600" y="20736"/>
                  </a:cubicBezTo>
                  <a:cubicBezTo>
                    <a:pt x="21600" y="22118"/>
                    <a:pt x="21467" y="23497"/>
                    <a:pt x="21203" y="24853"/>
                  </a:cubicBezTo>
                </a:path>
                <a:path w="21600" h="24854" stroke="0" extrusionOk="0">
                  <a:moveTo>
                    <a:pt x="6047" y="-1"/>
                  </a:moveTo>
                  <a:cubicBezTo>
                    <a:pt x="15263" y="2687"/>
                    <a:pt x="21600" y="11135"/>
                    <a:pt x="21600" y="20736"/>
                  </a:cubicBezTo>
                  <a:cubicBezTo>
                    <a:pt x="21600" y="22118"/>
                    <a:pt x="21467" y="23497"/>
                    <a:pt x="21203" y="24853"/>
                  </a:cubicBezTo>
                  <a:lnTo>
                    <a:pt x="0" y="20736"/>
                  </a:lnTo>
                  <a:lnTo>
                    <a:pt x="6047" y="-1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Arc 71"/>
            <p:cNvSpPr>
              <a:spLocks/>
            </p:cNvSpPr>
            <p:nvPr/>
          </p:nvSpPr>
          <p:spPr bwMode="auto">
            <a:xfrm flipV="1">
              <a:off x="1499" y="4924"/>
              <a:ext cx="4858" cy="1978"/>
            </a:xfrm>
            <a:custGeom>
              <a:avLst/>
              <a:gdLst>
                <a:gd name="T0" fmla="*/ 0 w 21600"/>
                <a:gd name="T1" fmla="*/ 0 h 21600"/>
                <a:gd name="T2" fmla="*/ 1093 w 21600"/>
                <a:gd name="T3" fmla="*/ 181 h 21600"/>
                <a:gd name="T4" fmla="*/ 0 w 21600"/>
                <a:gd name="T5" fmla="*/ 18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Text Box 70"/>
            <p:cNvSpPr txBox="1">
              <a:spLocks noChangeArrowheads="1"/>
            </p:cNvSpPr>
            <p:nvPr/>
          </p:nvSpPr>
          <p:spPr bwMode="auto">
            <a:xfrm>
              <a:off x="1815" y="5444"/>
              <a:ext cx="1387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</a:rPr>
                <a:t>g</a:t>
              </a:r>
              <a:r>
                <a:rPr lang="en-US" altLang="zh-CN" b="1" baseline="-30000">
                  <a:solidFill>
                    <a:srgbClr val="000000"/>
                  </a:solidFill>
                </a:rPr>
                <a:t>3</a:t>
              </a:r>
              <a:r>
                <a:rPr lang="en-US" altLang="zh-CN" b="1">
                  <a:solidFill>
                    <a:srgbClr val="000000"/>
                  </a:solidFill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</a:rPr>
                <a:t>)=0</a:t>
              </a:r>
              <a:endParaRPr lang="en-US" altLang="zh-CN"/>
            </a:p>
          </p:txBody>
        </p:sp>
        <p:sp>
          <p:nvSpPr>
            <p:cNvPr id="14354" name="Text Box 69"/>
            <p:cNvSpPr txBox="1">
              <a:spLocks noChangeArrowheads="1"/>
            </p:cNvSpPr>
            <p:nvPr/>
          </p:nvSpPr>
          <p:spPr bwMode="auto">
            <a:xfrm>
              <a:off x="2112" y="6398"/>
              <a:ext cx="1418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</a:rPr>
                <a:t>g</a:t>
              </a:r>
              <a:r>
                <a:rPr lang="en-US" altLang="zh-CN" b="1" baseline="-30000">
                  <a:solidFill>
                    <a:srgbClr val="000000"/>
                  </a:solidFill>
                </a:rPr>
                <a:t>1</a:t>
              </a:r>
              <a:r>
                <a:rPr lang="en-US" altLang="zh-CN" b="1">
                  <a:solidFill>
                    <a:srgbClr val="000000"/>
                  </a:solidFill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</a:rPr>
                <a:t>)=0</a:t>
              </a:r>
              <a:endParaRPr lang="en-US" altLang="zh-CN"/>
            </a:p>
          </p:txBody>
        </p:sp>
        <p:sp>
          <p:nvSpPr>
            <p:cNvPr id="14355" name="Text Box 68"/>
            <p:cNvSpPr txBox="1">
              <a:spLocks noChangeArrowheads="1"/>
            </p:cNvSpPr>
            <p:nvPr/>
          </p:nvSpPr>
          <p:spPr bwMode="auto">
            <a:xfrm>
              <a:off x="4197" y="3546"/>
              <a:ext cx="1462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</a:rPr>
                <a:t>g</a:t>
              </a:r>
              <a:r>
                <a:rPr lang="en-US" altLang="zh-CN" b="1" baseline="-30000">
                  <a:solidFill>
                    <a:srgbClr val="000000"/>
                  </a:solidFill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</a:rPr>
                <a:t>)=0</a:t>
              </a:r>
              <a:endParaRPr lang="en-US" altLang="zh-CN"/>
            </a:p>
          </p:txBody>
        </p:sp>
        <p:sp>
          <p:nvSpPr>
            <p:cNvPr id="14356" name="Text Box 67"/>
            <p:cNvSpPr txBox="1">
              <a:spLocks noChangeArrowheads="1"/>
            </p:cNvSpPr>
            <p:nvPr/>
          </p:nvSpPr>
          <p:spPr bwMode="auto">
            <a:xfrm>
              <a:off x="3173" y="3922"/>
              <a:ext cx="1375" cy="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</a:rPr>
                <a:t>G</a:t>
              </a:r>
            </a:p>
            <a:p>
              <a:pPr eaLnBrk="1" hangingPunct="1"/>
              <a:endParaRPr lang="en-US" altLang="zh-CN"/>
            </a:p>
            <a:p>
              <a:r>
                <a:rPr lang="en-US" altLang="zh-CN" b="1" i="1">
                  <a:solidFill>
                    <a:srgbClr val="000000"/>
                  </a:solidFill>
                </a:rPr>
                <a:t>g</a:t>
              </a:r>
              <a:r>
                <a:rPr lang="en-US" altLang="zh-CN" b="1" i="1" baseline="-30000">
                  <a:solidFill>
                    <a:srgbClr val="000000"/>
                  </a:solidFill>
                </a:rPr>
                <a:t>j</a:t>
              </a:r>
              <a:r>
                <a:rPr lang="en-US" altLang="zh-CN" b="1">
                  <a:solidFill>
                    <a:srgbClr val="000000"/>
                  </a:solidFill>
                </a:rPr>
                <a:t>&lt;0</a:t>
              </a:r>
              <a:endParaRPr lang="en-US" altLang="zh-CN"/>
            </a:p>
          </p:txBody>
        </p:sp>
        <p:sp>
          <p:nvSpPr>
            <p:cNvPr id="14357" name="Line 66"/>
            <p:cNvSpPr>
              <a:spLocks noChangeShapeType="1"/>
            </p:cNvSpPr>
            <p:nvPr/>
          </p:nvSpPr>
          <p:spPr bwMode="auto">
            <a:xfrm flipH="1">
              <a:off x="5099" y="5693"/>
              <a:ext cx="807" cy="13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Text Box 65"/>
            <p:cNvSpPr txBox="1">
              <a:spLocks noChangeArrowheads="1"/>
            </p:cNvSpPr>
            <p:nvPr/>
          </p:nvSpPr>
          <p:spPr bwMode="auto">
            <a:xfrm>
              <a:off x="6052" y="5396"/>
              <a:ext cx="44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0000"/>
                  </a:solidFill>
                </a:rPr>
                <a:t>x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4359" name="Text Box 64"/>
            <p:cNvSpPr txBox="1">
              <a:spLocks noChangeArrowheads="1"/>
            </p:cNvSpPr>
            <p:nvPr/>
          </p:nvSpPr>
          <p:spPr bwMode="auto">
            <a:xfrm>
              <a:off x="5715" y="5469"/>
              <a:ext cx="458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O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4360" name="Line 63"/>
            <p:cNvSpPr>
              <a:spLocks noChangeShapeType="1"/>
            </p:cNvSpPr>
            <p:nvPr/>
          </p:nvSpPr>
          <p:spPr bwMode="auto">
            <a:xfrm>
              <a:off x="5220" y="5422"/>
              <a:ext cx="140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62"/>
            <p:cNvSpPr>
              <a:spLocks noChangeShapeType="1"/>
            </p:cNvSpPr>
            <p:nvPr/>
          </p:nvSpPr>
          <p:spPr bwMode="auto">
            <a:xfrm flipV="1">
              <a:off x="5216" y="5276"/>
              <a:ext cx="1602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Text Box 61"/>
            <p:cNvSpPr txBox="1">
              <a:spLocks noChangeArrowheads="1"/>
            </p:cNvSpPr>
            <p:nvPr/>
          </p:nvSpPr>
          <p:spPr bwMode="auto">
            <a:xfrm>
              <a:off x="4161" y="4877"/>
              <a:ext cx="1304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sym typeface="Symbol" panose="05050102010706020507" pitchFamily="18" charset="2"/>
                </a:rPr>
                <a:t></a:t>
              </a:r>
              <a:r>
                <a:rPr lang="en-US" altLang="zh-CN" b="1" i="1">
                  <a:solidFill>
                    <a:srgbClr val="000000"/>
                  </a:solidFill>
                </a:rPr>
                <a:t>g</a:t>
              </a:r>
              <a:r>
                <a:rPr lang="en-US" altLang="zh-CN" b="1" baseline="-30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b="1">
                  <a:solidFill>
                    <a:srgbClr val="00000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4363" name="Text Box 60"/>
            <p:cNvSpPr txBox="1">
              <a:spLocks noChangeArrowheads="1"/>
            </p:cNvSpPr>
            <p:nvPr/>
          </p:nvSpPr>
          <p:spPr bwMode="auto">
            <a:xfrm>
              <a:off x="3944" y="5841"/>
              <a:ext cx="132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sym typeface="Symbol" panose="05050102010706020507" pitchFamily="18" charset="2"/>
                </a:rPr>
                <a:t></a:t>
              </a:r>
              <a:r>
                <a:rPr lang="en-US" altLang="zh-CN" b="1" i="1">
                  <a:solidFill>
                    <a:srgbClr val="000000"/>
                  </a:solidFill>
                </a:rPr>
                <a:t>g</a:t>
              </a:r>
              <a:r>
                <a:rPr lang="en-US" altLang="zh-CN" b="1" baseline="-30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4364" name="Text Box 59"/>
            <p:cNvSpPr txBox="1">
              <a:spLocks noChangeArrowheads="1"/>
            </p:cNvSpPr>
            <p:nvPr/>
          </p:nvSpPr>
          <p:spPr bwMode="auto">
            <a:xfrm>
              <a:off x="4106" y="5452"/>
              <a:ext cx="100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</a:t>
              </a:r>
              <a:r>
                <a:rPr lang="en-US" altLang="zh-CN" b="1" i="1">
                  <a:solidFill>
                    <a:srgbClr val="FF0000"/>
                  </a:solidFill>
                </a:rPr>
                <a:t>f</a:t>
              </a: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solidFill>
                    <a:srgbClr val="FF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4365" name="Arc 53"/>
            <p:cNvSpPr>
              <a:spLocks/>
            </p:cNvSpPr>
            <p:nvPr/>
          </p:nvSpPr>
          <p:spPr bwMode="auto">
            <a:xfrm flipH="1" flipV="1">
              <a:off x="5906" y="4024"/>
              <a:ext cx="1580" cy="2800"/>
            </a:xfrm>
            <a:custGeom>
              <a:avLst/>
              <a:gdLst>
                <a:gd name="T0" fmla="*/ 74 w 21600"/>
                <a:gd name="T1" fmla="*/ 0 h 31880"/>
                <a:gd name="T2" fmla="*/ 82 w 21600"/>
                <a:gd name="T3" fmla="*/ 246 h 31880"/>
                <a:gd name="T4" fmla="*/ 0 w 21600"/>
                <a:gd name="T5" fmla="*/ 128 h 318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1880" fill="none" extrusionOk="0">
                  <a:moveTo>
                    <a:pt x="13775" y="0"/>
                  </a:moveTo>
                  <a:cubicBezTo>
                    <a:pt x="18731" y="4103"/>
                    <a:pt x="21600" y="10202"/>
                    <a:pt x="21600" y="16637"/>
                  </a:cubicBezTo>
                  <a:cubicBezTo>
                    <a:pt x="21600" y="22350"/>
                    <a:pt x="19336" y="27831"/>
                    <a:pt x="15303" y="31879"/>
                  </a:cubicBezTo>
                </a:path>
                <a:path w="21600" h="31880" stroke="0" extrusionOk="0">
                  <a:moveTo>
                    <a:pt x="13775" y="0"/>
                  </a:moveTo>
                  <a:cubicBezTo>
                    <a:pt x="18731" y="4103"/>
                    <a:pt x="21600" y="10202"/>
                    <a:pt x="21600" y="16637"/>
                  </a:cubicBezTo>
                  <a:cubicBezTo>
                    <a:pt x="21600" y="22350"/>
                    <a:pt x="19336" y="27831"/>
                    <a:pt x="15303" y="31879"/>
                  </a:cubicBezTo>
                  <a:lnTo>
                    <a:pt x="0" y="16637"/>
                  </a:lnTo>
                  <a:lnTo>
                    <a:pt x="13775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Text Box 52"/>
            <p:cNvSpPr txBox="1">
              <a:spLocks noChangeArrowheads="1"/>
            </p:cNvSpPr>
            <p:nvPr/>
          </p:nvSpPr>
          <p:spPr bwMode="auto">
            <a:xfrm>
              <a:off x="5766" y="6706"/>
              <a:ext cx="138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</a:rPr>
                <a:t>f</a:t>
              </a:r>
              <a:r>
                <a:rPr lang="en-US" altLang="zh-CN" b="1">
                  <a:solidFill>
                    <a:srgbClr val="000000"/>
                  </a:solidFill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</a:rPr>
                <a:t>)=</a:t>
              </a:r>
              <a:r>
                <a:rPr lang="en-US" altLang="zh-CN" b="1" i="1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14367" name="Line 51"/>
            <p:cNvSpPr>
              <a:spLocks noChangeShapeType="1"/>
            </p:cNvSpPr>
            <p:nvPr/>
          </p:nvSpPr>
          <p:spPr bwMode="auto">
            <a:xfrm flipH="1">
              <a:off x="5711" y="6284"/>
              <a:ext cx="768" cy="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Text Box 50"/>
            <p:cNvSpPr txBox="1">
              <a:spLocks noChangeArrowheads="1"/>
            </p:cNvSpPr>
            <p:nvPr/>
          </p:nvSpPr>
          <p:spPr bwMode="auto">
            <a:xfrm>
              <a:off x="5228" y="6476"/>
              <a:ext cx="100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</a:rPr>
                <a:t>c</a:t>
              </a:r>
              <a:r>
                <a:rPr lang="en-US" altLang="zh-CN" b="1">
                  <a:solidFill>
                    <a:srgbClr val="000000"/>
                  </a:solidFill>
                  <a:sym typeface="Symbol" panose="05050102010706020507" pitchFamily="18" charset="2"/>
                </a:rPr>
                <a:t></a:t>
              </a:r>
            </a:p>
          </p:txBody>
        </p:sp>
      </p:grp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4914900" y="2708275"/>
            <a:ext cx="40497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800" b="1" i="1">
                <a:solidFill>
                  <a:schemeClr val="accent2"/>
                </a:solidFill>
              </a:rPr>
              <a:t>f</a:t>
            </a:r>
            <a:r>
              <a:rPr lang="en-US" altLang="zh-CN" sz="2800" b="1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chemeClr val="accent2"/>
                </a:solidFill>
                <a:sym typeface="Symbol" panose="05050102010706020507" pitchFamily="18" charset="2"/>
              </a:rPr>
              <a:t>是</a:t>
            </a:r>
            <a:r>
              <a:rPr lang="en-US" altLang="zh-CN" sz="2800" b="1">
                <a:solidFill>
                  <a:schemeClr val="accent2"/>
                </a:solidFill>
                <a:sym typeface="Symbol" panose="05050102010706020507" pitchFamily="18" charset="2"/>
              </a:rPr>
              <a:t></a:t>
            </a:r>
            <a:r>
              <a:rPr lang="en-US" altLang="zh-CN" sz="2800" b="1" i="1">
                <a:solidFill>
                  <a:schemeClr val="accent2"/>
                </a:solidFill>
              </a:rPr>
              <a:t>g</a:t>
            </a:r>
            <a:r>
              <a:rPr lang="en-US" altLang="zh-CN" sz="2800" b="1" baseline="-3000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chemeClr val="accent2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800" b="1">
                <a:solidFill>
                  <a:schemeClr val="accent2"/>
                </a:solidFill>
                <a:sym typeface="Symbol" panose="05050102010706020507" pitchFamily="18" charset="2"/>
              </a:rPr>
              <a:t></a:t>
            </a:r>
            <a:r>
              <a:rPr lang="en-US" altLang="zh-CN" sz="2800" b="1" i="1">
                <a:solidFill>
                  <a:schemeClr val="accent2"/>
                </a:solidFill>
              </a:rPr>
              <a:t>g</a:t>
            </a:r>
            <a:r>
              <a:rPr lang="en-US" altLang="zh-CN" sz="2800" b="1" baseline="-30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1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sym typeface="Symbol" panose="05050102010706020507" pitchFamily="18" charset="2"/>
              </a:rPr>
              <a:t>的非负线性组合</a:t>
            </a:r>
            <a:endParaRPr lang="en-US" altLang="zh-CN" sz="2800" b="1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61" name="AutoShape 23"/>
          <p:cNvSpPr>
            <a:spLocks noChangeArrowheads="1"/>
          </p:cNvSpPr>
          <p:nvPr/>
        </p:nvSpPr>
        <p:spPr bwMode="auto">
          <a:xfrm>
            <a:off x="8428038" y="1989138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accent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00" y="5040105"/>
            <a:ext cx="4219575" cy="1629255"/>
            <a:chOff x="533400" y="5040105"/>
            <a:chExt cx="4219575" cy="1629255"/>
          </a:xfrm>
        </p:grpSpPr>
        <p:graphicFrame>
          <p:nvGraphicFramePr>
            <p:cNvPr id="143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751209"/>
                </p:ext>
              </p:extLst>
            </p:nvPr>
          </p:nvGraphicFramePr>
          <p:xfrm>
            <a:off x="533400" y="5994820"/>
            <a:ext cx="4219575" cy="674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3" name="文档" r:id="rId11" imgW="1579880" imgH="243840" progId="Word.Document.8">
                    <p:embed/>
                  </p:oleObj>
                </mc:Choice>
                <mc:Fallback>
                  <p:oleObj name="文档" r:id="rId11" imgW="1579880" imgH="24384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5994820"/>
                          <a:ext cx="4219575" cy="674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4583824"/>
                </p:ext>
              </p:extLst>
            </p:nvPr>
          </p:nvGraphicFramePr>
          <p:xfrm>
            <a:off x="618614" y="5040105"/>
            <a:ext cx="3999508" cy="1053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4" name="公式" r:id="rId13" imgW="1549080" imgH="444240" progId="Equation.3">
                    <p:embed/>
                  </p:oleObj>
                </mc:Choice>
                <mc:Fallback>
                  <p:oleObj name="公式" r:id="rId13" imgW="1549080" imgH="444240" progId="Equation.3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614" y="5040105"/>
                          <a:ext cx="3999508" cy="1053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60" grpId="0" autoUpdateAnimBg="0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377825" y="2708275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最优解的必要条件</a:t>
            </a:r>
          </a:p>
        </p:txBody>
      </p:sp>
      <p:grpSp>
        <p:nvGrpSpPr>
          <p:cNvPr id="169990" name="Group 6"/>
          <p:cNvGrpSpPr>
            <a:grpSpLocks/>
          </p:cNvGrpSpPr>
          <p:nvPr/>
        </p:nvGrpSpPr>
        <p:grpSpPr bwMode="auto">
          <a:xfrm>
            <a:off x="6797675" y="4149725"/>
            <a:ext cx="2095500" cy="1295400"/>
            <a:chOff x="3216" y="2112"/>
            <a:chExt cx="1320" cy="816"/>
          </a:xfrm>
        </p:grpSpPr>
        <p:sp>
          <p:nvSpPr>
            <p:cNvPr id="15377" name="Text Box 7"/>
            <p:cNvSpPr txBox="1">
              <a:spLocks noChangeArrowheads="1"/>
            </p:cNvSpPr>
            <p:nvPr/>
          </p:nvSpPr>
          <p:spPr bwMode="auto">
            <a:xfrm>
              <a:off x="3346" y="2275"/>
              <a:ext cx="1190" cy="330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D1D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solidFill>
                    <a:srgbClr val="FF0066"/>
                  </a:solidFill>
                </a:rPr>
                <a:t>~</a:t>
              </a:r>
              <a:r>
                <a:rPr lang="en-US" altLang="zh-CN" sz="2800" b="1">
                  <a:solidFill>
                    <a:schemeClr val="tx2"/>
                  </a:solidFill>
                </a:rPr>
                <a:t>KKT</a:t>
              </a:r>
              <a:r>
                <a:rPr lang="zh-CN" altLang="zh-CN" sz="2800" b="1"/>
                <a:t>条件</a:t>
              </a:r>
              <a:endParaRPr lang="zh-CN" altLang="en-US" sz="2800" b="1"/>
            </a:p>
          </p:txBody>
        </p:sp>
        <p:grpSp>
          <p:nvGrpSpPr>
            <p:cNvPr id="15378" name="Group 8"/>
            <p:cNvGrpSpPr>
              <a:grpSpLocks/>
            </p:cNvGrpSpPr>
            <p:nvPr/>
          </p:nvGrpSpPr>
          <p:grpSpPr bwMode="auto">
            <a:xfrm>
              <a:off x="3216" y="2112"/>
              <a:ext cx="144" cy="816"/>
              <a:chOff x="2352" y="3408"/>
              <a:chExt cx="144" cy="816"/>
            </a:xfrm>
          </p:grpSpPr>
          <p:sp>
            <p:nvSpPr>
              <p:cNvPr id="15379" name="Line 9"/>
              <p:cNvSpPr>
                <a:spLocks noChangeShapeType="1"/>
              </p:cNvSpPr>
              <p:nvPr/>
            </p:nvSpPr>
            <p:spPr bwMode="auto">
              <a:xfrm>
                <a:off x="2496" y="3552"/>
                <a:ext cx="0" cy="52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0" name="Line 10"/>
              <p:cNvSpPr>
                <a:spLocks noChangeShapeType="1"/>
              </p:cNvSpPr>
              <p:nvPr/>
            </p:nvSpPr>
            <p:spPr bwMode="auto">
              <a:xfrm>
                <a:off x="2352" y="3408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1" name="Line 11"/>
              <p:cNvSpPr>
                <a:spLocks noChangeShapeType="1"/>
              </p:cNvSpPr>
              <p:nvPr/>
            </p:nvSpPr>
            <p:spPr bwMode="auto">
              <a:xfrm flipH="1">
                <a:off x="2352" y="40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36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397435"/>
              </p:ext>
            </p:extLst>
          </p:nvPr>
        </p:nvGraphicFramePr>
        <p:xfrm>
          <a:off x="536575" y="1244600"/>
          <a:ext cx="7412038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公式" r:id="rId3" imgW="2171520" imgH="533160" progId="Equation.3">
                  <p:embed/>
                </p:oleObj>
              </mc:Choice>
              <mc:Fallback>
                <p:oleObj name="公式" r:id="rId3" imgW="217152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244600"/>
                        <a:ext cx="7412038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9750" y="2722563"/>
            <a:ext cx="8147050" cy="1247775"/>
            <a:chOff x="539552" y="3428217"/>
            <a:chExt cx="8147051" cy="1247954"/>
          </a:xfrm>
        </p:grpSpPr>
        <p:graphicFrame>
          <p:nvGraphicFramePr>
            <p:cNvPr id="15371" name="Object 16"/>
            <p:cNvGraphicFramePr>
              <a:graphicFrameLocks noChangeAspect="1"/>
            </p:cNvGraphicFramePr>
            <p:nvPr/>
          </p:nvGraphicFramePr>
          <p:xfrm>
            <a:off x="1067020" y="4053868"/>
            <a:ext cx="7558088" cy="622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4" name="公式" r:id="rId5" imgW="2933700" imgH="241300" progId="Equation.3">
                    <p:embed/>
                  </p:oleObj>
                </mc:Choice>
                <mc:Fallback>
                  <p:oleObj name="公式" r:id="rId5" imgW="29337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020" y="4053868"/>
                          <a:ext cx="7558088" cy="622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2" name="Group 26"/>
            <p:cNvGrpSpPr>
              <a:grpSpLocks/>
            </p:cNvGrpSpPr>
            <p:nvPr/>
          </p:nvGrpSpPr>
          <p:grpSpPr bwMode="auto">
            <a:xfrm>
              <a:off x="539552" y="3428217"/>
              <a:ext cx="8147051" cy="1138238"/>
              <a:chOff x="336" y="778"/>
              <a:chExt cx="5132" cy="717"/>
            </a:xfrm>
          </p:grpSpPr>
          <p:sp>
            <p:nvSpPr>
              <p:cNvPr id="15373" name="Text Box 29"/>
              <p:cNvSpPr txBox="1">
                <a:spLocks noChangeArrowheads="1"/>
              </p:cNvSpPr>
              <p:nvPr/>
            </p:nvSpPr>
            <p:spPr bwMode="auto">
              <a:xfrm>
                <a:off x="336" y="1168"/>
                <a:ext cx="3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/>
                  <a:t>且</a:t>
                </a:r>
              </a:p>
            </p:txBody>
          </p:sp>
          <p:sp>
            <p:nvSpPr>
              <p:cNvPr id="15374" name="Text Box 31"/>
              <p:cNvSpPr txBox="1">
                <a:spLocks noChangeArrowheads="1"/>
              </p:cNvSpPr>
              <p:nvPr/>
            </p:nvSpPr>
            <p:spPr bwMode="auto">
              <a:xfrm>
                <a:off x="2245" y="778"/>
                <a:ext cx="322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若</a:t>
                </a:r>
                <a:r>
                  <a:rPr lang="en-US" altLang="zh-CN" sz="2800" b="1" i="1"/>
                  <a:t>x</a:t>
                </a:r>
                <a:r>
                  <a:rPr lang="zh-CN" altLang="en-US" sz="2800" b="1"/>
                  <a:t>为最优解， </a:t>
                </a:r>
                <a:r>
                  <a:rPr lang="en-US" altLang="zh-CN" sz="2800" b="1" i="1"/>
                  <a:t> f</a:t>
                </a:r>
                <a:r>
                  <a:rPr lang="zh-CN" altLang="en-US" sz="2800" b="1"/>
                  <a:t>和</a:t>
                </a:r>
                <a:r>
                  <a:rPr lang="en-US" altLang="zh-CN" sz="2800" b="1" i="1"/>
                  <a:t>h</a:t>
                </a:r>
                <a:r>
                  <a:rPr lang="en-US" altLang="zh-CN" sz="2800" b="1" i="1" baseline="-30000">
                    <a:sym typeface="Symbol" panose="05050102010706020507" pitchFamily="18" charset="2"/>
                  </a:rPr>
                  <a:t>i</a:t>
                </a:r>
                <a:r>
                  <a:rPr lang="en-US" altLang="zh-CN" sz="2800" b="1">
                    <a:sym typeface="Symbol" panose="05050102010706020507" pitchFamily="18" charset="2"/>
                  </a:rPr>
                  <a:t>,</a:t>
                </a:r>
                <a:r>
                  <a:rPr lang="zh-CN" altLang="en-US" sz="2800" b="1">
                    <a:sym typeface="Symbol" panose="05050102010706020507" pitchFamily="18" charset="2"/>
                  </a:rPr>
                  <a:t> </a:t>
                </a:r>
                <a:r>
                  <a:rPr lang="en-US" altLang="zh-CN" sz="2800" b="1" i="1"/>
                  <a:t>g</a:t>
                </a:r>
                <a:r>
                  <a:rPr lang="en-US" altLang="zh-CN" sz="2800" b="1" i="1" baseline="-30000">
                    <a:sym typeface="Symbol" panose="05050102010706020507" pitchFamily="18" charset="2"/>
                  </a:rPr>
                  <a:t>j</a:t>
                </a:r>
                <a:r>
                  <a:rPr lang="zh-CN" altLang="en-US" sz="2800" b="1">
                    <a:sym typeface="Symbol" panose="05050102010706020507" pitchFamily="18" charset="2"/>
                  </a:rPr>
                  <a:t>可微</a:t>
                </a:r>
                <a:r>
                  <a:rPr lang="en-US" altLang="zh-CN" sz="2800" b="1">
                    <a:sym typeface="Symbol" panose="05050102010706020507" pitchFamily="18" charset="2"/>
                  </a:rPr>
                  <a:t>,</a:t>
                </a:r>
                <a:endParaRPr lang="zh-CN" altLang="en-US" sz="2800" b="1"/>
              </a:p>
            </p:txBody>
          </p:sp>
        </p:grpSp>
      </p:grpSp>
      <p:sp>
        <p:nvSpPr>
          <p:cNvPr id="15367" name="Text Box 2"/>
          <p:cNvSpPr txBox="1">
            <a:spLocks noChangeArrowheads="1"/>
          </p:cNvSpPr>
          <p:nvPr/>
        </p:nvSpPr>
        <p:spPr bwMode="auto">
          <a:xfrm>
            <a:off x="1116013" y="406400"/>
            <a:ext cx="70564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NLP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最优性条件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等式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不等式约束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4211960" y="5013176"/>
            <a:ext cx="25892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FAC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(</a:t>
            </a:r>
            <a:r>
              <a:rPr lang="zh-CN" altLang="en-US" sz="2800" b="1" dirty="0"/>
              <a:t>互补松弛条件</a:t>
            </a:r>
            <a:r>
              <a:rPr lang="en-US" altLang="zh-CN" sz="2800" b="1" dirty="0"/>
              <a:t>)</a:t>
            </a:r>
            <a:endParaRPr lang="zh-CN" altLang="en-US" sz="3200" b="1" dirty="0"/>
          </a:p>
        </p:txBody>
      </p:sp>
      <p:pic>
        <p:nvPicPr>
          <p:cNvPr id="256016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5661025"/>
            <a:ext cx="718185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54013" y="5661025"/>
            <a:ext cx="1770062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2800" b="1" kern="100" dirty="0">
                <a:solidFill>
                  <a:schemeClr val="accent2"/>
                </a:solidFill>
                <a:cs typeface="Times New Roman" panose="02020603050405020304" pitchFamily="18" charset="0"/>
              </a:rPr>
              <a:t>拉格朗日函数</a:t>
            </a:r>
            <a:r>
              <a:rPr lang="en-US" altLang="zh-CN" sz="2800" b="1" kern="100" dirty="0">
                <a:solidFill>
                  <a:schemeClr val="accent2"/>
                </a:solidFill>
                <a:cs typeface="Times New Roman" panose="02020603050405020304" pitchFamily="18" charset="0"/>
              </a:rPr>
              <a:t>(L)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2913" y="3852713"/>
            <a:ext cx="6289327" cy="1819425"/>
            <a:chOff x="442913" y="3852713"/>
            <a:chExt cx="6289327" cy="1819425"/>
          </a:xfrm>
        </p:grpSpPr>
        <p:graphicFrame>
          <p:nvGraphicFramePr>
            <p:cNvPr id="1537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520353"/>
                </p:ext>
              </p:extLst>
            </p:nvPr>
          </p:nvGraphicFramePr>
          <p:xfrm>
            <a:off x="442913" y="4978578"/>
            <a:ext cx="3587093" cy="693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5" name="公式" r:id="rId8" imgW="1346200" imgH="241300" progId="Equation.3">
                    <p:embed/>
                  </p:oleObj>
                </mc:Choice>
                <mc:Fallback>
                  <p:oleObj name="公式" r:id="rId8" imgW="1346200" imgH="2413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13" y="4978578"/>
                          <a:ext cx="3587093" cy="693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8666443"/>
                </p:ext>
              </p:extLst>
            </p:nvPr>
          </p:nvGraphicFramePr>
          <p:xfrm>
            <a:off x="476691" y="3852713"/>
            <a:ext cx="6255549" cy="1160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6" name="公式" r:id="rId10" imgW="2400120" imgH="444240" progId="Equation.3">
                    <p:embed/>
                  </p:oleObj>
                </mc:Choice>
                <mc:Fallback>
                  <p:oleObj name="公式" r:id="rId10" imgW="2400120" imgH="4442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91" y="3852713"/>
                          <a:ext cx="6255549" cy="1160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  <p:bldP spid="36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24075" y="260350"/>
            <a:ext cx="408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D1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KKT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条件的几何解释</a:t>
            </a:r>
          </a:p>
        </p:txBody>
      </p:sp>
      <p:grpSp>
        <p:nvGrpSpPr>
          <p:cNvPr id="171012" name="Group 4"/>
          <p:cNvGrpSpPr>
            <a:grpSpLocks/>
          </p:cNvGrpSpPr>
          <p:nvPr/>
        </p:nvGrpSpPr>
        <p:grpSpPr bwMode="auto">
          <a:xfrm>
            <a:off x="1371600" y="2565400"/>
            <a:ext cx="404813" cy="2427288"/>
            <a:chOff x="864" y="1495"/>
            <a:chExt cx="255" cy="1529"/>
          </a:xfrm>
        </p:grpSpPr>
        <p:sp>
          <p:nvSpPr>
            <p:cNvPr id="16436" name="Text Box 5"/>
            <p:cNvSpPr txBox="1">
              <a:spLocks noChangeArrowheads="1"/>
            </p:cNvSpPr>
            <p:nvPr/>
          </p:nvSpPr>
          <p:spPr bwMode="auto">
            <a:xfrm>
              <a:off x="864" y="190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Q</a:t>
              </a:r>
              <a:endParaRPr lang="en-US" altLang="zh-CN" b="1"/>
            </a:p>
          </p:txBody>
        </p:sp>
        <p:sp>
          <p:nvSpPr>
            <p:cNvPr id="16437" name="Freeform 6"/>
            <p:cNvSpPr>
              <a:spLocks/>
            </p:cNvSpPr>
            <p:nvPr/>
          </p:nvSpPr>
          <p:spPr bwMode="auto">
            <a:xfrm>
              <a:off x="881" y="1495"/>
              <a:ext cx="127" cy="1529"/>
            </a:xfrm>
            <a:custGeom>
              <a:avLst/>
              <a:gdLst>
                <a:gd name="T0" fmla="*/ 80 w 202"/>
                <a:gd name="T1" fmla="*/ 0 h 2120"/>
                <a:gd name="T2" fmla="*/ 0 w 202"/>
                <a:gd name="T3" fmla="*/ 542 h 2120"/>
                <a:gd name="T4" fmla="*/ 80 w 202"/>
                <a:gd name="T5" fmla="*/ 1103 h 2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2" h="2120">
                  <a:moveTo>
                    <a:pt x="202" y="0"/>
                  </a:moveTo>
                  <a:cubicBezTo>
                    <a:pt x="168" y="174"/>
                    <a:pt x="0" y="689"/>
                    <a:pt x="0" y="1042"/>
                  </a:cubicBezTo>
                  <a:cubicBezTo>
                    <a:pt x="0" y="1395"/>
                    <a:pt x="160" y="1896"/>
                    <a:pt x="202" y="212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1015" name="Freeform 7"/>
          <p:cNvSpPr>
            <a:spLocks/>
          </p:cNvSpPr>
          <p:nvPr/>
        </p:nvSpPr>
        <p:spPr bwMode="auto">
          <a:xfrm>
            <a:off x="2030413" y="2478088"/>
            <a:ext cx="187325" cy="2379662"/>
          </a:xfrm>
          <a:custGeom>
            <a:avLst/>
            <a:gdLst>
              <a:gd name="T0" fmla="*/ 187650565 w 187"/>
              <a:gd name="T1" fmla="*/ 0 h 2080"/>
              <a:gd name="T2" fmla="*/ 0 w 187"/>
              <a:gd name="T3" fmla="*/ 1344232165 h 2080"/>
              <a:gd name="T4" fmla="*/ 187650565 w 187"/>
              <a:gd name="T5" fmla="*/ 2147483646 h 20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" h="2080">
                <a:moveTo>
                  <a:pt x="187" y="0"/>
                </a:moveTo>
                <a:cubicBezTo>
                  <a:pt x="156" y="171"/>
                  <a:pt x="0" y="680"/>
                  <a:pt x="0" y="1027"/>
                </a:cubicBezTo>
                <a:cubicBezTo>
                  <a:pt x="0" y="1374"/>
                  <a:pt x="148" y="1861"/>
                  <a:pt x="187" y="20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1016" name="Group 8"/>
          <p:cNvGrpSpPr>
            <a:grpSpLocks/>
          </p:cNvGrpSpPr>
          <p:nvPr/>
        </p:nvGrpSpPr>
        <p:grpSpPr bwMode="auto">
          <a:xfrm>
            <a:off x="2590800" y="3063875"/>
            <a:ext cx="1139825" cy="2919413"/>
            <a:chOff x="1624" y="1809"/>
            <a:chExt cx="718" cy="1839"/>
          </a:xfrm>
        </p:grpSpPr>
        <p:sp>
          <p:nvSpPr>
            <p:cNvPr id="16433" name="Text Box 9"/>
            <p:cNvSpPr txBox="1">
              <a:spLocks noChangeArrowheads="1"/>
            </p:cNvSpPr>
            <p:nvPr/>
          </p:nvSpPr>
          <p:spPr bwMode="auto">
            <a:xfrm>
              <a:off x="1920" y="309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P</a:t>
              </a:r>
              <a:endParaRPr lang="en-US" altLang="zh-CN" b="1"/>
            </a:p>
          </p:txBody>
        </p:sp>
        <p:sp>
          <p:nvSpPr>
            <p:cNvPr id="16434" name="Freeform 10"/>
            <p:cNvSpPr>
              <a:spLocks/>
            </p:cNvSpPr>
            <p:nvPr/>
          </p:nvSpPr>
          <p:spPr bwMode="auto">
            <a:xfrm>
              <a:off x="1674" y="2855"/>
              <a:ext cx="668" cy="793"/>
            </a:xfrm>
            <a:custGeom>
              <a:avLst/>
              <a:gdLst>
                <a:gd name="T0" fmla="*/ 0 w 1060"/>
                <a:gd name="T1" fmla="*/ 0 h 1100"/>
                <a:gd name="T2" fmla="*/ 114 w 1060"/>
                <a:gd name="T3" fmla="*/ 355 h 1100"/>
                <a:gd name="T4" fmla="*/ 421 w 1060"/>
                <a:gd name="T5" fmla="*/ 572 h 1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60" h="1100">
                  <a:moveTo>
                    <a:pt x="0" y="0"/>
                  </a:moveTo>
                  <a:cubicBezTo>
                    <a:pt x="48" y="114"/>
                    <a:pt x="111" y="499"/>
                    <a:pt x="288" y="682"/>
                  </a:cubicBezTo>
                  <a:cubicBezTo>
                    <a:pt x="465" y="865"/>
                    <a:pt x="899" y="1013"/>
                    <a:pt x="1060" y="11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Freeform 11"/>
            <p:cNvSpPr>
              <a:spLocks/>
            </p:cNvSpPr>
            <p:nvPr/>
          </p:nvSpPr>
          <p:spPr bwMode="auto">
            <a:xfrm>
              <a:off x="1624" y="1809"/>
              <a:ext cx="50" cy="1023"/>
            </a:xfrm>
            <a:custGeom>
              <a:avLst/>
              <a:gdLst>
                <a:gd name="T0" fmla="*/ 20 w 127"/>
                <a:gd name="T1" fmla="*/ 737 h 1420"/>
                <a:gd name="T2" fmla="*/ 0 w 127"/>
                <a:gd name="T3" fmla="*/ 362 h 1420"/>
                <a:gd name="T4" fmla="*/ 20 w 127"/>
                <a:gd name="T5" fmla="*/ 0 h 14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7" h="1420">
                  <a:moveTo>
                    <a:pt x="127" y="1420"/>
                  </a:moveTo>
                  <a:cubicBezTo>
                    <a:pt x="106" y="1300"/>
                    <a:pt x="0" y="934"/>
                    <a:pt x="0" y="697"/>
                  </a:cubicBezTo>
                  <a:cubicBezTo>
                    <a:pt x="0" y="460"/>
                    <a:pt x="101" y="145"/>
                    <a:pt x="12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020" name="Group 12"/>
          <p:cNvGrpSpPr>
            <a:grpSpLocks/>
          </p:cNvGrpSpPr>
          <p:nvPr/>
        </p:nvGrpSpPr>
        <p:grpSpPr bwMode="auto">
          <a:xfrm>
            <a:off x="3154363" y="3263900"/>
            <a:ext cx="1282700" cy="2566988"/>
            <a:chOff x="1987" y="1935"/>
            <a:chExt cx="808" cy="1617"/>
          </a:xfrm>
        </p:grpSpPr>
        <p:sp>
          <p:nvSpPr>
            <p:cNvPr id="16431" name="Freeform 13"/>
            <p:cNvSpPr>
              <a:spLocks/>
            </p:cNvSpPr>
            <p:nvPr/>
          </p:nvSpPr>
          <p:spPr bwMode="auto">
            <a:xfrm>
              <a:off x="2064" y="2802"/>
              <a:ext cx="731" cy="750"/>
            </a:xfrm>
            <a:custGeom>
              <a:avLst/>
              <a:gdLst>
                <a:gd name="T0" fmla="*/ 0 w 1200"/>
                <a:gd name="T1" fmla="*/ 0 h 1200"/>
                <a:gd name="T2" fmla="*/ 175 w 1200"/>
                <a:gd name="T3" fmla="*/ 284 h 1200"/>
                <a:gd name="T4" fmla="*/ 445 w 1200"/>
                <a:gd name="T5" fmla="*/ 469 h 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0" h="1200">
                  <a:moveTo>
                    <a:pt x="0" y="0"/>
                  </a:moveTo>
                  <a:cubicBezTo>
                    <a:pt x="79" y="121"/>
                    <a:pt x="273" y="527"/>
                    <a:pt x="473" y="727"/>
                  </a:cubicBezTo>
                  <a:cubicBezTo>
                    <a:pt x="673" y="927"/>
                    <a:pt x="1049" y="1101"/>
                    <a:pt x="1200" y="120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Freeform 14"/>
            <p:cNvSpPr>
              <a:spLocks/>
            </p:cNvSpPr>
            <p:nvPr/>
          </p:nvSpPr>
          <p:spPr bwMode="auto">
            <a:xfrm>
              <a:off x="1987" y="1935"/>
              <a:ext cx="77" cy="850"/>
            </a:xfrm>
            <a:custGeom>
              <a:avLst/>
              <a:gdLst>
                <a:gd name="T0" fmla="*/ 49 w 122"/>
                <a:gd name="T1" fmla="*/ 612 h 1180"/>
                <a:gd name="T2" fmla="*/ 0 w 122"/>
                <a:gd name="T3" fmla="*/ 292 h 1180"/>
                <a:gd name="T4" fmla="*/ 49 w 122"/>
                <a:gd name="T5" fmla="*/ 0 h 11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2" h="1180">
                  <a:moveTo>
                    <a:pt x="122" y="1180"/>
                  </a:moveTo>
                  <a:cubicBezTo>
                    <a:pt x="102" y="1077"/>
                    <a:pt x="0" y="759"/>
                    <a:pt x="0" y="562"/>
                  </a:cubicBezTo>
                  <a:cubicBezTo>
                    <a:pt x="0" y="365"/>
                    <a:pt x="97" y="117"/>
                    <a:pt x="12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023" name="Group 15"/>
          <p:cNvGrpSpPr>
            <a:grpSpLocks/>
          </p:cNvGrpSpPr>
          <p:nvPr/>
        </p:nvGrpSpPr>
        <p:grpSpPr bwMode="auto">
          <a:xfrm>
            <a:off x="228600" y="3240088"/>
            <a:ext cx="1676400" cy="1600200"/>
            <a:chOff x="144" y="336"/>
            <a:chExt cx="1056" cy="1008"/>
          </a:xfrm>
        </p:grpSpPr>
        <p:sp>
          <p:nvSpPr>
            <p:cNvPr id="16425" name="Line 16"/>
            <p:cNvSpPr>
              <a:spLocks noChangeShapeType="1"/>
            </p:cNvSpPr>
            <p:nvPr/>
          </p:nvSpPr>
          <p:spPr bwMode="auto">
            <a:xfrm flipH="1">
              <a:off x="384" y="606"/>
              <a:ext cx="509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17"/>
            <p:cNvSpPr>
              <a:spLocks noChangeShapeType="1"/>
            </p:cNvSpPr>
            <p:nvPr/>
          </p:nvSpPr>
          <p:spPr bwMode="auto">
            <a:xfrm flipH="1">
              <a:off x="768" y="606"/>
              <a:ext cx="125" cy="5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18"/>
            <p:cNvSpPr>
              <a:spLocks noChangeShapeType="1"/>
            </p:cNvSpPr>
            <p:nvPr/>
          </p:nvSpPr>
          <p:spPr bwMode="auto">
            <a:xfrm flipH="1">
              <a:off x="240" y="624"/>
              <a:ext cx="624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Text Box 19"/>
            <p:cNvSpPr txBox="1">
              <a:spLocks noChangeArrowheads="1"/>
            </p:cNvSpPr>
            <p:nvPr/>
          </p:nvSpPr>
          <p:spPr bwMode="auto">
            <a:xfrm>
              <a:off x="144" y="336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CC"/>
                  </a:solidFill>
                  <a:sym typeface="Symbol" panose="05050102010706020507" pitchFamily="18" charset="2"/>
                </a:rPr>
                <a:t></a:t>
              </a:r>
              <a:r>
                <a:rPr lang="en-US" altLang="zh-CN" b="1" i="1">
                  <a:solidFill>
                    <a:srgbClr val="FF33CC"/>
                  </a:solidFill>
                </a:rPr>
                <a:t>f</a:t>
              </a:r>
            </a:p>
          </p:txBody>
        </p:sp>
        <p:sp>
          <p:nvSpPr>
            <p:cNvPr id="16429" name="Text Box 20"/>
            <p:cNvSpPr txBox="1">
              <a:spLocks noChangeArrowheads="1"/>
            </p:cNvSpPr>
            <p:nvPr/>
          </p:nvSpPr>
          <p:spPr bwMode="auto">
            <a:xfrm>
              <a:off x="672" y="105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Math1" pitchFamily="2" charset="2"/>
                </a:rPr>
                <a:t>-</a:t>
              </a:r>
              <a:r>
                <a:rPr lang="en-US" altLang="zh-CN" b="1">
                  <a:sym typeface="Symbol" panose="05050102010706020507" pitchFamily="18" charset="2"/>
                </a:rPr>
                <a:t></a:t>
              </a:r>
              <a:r>
                <a:rPr lang="en-US" altLang="zh-CN" b="1" i="1"/>
                <a:t>g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16430" name="Text Box 21"/>
            <p:cNvSpPr txBox="1">
              <a:spLocks noChangeArrowheads="1"/>
            </p:cNvSpPr>
            <p:nvPr/>
          </p:nvSpPr>
          <p:spPr bwMode="auto">
            <a:xfrm>
              <a:off x="144" y="105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Math1" pitchFamily="2" charset="2"/>
                </a:rPr>
                <a:t>-</a:t>
              </a:r>
              <a:r>
                <a:rPr lang="en-US" altLang="zh-CN" b="1">
                  <a:sym typeface="Symbol" panose="05050102010706020507" pitchFamily="18" charset="2"/>
                </a:rPr>
                <a:t></a:t>
              </a:r>
              <a:r>
                <a:rPr lang="en-US" altLang="zh-CN" b="1" i="1"/>
                <a:t>g</a:t>
              </a:r>
              <a:r>
                <a:rPr lang="en-US" altLang="zh-CN" b="1" baseline="-25000"/>
                <a:t>2</a:t>
              </a:r>
            </a:p>
          </p:txBody>
        </p:sp>
      </p:grpSp>
      <p:grpSp>
        <p:nvGrpSpPr>
          <p:cNvPr id="171030" name="Group 22"/>
          <p:cNvGrpSpPr>
            <a:grpSpLocks/>
          </p:cNvGrpSpPr>
          <p:nvPr/>
        </p:nvGrpSpPr>
        <p:grpSpPr bwMode="auto">
          <a:xfrm>
            <a:off x="1371600" y="5221288"/>
            <a:ext cx="2030413" cy="1376362"/>
            <a:chOff x="3216" y="3168"/>
            <a:chExt cx="1279" cy="867"/>
          </a:xfrm>
        </p:grpSpPr>
        <p:sp>
          <p:nvSpPr>
            <p:cNvPr id="16419" name="Line 23"/>
            <p:cNvSpPr>
              <a:spLocks noChangeShapeType="1"/>
            </p:cNvSpPr>
            <p:nvPr/>
          </p:nvSpPr>
          <p:spPr bwMode="auto">
            <a:xfrm flipH="1">
              <a:off x="3504" y="3353"/>
              <a:ext cx="747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24"/>
            <p:cNvSpPr>
              <a:spLocks noChangeShapeType="1"/>
            </p:cNvSpPr>
            <p:nvPr/>
          </p:nvSpPr>
          <p:spPr bwMode="auto">
            <a:xfrm flipH="1">
              <a:off x="3840" y="3353"/>
              <a:ext cx="411" cy="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25"/>
            <p:cNvSpPr>
              <a:spLocks noChangeShapeType="1"/>
            </p:cNvSpPr>
            <p:nvPr/>
          </p:nvSpPr>
          <p:spPr bwMode="auto">
            <a:xfrm flipH="1">
              <a:off x="3408" y="3367"/>
              <a:ext cx="843" cy="40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Text Box 26"/>
            <p:cNvSpPr txBox="1">
              <a:spLocks noChangeArrowheads="1"/>
            </p:cNvSpPr>
            <p:nvPr/>
          </p:nvSpPr>
          <p:spPr bwMode="auto">
            <a:xfrm>
              <a:off x="3216" y="372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CC"/>
                  </a:solidFill>
                  <a:sym typeface="Symbol" panose="05050102010706020507" pitchFamily="18" charset="2"/>
                </a:rPr>
                <a:t></a:t>
              </a:r>
              <a:r>
                <a:rPr lang="en-US" altLang="zh-CN" b="1" i="1">
                  <a:solidFill>
                    <a:srgbClr val="FF33CC"/>
                  </a:solidFill>
                </a:rPr>
                <a:t>f</a:t>
              </a:r>
            </a:p>
          </p:txBody>
        </p:sp>
        <p:sp>
          <p:nvSpPr>
            <p:cNvPr id="16423" name="Text Box 27"/>
            <p:cNvSpPr txBox="1">
              <a:spLocks noChangeArrowheads="1"/>
            </p:cNvSpPr>
            <p:nvPr/>
          </p:nvSpPr>
          <p:spPr bwMode="auto">
            <a:xfrm>
              <a:off x="3360" y="31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Math1" pitchFamily="2" charset="2"/>
                </a:rPr>
                <a:t>-</a:t>
              </a:r>
              <a:r>
                <a:rPr lang="en-US" altLang="zh-CN" b="1">
                  <a:sym typeface="Symbol" panose="05050102010706020507" pitchFamily="18" charset="2"/>
                </a:rPr>
                <a:t></a:t>
              </a:r>
              <a:r>
                <a:rPr lang="en-US" altLang="zh-CN" b="1" i="1"/>
                <a:t>g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16424" name="Text Box 28"/>
            <p:cNvSpPr txBox="1">
              <a:spLocks noChangeArrowheads="1"/>
            </p:cNvSpPr>
            <p:nvPr/>
          </p:nvSpPr>
          <p:spPr bwMode="auto">
            <a:xfrm>
              <a:off x="3871" y="374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Math1" pitchFamily="2" charset="2"/>
                </a:rPr>
                <a:t>-</a:t>
              </a:r>
              <a:r>
                <a:rPr lang="en-US" altLang="zh-CN" b="1">
                  <a:sym typeface="Symbol" panose="05050102010706020507" pitchFamily="18" charset="2"/>
                </a:rPr>
                <a:t></a:t>
              </a:r>
              <a:r>
                <a:rPr lang="en-US" altLang="zh-CN" b="1" i="1"/>
                <a:t>g</a:t>
              </a:r>
              <a:r>
                <a:rPr lang="en-US" altLang="zh-CN" b="1" baseline="-25000"/>
                <a:t>2</a:t>
              </a:r>
            </a:p>
          </p:txBody>
        </p:sp>
      </p:grpSp>
      <p:grpSp>
        <p:nvGrpSpPr>
          <p:cNvPr id="16393" name="Group 29"/>
          <p:cNvGrpSpPr>
            <a:grpSpLocks/>
          </p:cNvGrpSpPr>
          <p:nvPr/>
        </p:nvGrpSpPr>
        <p:grpSpPr bwMode="auto">
          <a:xfrm>
            <a:off x="4876800" y="260350"/>
            <a:ext cx="4267200" cy="3055938"/>
            <a:chOff x="3072" y="43"/>
            <a:chExt cx="2688" cy="1925"/>
          </a:xfrm>
        </p:grpSpPr>
        <p:graphicFrame>
          <p:nvGraphicFramePr>
            <p:cNvPr id="16417" name="Object 30"/>
            <p:cNvGraphicFramePr>
              <a:graphicFrameLocks noChangeAspect="1"/>
            </p:cNvGraphicFramePr>
            <p:nvPr/>
          </p:nvGraphicFramePr>
          <p:xfrm>
            <a:off x="3072" y="426"/>
            <a:ext cx="2688" cy="1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6" name="文档" r:id="rId3" imgW="1935480" imgH="914400" progId="Word.Document.8">
                    <p:embed/>
                  </p:oleObj>
                </mc:Choice>
                <mc:Fallback>
                  <p:oleObj name="文档" r:id="rId3" imgW="1935480" imgH="914400" progId="Word.Document.8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26"/>
                          <a:ext cx="2688" cy="15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8" name="Text Box 31"/>
            <p:cNvSpPr txBox="1">
              <a:spLocks noChangeArrowheads="1"/>
            </p:cNvSpPr>
            <p:nvPr/>
          </p:nvSpPr>
          <p:spPr bwMode="auto">
            <a:xfrm>
              <a:off x="3840" y="43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 b="1"/>
            </a:p>
          </p:txBody>
        </p:sp>
      </p:grpSp>
      <p:grpSp>
        <p:nvGrpSpPr>
          <p:cNvPr id="16394" name="Group 32"/>
          <p:cNvGrpSpPr>
            <a:grpSpLocks/>
          </p:cNvGrpSpPr>
          <p:nvPr/>
        </p:nvGrpSpPr>
        <p:grpSpPr bwMode="auto">
          <a:xfrm>
            <a:off x="457200" y="944563"/>
            <a:ext cx="3979863" cy="1457325"/>
            <a:chOff x="336" y="2064"/>
            <a:chExt cx="2658" cy="883"/>
          </a:xfrm>
        </p:grpSpPr>
        <p:graphicFrame>
          <p:nvGraphicFramePr>
            <p:cNvPr id="16415" name="Object 33"/>
            <p:cNvGraphicFramePr>
              <a:graphicFrameLocks noChangeAspect="1"/>
            </p:cNvGraphicFramePr>
            <p:nvPr/>
          </p:nvGraphicFramePr>
          <p:xfrm>
            <a:off x="336" y="2064"/>
            <a:ext cx="2094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7" name="文档" r:id="rId5" imgW="1468120" imgH="314960" progId="Word.Document.8">
                    <p:embed/>
                  </p:oleObj>
                </mc:Choice>
                <mc:Fallback>
                  <p:oleObj name="文档" r:id="rId5" imgW="1468120" imgH="314960" progId="Word.Document.8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064"/>
                          <a:ext cx="2094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6" name="Object 34"/>
            <p:cNvGraphicFramePr>
              <a:graphicFrameLocks noChangeAspect="1"/>
            </p:cNvGraphicFramePr>
            <p:nvPr/>
          </p:nvGraphicFramePr>
          <p:xfrm>
            <a:off x="336" y="2544"/>
            <a:ext cx="2658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8" name="文档" r:id="rId7" imgW="1579880" imgH="243840" progId="Word.Document.8">
                    <p:embed/>
                  </p:oleObj>
                </mc:Choice>
                <mc:Fallback>
                  <p:oleObj name="文档" r:id="rId7" imgW="1579880" imgH="243840" progId="Word.Document.8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544"/>
                          <a:ext cx="2658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1043" name="Group 35"/>
          <p:cNvGrpSpPr>
            <a:grpSpLocks/>
          </p:cNvGrpSpPr>
          <p:nvPr/>
        </p:nvGrpSpPr>
        <p:grpSpPr bwMode="auto">
          <a:xfrm>
            <a:off x="609600" y="2652713"/>
            <a:ext cx="4114800" cy="3635375"/>
            <a:chOff x="384" y="1550"/>
            <a:chExt cx="2592" cy="2290"/>
          </a:xfrm>
        </p:grpSpPr>
        <p:sp>
          <p:nvSpPr>
            <p:cNvPr id="16408" name="Line 36"/>
            <p:cNvSpPr>
              <a:spLocks noChangeShapeType="1"/>
            </p:cNvSpPr>
            <p:nvPr/>
          </p:nvSpPr>
          <p:spPr bwMode="auto">
            <a:xfrm>
              <a:off x="576" y="3552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37"/>
            <p:cNvSpPr>
              <a:spLocks noChangeShapeType="1"/>
            </p:cNvSpPr>
            <p:nvPr/>
          </p:nvSpPr>
          <p:spPr bwMode="auto">
            <a:xfrm flipV="1">
              <a:off x="679" y="1589"/>
              <a:ext cx="0" cy="2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38"/>
            <p:cNvSpPr>
              <a:spLocks noChangeShapeType="1"/>
            </p:cNvSpPr>
            <p:nvPr/>
          </p:nvSpPr>
          <p:spPr bwMode="auto">
            <a:xfrm>
              <a:off x="679" y="2007"/>
              <a:ext cx="1411" cy="15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Text Box 39"/>
            <p:cNvSpPr txBox="1">
              <a:spLocks noChangeArrowheads="1"/>
            </p:cNvSpPr>
            <p:nvPr/>
          </p:nvSpPr>
          <p:spPr bwMode="auto">
            <a:xfrm>
              <a:off x="384" y="155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16412" name="Text Box 40"/>
            <p:cNvSpPr txBox="1">
              <a:spLocks noChangeArrowheads="1"/>
            </p:cNvSpPr>
            <p:nvPr/>
          </p:nvSpPr>
          <p:spPr bwMode="auto">
            <a:xfrm>
              <a:off x="2711" y="350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6413" name="Text Box 41"/>
            <p:cNvSpPr txBox="1">
              <a:spLocks noChangeArrowheads="1"/>
            </p:cNvSpPr>
            <p:nvPr/>
          </p:nvSpPr>
          <p:spPr bwMode="auto">
            <a:xfrm>
              <a:off x="480" y="35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0</a:t>
              </a:r>
            </a:p>
          </p:txBody>
        </p:sp>
        <p:sp>
          <p:nvSpPr>
            <p:cNvPr id="16414" name="Arc 42"/>
            <p:cNvSpPr>
              <a:spLocks/>
            </p:cNvSpPr>
            <p:nvPr/>
          </p:nvSpPr>
          <p:spPr bwMode="auto">
            <a:xfrm>
              <a:off x="676" y="2197"/>
              <a:ext cx="1209" cy="1355"/>
            </a:xfrm>
            <a:custGeom>
              <a:avLst/>
              <a:gdLst>
                <a:gd name="T0" fmla="*/ 0 w 21600"/>
                <a:gd name="T1" fmla="*/ 0 h 21600"/>
                <a:gd name="T2" fmla="*/ 68 w 21600"/>
                <a:gd name="T3" fmla="*/ 85 h 21600"/>
                <a:gd name="T4" fmla="*/ 0 w 21600"/>
                <a:gd name="T5" fmla="*/ 8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051" name="Group 43"/>
          <p:cNvGrpSpPr>
            <a:grpSpLocks/>
          </p:cNvGrpSpPr>
          <p:nvPr/>
        </p:nvGrpSpPr>
        <p:grpSpPr bwMode="auto">
          <a:xfrm>
            <a:off x="844550" y="3697288"/>
            <a:ext cx="2203450" cy="2171700"/>
            <a:chOff x="4" y="2222"/>
            <a:chExt cx="1391" cy="1354"/>
          </a:xfrm>
        </p:grpSpPr>
        <p:sp>
          <p:nvSpPr>
            <p:cNvPr id="16404" name="Line 44"/>
            <p:cNvSpPr>
              <a:spLocks noChangeShapeType="1"/>
            </p:cNvSpPr>
            <p:nvPr/>
          </p:nvSpPr>
          <p:spPr bwMode="auto">
            <a:xfrm>
              <a:off x="365" y="2238"/>
              <a:ext cx="958" cy="10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45"/>
            <p:cNvSpPr>
              <a:spLocks/>
            </p:cNvSpPr>
            <p:nvPr/>
          </p:nvSpPr>
          <p:spPr bwMode="auto">
            <a:xfrm>
              <a:off x="4" y="2222"/>
              <a:ext cx="380" cy="46"/>
            </a:xfrm>
            <a:custGeom>
              <a:avLst/>
              <a:gdLst>
                <a:gd name="T0" fmla="*/ 0 w 240"/>
                <a:gd name="T1" fmla="*/ 14 h 64"/>
                <a:gd name="T2" fmla="*/ 542 w 240"/>
                <a:gd name="T3" fmla="*/ 14 h 64"/>
                <a:gd name="T4" fmla="*/ 602 w 240"/>
                <a:gd name="T5" fmla="*/ 33 h 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4">
                  <a:moveTo>
                    <a:pt x="0" y="28"/>
                  </a:moveTo>
                  <a:cubicBezTo>
                    <a:pt x="83" y="11"/>
                    <a:pt x="111" y="0"/>
                    <a:pt x="216" y="28"/>
                  </a:cubicBezTo>
                  <a:cubicBezTo>
                    <a:pt x="230" y="32"/>
                    <a:pt x="240" y="64"/>
                    <a:pt x="240" y="64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Freeform 46"/>
            <p:cNvSpPr>
              <a:spLocks/>
            </p:cNvSpPr>
            <p:nvPr/>
          </p:nvSpPr>
          <p:spPr bwMode="auto">
            <a:xfrm>
              <a:off x="1356" y="3336"/>
              <a:ext cx="39" cy="240"/>
            </a:xfrm>
            <a:custGeom>
              <a:avLst/>
              <a:gdLst>
                <a:gd name="T0" fmla="*/ 12 w 39"/>
                <a:gd name="T1" fmla="*/ 240 h 240"/>
                <a:gd name="T2" fmla="*/ 0 w 39"/>
                <a:gd name="T3" fmla="*/ 0 h 2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" h="240">
                  <a:moveTo>
                    <a:pt x="12" y="240"/>
                  </a:moveTo>
                  <a:cubicBezTo>
                    <a:pt x="39" y="158"/>
                    <a:pt x="0" y="8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Line 47"/>
            <p:cNvSpPr>
              <a:spLocks noChangeShapeType="1"/>
            </p:cNvSpPr>
            <p:nvPr/>
          </p:nvSpPr>
          <p:spPr bwMode="auto">
            <a:xfrm>
              <a:off x="46" y="3543"/>
              <a:ext cx="1298" cy="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1056" name="Text Box 48"/>
          <p:cNvSpPr txBox="1">
            <a:spLocks noChangeArrowheads="1"/>
          </p:cNvSpPr>
          <p:nvPr/>
        </p:nvSpPr>
        <p:spPr bwMode="auto">
          <a:xfrm>
            <a:off x="5334000" y="33924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最优解在</a:t>
            </a:r>
            <a:r>
              <a:rPr lang="en-US" altLang="zh-CN" sz="2800" b="1" dirty="0">
                <a:solidFill>
                  <a:schemeClr val="accent2"/>
                </a:solidFill>
              </a:rPr>
              <a:t>P(3,1)</a:t>
            </a:r>
            <a:r>
              <a:rPr lang="zh-CN" altLang="zh-CN" sz="2800" b="1" dirty="0">
                <a:solidFill>
                  <a:schemeClr val="accent2"/>
                </a:solidFill>
              </a:rPr>
              <a:t>取得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1710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220809"/>
              </p:ext>
            </p:extLst>
          </p:nvPr>
        </p:nvGraphicFramePr>
        <p:xfrm>
          <a:off x="5029200" y="4064086"/>
          <a:ext cx="4038600" cy="109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公式" r:id="rId9" imgW="1917360" imgH="457200" progId="Equation.3">
                  <p:embed/>
                </p:oleObj>
              </mc:Choice>
              <mc:Fallback>
                <p:oleObj name="公式" r:id="rId9" imgW="1917360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64086"/>
                        <a:ext cx="4038600" cy="1095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58" name="Text Box 50"/>
          <p:cNvSpPr txBox="1">
            <a:spLocks noChangeArrowheads="1"/>
          </p:cNvSpPr>
          <p:nvPr/>
        </p:nvSpPr>
        <p:spPr bwMode="auto">
          <a:xfrm>
            <a:off x="5638800" y="5214144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</a:rPr>
              <a:t>P(3,1)</a:t>
            </a:r>
            <a:r>
              <a:rPr lang="zh-CN" altLang="en-US" sz="2800" b="1" dirty="0">
                <a:solidFill>
                  <a:schemeClr val="accent2"/>
                </a:solidFill>
              </a:rPr>
              <a:t>是</a:t>
            </a:r>
            <a:r>
              <a:rPr lang="en-US" altLang="zh-CN" sz="2800" b="1" dirty="0">
                <a:solidFill>
                  <a:schemeClr val="accent2"/>
                </a:solidFill>
              </a:rPr>
              <a:t>KKT</a:t>
            </a:r>
            <a:r>
              <a:rPr lang="zh-CN" altLang="en-US" sz="2800" b="1" dirty="0">
                <a:solidFill>
                  <a:schemeClr val="accent2"/>
                </a:solidFill>
              </a:rPr>
              <a:t>点</a:t>
            </a:r>
          </a:p>
        </p:txBody>
      </p:sp>
      <p:sp>
        <p:nvSpPr>
          <p:cNvPr id="171059" name="Text Box 51"/>
          <p:cNvSpPr txBox="1">
            <a:spLocks noChangeArrowheads="1"/>
          </p:cNvSpPr>
          <p:nvPr/>
        </p:nvSpPr>
        <p:spPr bwMode="auto">
          <a:xfrm>
            <a:off x="5334000" y="58308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其它点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zh-CN" altLang="en-US" sz="2800" b="1">
                <a:solidFill>
                  <a:schemeClr val="accent2"/>
                </a:solidFill>
              </a:rPr>
              <a:t>如</a:t>
            </a:r>
            <a:r>
              <a:rPr lang="en-US" altLang="zh-CN" sz="2800" b="1">
                <a:solidFill>
                  <a:schemeClr val="accent2"/>
                </a:solidFill>
              </a:rPr>
              <a:t>Q)</a:t>
            </a:r>
            <a:r>
              <a:rPr lang="zh-CN" altLang="en-US" sz="2800" b="1">
                <a:solidFill>
                  <a:schemeClr val="accent2"/>
                </a:solidFill>
              </a:rPr>
              <a:t>均不是</a:t>
            </a:r>
          </a:p>
        </p:txBody>
      </p:sp>
      <p:grpSp>
        <p:nvGrpSpPr>
          <p:cNvPr id="171060" name="Group 52"/>
          <p:cNvGrpSpPr>
            <a:grpSpLocks/>
          </p:cNvGrpSpPr>
          <p:nvPr/>
        </p:nvGrpSpPr>
        <p:grpSpPr bwMode="auto">
          <a:xfrm>
            <a:off x="4114800" y="3316288"/>
            <a:ext cx="1143000" cy="609600"/>
            <a:chOff x="2592" y="1968"/>
            <a:chExt cx="720" cy="384"/>
          </a:xfrm>
        </p:grpSpPr>
        <p:sp>
          <p:nvSpPr>
            <p:cNvPr id="16402" name="Text Box 53"/>
            <p:cNvSpPr txBox="1">
              <a:spLocks noChangeArrowheads="1"/>
            </p:cNvSpPr>
            <p:nvPr/>
          </p:nvSpPr>
          <p:spPr bwMode="auto">
            <a:xfrm>
              <a:off x="3061" y="2093"/>
              <a:ext cx="25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solidFill>
                    <a:srgbClr val="FF33CC"/>
                  </a:solidFill>
                  <a:ea typeface="隶书" panose="02010509060101010101" pitchFamily="49" charset="-122"/>
                  <a:sym typeface="Symbol" panose="05050102010706020507" pitchFamily="18" charset="2"/>
                </a:rPr>
                <a:t></a:t>
              </a:r>
              <a:endParaRPr lang="en-US" altLang="zh-CN">
                <a:solidFill>
                  <a:srgbClr val="FF33CC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6403" name="Text Box 54"/>
            <p:cNvSpPr txBox="1">
              <a:spLocks noChangeArrowheads="1"/>
            </p:cNvSpPr>
            <p:nvPr/>
          </p:nvSpPr>
          <p:spPr bwMode="auto">
            <a:xfrm>
              <a:off x="2592" y="196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CC"/>
                  </a:solidFill>
                </a:rPr>
                <a:t>(7,3)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0" fill="hold"/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animBg="1"/>
      <p:bldP spid="171056" grpId="0"/>
      <p:bldP spid="171058" grpId="0"/>
      <p:bldP spid="1710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403350" y="404813"/>
            <a:ext cx="5692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二次规划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(QP)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及有效集方法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457200" y="1066800"/>
          <a:ext cx="3962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文档" r:id="rId3" imgW="1502664" imgH="633984" progId="Word.Document.8">
                  <p:embed/>
                </p:oleObj>
              </mc:Choice>
              <mc:Fallback>
                <p:oleObj name="文档" r:id="rId3" imgW="1502664" imgH="6339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3962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4486275" y="1092200"/>
            <a:ext cx="4431021" cy="10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当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为对称阵，称</a:t>
            </a:r>
            <a:r>
              <a:rPr lang="zh-CN" altLang="en-US" sz="2800" b="1" dirty="0">
                <a:solidFill>
                  <a:schemeClr val="accent2"/>
                </a:solidFill>
              </a:rPr>
              <a:t>二次规划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当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正定时，称</a:t>
            </a:r>
            <a:r>
              <a:rPr lang="zh-CN" altLang="en-US" sz="2800" b="1" dirty="0">
                <a:solidFill>
                  <a:schemeClr val="accent2"/>
                </a:solidFill>
              </a:rPr>
              <a:t>凸二次规划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4503738" y="2276475"/>
            <a:ext cx="4484687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以下假设</a:t>
            </a:r>
            <a:r>
              <a:rPr lang="en-US" altLang="zh-CN" sz="2800" b="1"/>
              <a:t>H</a:t>
            </a:r>
            <a:r>
              <a:rPr lang="zh-CN" altLang="en-US" sz="2800" b="1"/>
              <a:t>正定，</a:t>
            </a:r>
          </a:p>
          <a:p>
            <a:pPr algn="ctr" eaLnBrk="1" hangingPunct="1">
              <a:lnSpc>
                <a:spcPct val="115000"/>
              </a:lnSpc>
            </a:pPr>
            <a:r>
              <a:rPr lang="zh-CN" altLang="en-US" sz="2800" b="1"/>
              <a:t>凸二次规划性质：</a:t>
            </a:r>
          </a:p>
          <a:p>
            <a:pPr algn="ctr" eaLnBrk="1" hangingPunct="1">
              <a:lnSpc>
                <a:spcPct val="115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最优点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>
                <a:solidFill>
                  <a:srgbClr val="FF0000"/>
                </a:solidFill>
              </a:rPr>
              <a:t>KKT</a:t>
            </a:r>
            <a:r>
              <a:rPr lang="zh-CN" altLang="en-US" sz="2800" b="1">
                <a:solidFill>
                  <a:srgbClr val="FF0000"/>
                </a:solidFill>
              </a:rPr>
              <a:t>点；</a:t>
            </a:r>
          </a:p>
          <a:p>
            <a:pPr algn="ctr" eaLnBrk="1" hangingPunct="1">
              <a:lnSpc>
                <a:spcPct val="115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局部最优解</a:t>
            </a:r>
            <a:r>
              <a:rPr lang="zh-CN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800" b="1">
                <a:solidFill>
                  <a:srgbClr val="FF0000"/>
                </a:solidFill>
                <a:sym typeface="Math1" pitchFamily="2" charset="2"/>
              </a:rPr>
              <a:t>全局最优解</a:t>
            </a:r>
            <a:r>
              <a:rPr lang="zh-CN" altLang="en-US" sz="2800" b="1">
                <a:solidFill>
                  <a:srgbClr val="FF0000"/>
                </a:solidFill>
              </a:rPr>
              <a:t>；</a:t>
            </a:r>
          </a:p>
        </p:txBody>
      </p:sp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2124075" y="4365625"/>
          <a:ext cx="647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文档" r:id="rId5" imgW="2733040" imgH="396240" progId="Word.Document.8">
                  <p:embed/>
                </p:oleObj>
              </mc:Choice>
              <mc:Fallback>
                <p:oleObj name="文档" r:id="rId5" imgW="2733040" imgH="39624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65625"/>
                        <a:ext cx="647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323850" y="5338763"/>
            <a:ext cx="2332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最优解方程</a:t>
            </a:r>
          </a:p>
        </p:txBody>
      </p:sp>
      <p:graphicFrame>
        <p:nvGraphicFramePr>
          <p:cNvPr id="172041" name="Object 9"/>
          <p:cNvGraphicFramePr>
            <a:graphicFrameLocks noChangeAspect="1"/>
          </p:cNvGraphicFramePr>
          <p:nvPr/>
        </p:nvGraphicFramePr>
        <p:xfrm>
          <a:off x="2484438" y="5300663"/>
          <a:ext cx="32766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文档" r:id="rId7" imgW="1143000" imgH="406400" progId="Word.Document.8">
                  <p:embed/>
                </p:oleObj>
              </mc:Choice>
              <mc:Fallback>
                <p:oleObj name="文档" r:id="rId7" imgW="1143000" imgH="4064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300663"/>
                        <a:ext cx="32766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250825" y="4470400"/>
            <a:ext cx="163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L</a:t>
            </a:r>
            <a:r>
              <a:rPr lang="zh-CN" altLang="en-US" sz="2800" b="1"/>
              <a:t>函数</a:t>
            </a:r>
          </a:p>
        </p:txBody>
      </p:sp>
      <p:grpSp>
        <p:nvGrpSpPr>
          <p:cNvPr id="172043" name="Group 11"/>
          <p:cNvGrpSpPr>
            <a:grpSpLocks/>
          </p:cNvGrpSpPr>
          <p:nvPr/>
        </p:nvGrpSpPr>
        <p:grpSpPr bwMode="auto">
          <a:xfrm>
            <a:off x="933450" y="2895601"/>
            <a:ext cx="3101975" cy="1039813"/>
            <a:chOff x="259" y="1854"/>
            <a:chExt cx="1954" cy="655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259" y="1854"/>
              <a:ext cx="1954" cy="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D1D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CN" altLang="en-US" sz="2800" b="1" dirty="0"/>
                <a:t>等式约束            下</a:t>
              </a:r>
            </a:p>
            <a:p>
              <a:pPr eaLnBrk="1" hangingPunct="1">
                <a:lnSpc>
                  <a:spcPct val="115000"/>
                </a:lnSpc>
              </a:pPr>
              <a:r>
                <a:rPr lang="zh-CN" altLang="en-US" sz="2800" b="1" dirty="0"/>
                <a:t>的</a:t>
              </a:r>
              <a:r>
                <a:rPr lang="en-US" altLang="zh-CN" sz="2800" b="1" dirty="0"/>
                <a:t>Lagrange</a:t>
              </a:r>
              <a:r>
                <a:rPr lang="zh-CN" altLang="zh-CN" sz="2800" b="1" dirty="0"/>
                <a:t>乘子法</a:t>
              </a:r>
              <a:endParaRPr lang="zh-CN" altLang="en-US" sz="2800" b="1" dirty="0"/>
            </a:p>
          </p:txBody>
        </p:sp>
        <p:graphicFrame>
          <p:nvGraphicFramePr>
            <p:cNvPr id="17421" name="Object 13"/>
            <p:cNvGraphicFramePr>
              <a:graphicFrameLocks noChangeAspect="1"/>
            </p:cNvGraphicFramePr>
            <p:nvPr/>
          </p:nvGraphicFramePr>
          <p:xfrm>
            <a:off x="1200" y="1872"/>
            <a:ext cx="7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公式" r:id="rId9" imgW="317225" imgH="139579" progId="Equation.3">
                    <p:embed/>
                  </p:oleObj>
                </mc:Choice>
                <mc:Fallback>
                  <p:oleObj name="公式" r:id="rId9" imgW="317225" imgH="13957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72"/>
                          <a:ext cx="76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6303963" y="5408613"/>
            <a:ext cx="2332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x</a:t>
            </a:r>
            <a:r>
              <a:rPr lang="zh-CN" altLang="en-US" sz="2800" b="1"/>
              <a:t>为</a:t>
            </a:r>
            <a:r>
              <a:rPr lang="en-US" altLang="zh-CN" sz="2800" b="1"/>
              <a:t>KKT</a:t>
            </a:r>
            <a:r>
              <a:rPr lang="zh-CN" altLang="en-US" sz="2800" b="1"/>
              <a:t>点</a:t>
            </a:r>
          </a:p>
          <a:p>
            <a:pPr eaLnBrk="1" hangingPunct="1"/>
            <a:r>
              <a:rPr lang="zh-CN" altLang="en-US" sz="2800" b="1"/>
              <a:t>（最优解）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/>
      <p:bldP spid="172038" grpId="0"/>
      <p:bldP spid="172040" grpId="0"/>
      <p:bldP spid="172042" grpId="0"/>
      <p:bldP spid="1720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19250" y="476250"/>
            <a:ext cx="53292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D1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有效集（</a:t>
            </a:r>
            <a:r>
              <a:rPr lang="en-US" altLang="zh-CN" sz="3600" b="1">
                <a:ea typeface="楷体_GB2312" pitchFamily="49" charset="-122"/>
              </a:rPr>
              <a:t>active set</a:t>
            </a:r>
            <a:r>
              <a:rPr lang="zh-CN" altLang="en-US" sz="3600" b="1">
                <a:ea typeface="楷体_GB2312" pitchFamily="49" charset="-122"/>
              </a:rPr>
              <a:t>）方</a:t>
            </a:r>
            <a:r>
              <a:rPr lang="zh-CN" altLang="zh-CN" sz="3600" b="1">
                <a:ea typeface="楷体_GB2312" pitchFamily="49" charset="-122"/>
              </a:rPr>
              <a:t>法</a:t>
            </a:r>
            <a:endParaRPr lang="zh-CN" altLang="en-US" sz="3600" b="1">
              <a:ea typeface="楷体_GB2312" pitchFamily="49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76250" y="1223963"/>
            <a:ext cx="8443913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66"/>
                </a:solidFill>
              </a:rPr>
              <a:t>基本思想：</a:t>
            </a:r>
            <a:r>
              <a:rPr lang="zh-CN" altLang="en-US" sz="2800" b="1">
                <a:solidFill>
                  <a:schemeClr val="tx2"/>
                </a:solidFill>
              </a:rPr>
              <a:t>对于不等式约束的二次规划，在某可行点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</a:rPr>
              <a:t>处</a:t>
            </a:r>
            <a:r>
              <a:rPr lang="zh-CN" altLang="en-US" sz="2800" b="1"/>
              <a:t>将非有效约束去掉，有效约束视为等式约束，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通过求解等式约束的二次规划来改进可行点。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1766888" y="4587875"/>
            <a:ext cx="707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若</a:t>
            </a:r>
            <a:r>
              <a:rPr lang="en-US" altLang="zh-CN" sz="2800" b="1" i="1"/>
              <a:t>x</a:t>
            </a:r>
            <a:r>
              <a:rPr lang="zh-CN" altLang="en-US" sz="2800" b="1"/>
              <a:t>为</a:t>
            </a:r>
            <a:r>
              <a:rPr lang="en-US" altLang="zh-CN" sz="2800" b="1"/>
              <a:t>(1)</a:t>
            </a:r>
            <a:r>
              <a:rPr lang="zh-CN" altLang="en-US" sz="2800" b="1"/>
              <a:t>的最优解，则它也是</a:t>
            </a:r>
            <a:r>
              <a:rPr lang="en-US" altLang="zh-CN" sz="2800" b="1"/>
              <a:t>(2)</a:t>
            </a:r>
            <a:r>
              <a:rPr lang="zh-CN" altLang="en-US" sz="2800" b="1"/>
              <a:t>的最优解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1782763" y="5335588"/>
            <a:ext cx="68214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若</a:t>
            </a:r>
            <a:r>
              <a:rPr lang="en-US" altLang="zh-CN" sz="2800" b="1" i="1"/>
              <a:t>x</a:t>
            </a:r>
            <a:r>
              <a:rPr lang="zh-CN" altLang="en-US" sz="2800" b="1"/>
              <a:t>为</a:t>
            </a:r>
            <a:r>
              <a:rPr lang="en-US" altLang="zh-CN" sz="2800" b="1"/>
              <a:t>(1)</a:t>
            </a:r>
            <a:r>
              <a:rPr lang="zh-CN" altLang="en-US" sz="2800" b="1"/>
              <a:t>的可行解，又是</a:t>
            </a:r>
            <a:r>
              <a:rPr lang="en-US" altLang="zh-CN" sz="2800" b="1"/>
              <a:t>(2)</a:t>
            </a:r>
            <a:r>
              <a:rPr lang="zh-CN" altLang="en-US" sz="2800" b="1"/>
              <a:t>的</a:t>
            </a:r>
            <a:r>
              <a:rPr lang="en-US" altLang="zh-CN" sz="2800" b="1"/>
              <a:t>KKT</a:t>
            </a:r>
            <a:r>
              <a:rPr lang="zh-CN" altLang="en-US" sz="2800" b="1"/>
              <a:t>点，且</a:t>
            </a:r>
            <a:r>
              <a:rPr lang="en-US" altLang="zh-CN" sz="2800" b="1"/>
              <a:t>L-</a:t>
            </a:r>
            <a:r>
              <a:rPr lang="zh-CN" altLang="en-US" sz="2800" b="1"/>
              <a:t>乘子非负，则它必是</a:t>
            </a:r>
            <a:r>
              <a:rPr lang="en-US" altLang="zh-CN" sz="2800" b="1"/>
              <a:t>(1)</a:t>
            </a:r>
            <a:r>
              <a:rPr lang="zh-CN" altLang="en-US" sz="2800" b="1"/>
              <a:t>的</a:t>
            </a:r>
            <a:r>
              <a:rPr lang="en-US" altLang="zh-CN" sz="2800" b="1"/>
              <a:t>KKT</a:t>
            </a:r>
            <a:r>
              <a:rPr lang="zh-CN" altLang="en-US" sz="2800" b="1"/>
              <a:t>点</a:t>
            </a:r>
          </a:p>
        </p:txBody>
      </p:sp>
      <p:grpSp>
        <p:nvGrpSpPr>
          <p:cNvPr id="173063" name="Group 7"/>
          <p:cNvGrpSpPr>
            <a:grpSpLocks/>
          </p:cNvGrpSpPr>
          <p:nvPr/>
        </p:nvGrpSpPr>
        <p:grpSpPr bwMode="auto">
          <a:xfrm>
            <a:off x="457200" y="2973388"/>
            <a:ext cx="3200400" cy="1450975"/>
            <a:chOff x="96" y="2014"/>
            <a:chExt cx="2016" cy="914"/>
          </a:xfrm>
        </p:grpSpPr>
        <p:graphicFrame>
          <p:nvGraphicFramePr>
            <p:cNvPr id="18444" name="Object 8"/>
            <p:cNvGraphicFramePr>
              <a:graphicFrameLocks noChangeAspect="1"/>
            </p:cNvGraphicFramePr>
            <p:nvPr/>
          </p:nvGraphicFramePr>
          <p:xfrm>
            <a:off x="96" y="2014"/>
            <a:ext cx="2016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7" name="文档" r:id="rId3" imgW="1502664" imgH="633984" progId="Word.Document.8">
                    <p:embed/>
                  </p:oleObj>
                </mc:Choice>
                <mc:Fallback>
                  <p:oleObj name="文档" r:id="rId3" imgW="1502664" imgH="633984" progId="Word.Document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014"/>
                          <a:ext cx="2016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9"/>
            <p:cNvSpPr txBox="1">
              <a:spLocks noChangeArrowheads="1"/>
            </p:cNvSpPr>
            <p:nvPr/>
          </p:nvSpPr>
          <p:spPr bwMode="auto">
            <a:xfrm>
              <a:off x="1680" y="254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(1)</a:t>
              </a:r>
            </a:p>
          </p:txBody>
        </p:sp>
      </p:grpSp>
      <p:grpSp>
        <p:nvGrpSpPr>
          <p:cNvPr id="173066" name="Group 10"/>
          <p:cNvGrpSpPr>
            <a:grpSpLocks/>
          </p:cNvGrpSpPr>
          <p:nvPr/>
        </p:nvGrpSpPr>
        <p:grpSpPr bwMode="auto">
          <a:xfrm>
            <a:off x="4002088" y="2925763"/>
            <a:ext cx="5141912" cy="1495425"/>
            <a:chOff x="2496" y="2016"/>
            <a:chExt cx="3239" cy="942"/>
          </a:xfrm>
        </p:grpSpPr>
        <p:graphicFrame>
          <p:nvGraphicFramePr>
            <p:cNvPr id="18441" name="Object 11"/>
            <p:cNvGraphicFramePr>
              <a:graphicFrameLocks noChangeAspect="1"/>
            </p:cNvGraphicFramePr>
            <p:nvPr/>
          </p:nvGraphicFramePr>
          <p:xfrm>
            <a:off x="2496" y="2016"/>
            <a:ext cx="2010" cy="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8" name="文档" r:id="rId5" imgW="1503680" imgH="635000" progId="Word.Document.8">
                    <p:embed/>
                  </p:oleObj>
                </mc:Choice>
                <mc:Fallback>
                  <p:oleObj name="文档" r:id="rId5" imgW="1503680" imgH="635000" progId="Word.Document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16"/>
                          <a:ext cx="2010" cy="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2"/>
            <p:cNvGraphicFramePr>
              <a:graphicFrameLocks noChangeAspect="1"/>
            </p:cNvGraphicFramePr>
            <p:nvPr/>
          </p:nvGraphicFramePr>
          <p:xfrm>
            <a:off x="4441" y="2640"/>
            <a:ext cx="12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" name="公式" r:id="rId7" imgW="710891" imgH="190417" progId="Equation.3">
                    <p:embed/>
                  </p:oleObj>
                </mc:Choice>
                <mc:Fallback>
                  <p:oleObj name="公式" r:id="rId7" imgW="710891" imgH="19041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2640"/>
                          <a:ext cx="129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13"/>
            <p:cNvSpPr txBox="1">
              <a:spLocks noChangeArrowheads="1"/>
            </p:cNvSpPr>
            <p:nvPr/>
          </p:nvSpPr>
          <p:spPr bwMode="auto">
            <a:xfrm>
              <a:off x="4704" y="23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(2)</a:t>
              </a:r>
            </a:p>
          </p:txBody>
        </p:sp>
      </p:grpSp>
      <p:sp>
        <p:nvSpPr>
          <p:cNvPr id="173070" name="Text Box 14"/>
          <p:cNvSpPr txBox="1">
            <a:spLocks noChangeArrowheads="1"/>
          </p:cNvSpPr>
          <p:nvPr/>
        </p:nvSpPr>
        <p:spPr bwMode="auto">
          <a:xfrm>
            <a:off x="457200" y="4694238"/>
            <a:ext cx="91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</a:rPr>
              <a:t>基本原理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/>
      <p:bldP spid="173062" grpId="0"/>
      <p:bldP spid="1730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457200" y="1709738"/>
          <a:ext cx="678180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3" imgW="3022600" imgH="635000" progId="Equation.3">
                  <p:embed/>
                </p:oleObj>
              </mc:Choice>
              <mc:Fallback>
                <p:oleObj name="公式" r:id="rId3" imgW="30226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9738"/>
                        <a:ext cx="6781800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04800" y="5264150"/>
            <a:ext cx="84582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若</a:t>
            </a:r>
            <a:r>
              <a:rPr lang="en-US" altLang="zh-CN" sz="2800" b="1" i="1"/>
              <a:t>d</a:t>
            </a:r>
            <a:r>
              <a:rPr lang="en-US" altLang="zh-CN" sz="2800" b="1"/>
              <a:t>*</a:t>
            </a:r>
            <a:r>
              <a:rPr lang="en-US" altLang="zh-CN" sz="2800" b="1">
                <a:sym typeface="Symbol" panose="05050102010706020507" pitchFamily="18" charset="2"/>
              </a:rPr>
              <a:t></a:t>
            </a:r>
            <a:r>
              <a:rPr lang="en-US" altLang="zh-CN" sz="2800" b="1">
                <a:sym typeface="Math1" pitchFamily="2" charset="2"/>
              </a:rPr>
              <a:t>0</a:t>
            </a:r>
            <a:r>
              <a:rPr lang="zh-CN" altLang="en-US" sz="2800" b="1">
                <a:sym typeface="Math1" pitchFamily="2" charset="2"/>
              </a:rPr>
              <a:t>，以此为方向确定步长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zh-CN" altLang="en-US" sz="2800" b="1">
                <a:sym typeface="Math1" pitchFamily="2" charset="2"/>
              </a:rPr>
              <a:t>*使得</a:t>
            </a:r>
            <a:r>
              <a:rPr lang="en-US" altLang="zh-CN" sz="2800" b="1" i="1">
                <a:sym typeface="Math1" pitchFamily="2" charset="2"/>
              </a:rPr>
              <a:t>a</a:t>
            </a:r>
            <a:r>
              <a:rPr lang="en-US" altLang="zh-CN" sz="1800" b="1" i="1">
                <a:sym typeface="Math1" pitchFamily="2" charset="2"/>
              </a:rPr>
              <a:t>p</a:t>
            </a:r>
            <a:r>
              <a:rPr lang="en-US" altLang="zh-CN" sz="2800" b="1">
                <a:sym typeface="Math1" pitchFamily="2" charset="2"/>
              </a:rPr>
              <a:t>(</a:t>
            </a:r>
            <a:r>
              <a:rPr lang="en-US" altLang="zh-CN" sz="2800" b="1" i="1">
                <a:sym typeface="Math1" pitchFamily="2" charset="2"/>
              </a:rPr>
              <a:t>x</a:t>
            </a:r>
            <a:r>
              <a:rPr lang="en-US" altLang="zh-CN" sz="2800" b="1">
                <a:sym typeface="Math1" pitchFamily="2" charset="2"/>
              </a:rPr>
              <a:t>*+</a:t>
            </a:r>
            <a:r>
              <a:rPr lang="en-US" altLang="zh-CN" sz="2800" b="1">
                <a:sym typeface="Symbol" panose="05050102010706020507" pitchFamily="18" charset="2"/>
              </a:rPr>
              <a:t></a:t>
            </a:r>
            <a:r>
              <a:rPr lang="en-US" altLang="zh-CN" sz="2800" b="1">
                <a:sym typeface="Math1" pitchFamily="2" charset="2"/>
              </a:rPr>
              <a:t>*</a:t>
            </a:r>
            <a:r>
              <a:rPr lang="en-US" altLang="zh-CN" sz="2800" b="1" i="1">
                <a:sym typeface="Math1" pitchFamily="2" charset="2"/>
              </a:rPr>
              <a:t>d</a:t>
            </a:r>
            <a:r>
              <a:rPr lang="en-US" altLang="zh-CN" sz="2800" b="1">
                <a:sym typeface="Math1" pitchFamily="2" charset="2"/>
              </a:rPr>
              <a:t>*)=</a:t>
            </a:r>
            <a:r>
              <a:rPr lang="en-US" altLang="zh-CN" sz="2800" b="1" i="1">
                <a:sym typeface="Math1" pitchFamily="2" charset="2"/>
              </a:rPr>
              <a:t>b</a:t>
            </a:r>
            <a:r>
              <a:rPr lang="en-US" altLang="zh-CN" sz="1800" b="1" i="1">
                <a:sym typeface="Math1" pitchFamily="2" charset="2"/>
              </a:rPr>
              <a:t>p</a:t>
            </a:r>
            <a:r>
              <a:rPr lang="zh-CN" altLang="en-US" sz="2800" b="1">
                <a:sym typeface="Math1" pitchFamily="2" charset="2"/>
              </a:rPr>
              <a:t>，</a:t>
            </a:r>
            <a:r>
              <a:rPr lang="en-US" altLang="zh-CN" sz="2800" b="1" i="1"/>
              <a:t>p</a:t>
            </a:r>
            <a:r>
              <a:rPr lang="en-US" altLang="zh-CN" sz="2800" b="1">
                <a:sym typeface="Symbol" panose="05050102010706020507" pitchFamily="18" charset="2"/>
              </a:rPr>
              <a:t></a:t>
            </a:r>
            <a:r>
              <a:rPr lang="en-US" altLang="zh-CN" sz="2800" b="1" i="1">
                <a:sym typeface="Math1" pitchFamily="2" charset="2"/>
              </a:rPr>
              <a:t>J*</a:t>
            </a:r>
            <a:r>
              <a:rPr lang="zh-CN" altLang="en-US" sz="2800" b="1">
                <a:sym typeface="Math1" pitchFamily="2" charset="2"/>
              </a:rPr>
              <a:t>，则有效集修正为</a:t>
            </a:r>
            <a:r>
              <a:rPr lang="en-US" altLang="zh-CN" sz="2800" b="1" i="1">
                <a:sym typeface="Math1" pitchFamily="2" charset="2"/>
              </a:rPr>
              <a:t>J</a:t>
            </a:r>
            <a:r>
              <a:rPr lang="en-US" altLang="zh-CN" sz="2800" b="1">
                <a:sym typeface="Math1" pitchFamily="2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</a:t>
            </a:r>
            <a:r>
              <a:rPr lang="en-US" altLang="zh-CN" sz="2800" b="1">
                <a:sym typeface="Math1" pitchFamily="2" charset="2"/>
              </a:rPr>
              <a:t>{</a:t>
            </a:r>
            <a:r>
              <a:rPr lang="en-US" altLang="zh-CN" sz="2800" b="1" i="1">
                <a:sym typeface="Math1" pitchFamily="2" charset="2"/>
              </a:rPr>
              <a:t>p</a:t>
            </a:r>
            <a:r>
              <a:rPr lang="en-US" altLang="zh-CN" sz="2800" b="1">
                <a:sym typeface="Math1" pitchFamily="2" charset="2"/>
              </a:rPr>
              <a:t>}</a:t>
            </a:r>
            <a:r>
              <a:rPr lang="zh-CN" altLang="en-US" sz="2800" b="1">
                <a:sym typeface="Math1" pitchFamily="2" charset="2"/>
              </a:rPr>
              <a:t>    </a:t>
            </a:r>
            <a:r>
              <a:rPr lang="en-US" altLang="zh-CN" sz="2800" b="1">
                <a:solidFill>
                  <a:schemeClr val="accent2"/>
                </a:solidFill>
                <a:sym typeface="Math1" pitchFamily="2" charset="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sym typeface="Math1" pitchFamily="2" charset="2"/>
              </a:rPr>
              <a:t>类似于“进基”</a:t>
            </a:r>
            <a:r>
              <a:rPr lang="en-US" altLang="zh-CN" sz="2800" b="1">
                <a:solidFill>
                  <a:schemeClr val="accent2"/>
                </a:solidFill>
                <a:sym typeface="Math1" pitchFamily="2" charset="2"/>
              </a:rPr>
              <a:t>)</a:t>
            </a:r>
            <a:endParaRPr lang="zh-CN" altLang="en-US" sz="2800" b="1">
              <a:solidFill>
                <a:schemeClr val="accent2"/>
              </a:solidFill>
              <a:sym typeface="Math1" pitchFamily="2" charset="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90800" y="692150"/>
            <a:ext cx="464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设</a:t>
            </a:r>
            <a:r>
              <a:rPr lang="en-US" altLang="zh-CN" sz="2800" b="1"/>
              <a:t>(1)</a:t>
            </a:r>
            <a:r>
              <a:rPr lang="zh-CN" altLang="en-US" sz="2800" b="1"/>
              <a:t>的可行点为</a:t>
            </a:r>
            <a:r>
              <a:rPr lang="en-US" altLang="zh-CN" sz="2800" b="1" i="1"/>
              <a:t>x*</a:t>
            </a:r>
            <a:r>
              <a:rPr lang="zh-CN" altLang="en-US" sz="2800" b="1"/>
              <a:t>，有效集记作</a:t>
            </a:r>
            <a:r>
              <a:rPr lang="en-US" altLang="zh-CN" sz="2800" b="1" i="1"/>
              <a:t>J*</a:t>
            </a:r>
            <a:r>
              <a:rPr lang="zh-CN" altLang="en-US" sz="2800" b="1"/>
              <a:t>，用</a:t>
            </a:r>
            <a:r>
              <a:rPr lang="en-US" altLang="zh-CN" sz="2800" b="1"/>
              <a:t>L—</a:t>
            </a:r>
            <a:r>
              <a:rPr lang="zh-CN" altLang="en-US" sz="2800" b="1"/>
              <a:t>乘子法求解</a:t>
            </a:r>
            <a:r>
              <a:rPr lang="en-US" altLang="zh-CN" sz="2800" b="1"/>
              <a:t>: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基本步骤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7315200" y="21399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得</a:t>
            </a:r>
            <a:r>
              <a:rPr lang="en-US" altLang="zh-CN" sz="2800" i="1"/>
              <a:t>d</a:t>
            </a:r>
            <a:r>
              <a:rPr lang="en-US" altLang="zh-CN" sz="2800"/>
              <a:t>*, </a:t>
            </a:r>
            <a:r>
              <a:rPr lang="en-US" altLang="zh-CN" sz="2800" i="1">
                <a:sym typeface="Symbol" panose="05050102010706020507" pitchFamily="18" charset="2"/>
              </a:rPr>
              <a:t></a:t>
            </a:r>
            <a:r>
              <a:rPr lang="en-US" altLang="zh-CN" sz="2800">
                <a:sym typeface="Math1" pitchFamily="2" charset="2"/>
              </a:rPr>
              <a:t>*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381000" y="3327400"/>
            <a:ext cx="8534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>
                <a:sym typeface="Math1" pitchFamily="2" charset="2"/>
              </a:rPr>
              <a:t> </a:t>
            </a:r>
            <a:r>
              <a:rPr lang="zh-CN" altLang="en-US" sz="2800" b="1">
                <a:sym typeface="Math1" pitchFamily="2" charset="2"/>
              </a:rPr>
              <a:t>若</a:t>
            </a:r>
            <a:r>
              <a:rPr lang="en-US" altLang="zh-CN" sz="2800" b="1" i="1"/>
              <a:t>d</a:t>
            </a:r>
            <a:r>
              <a:rPr lang="en-US" altLang="zh-CN" sz="2800" b="1"/>
              <a:t>*=0, </a:t>
            </a:r>
            <a:r>
              <a:rPr lang="zh-CN" altLang="en-US" sz="2800" b="1"/>
              <a:t>则</a:t>
            </a:r>
            <a:r>
              <a:rPr lang="en-US" altLang="zh-CN" sz="2800" b="1" i="1"/>
              <a:t>x</a:t>
            </a:r>
            <a:r>
              <a:rPr lang="en-US" altLang="zh-CN" sz="2800" b="1"/>
              <a:t>*</a:t>
            </a:r>
            <a:r>
              <a:rPr lang="zh-CN" altLang="en-US" sz="2800" b="1"/>
              <a:t>为</a:t>
            </a:r>
            <a:r>
              <a:rPr lang="en-US" altLang="zh-CN" sz="2800" b="1"/>
              <a:t>(2)</a:t>
            </a:r>
            <a:r>
              <a:rPr lang="zh-CN" altLang="en-US" sz="2800" b="1"/>
              <a:t>最优解</a:t>
            </a:r>
            <a:r>
              <a:rPr lang="en-US" altLang="zh-CN" sz="2800" b="1"/>
              <a:t>; </a:t>
            </a:r>
            <a:r>
              <a:rPr lang="zh-CN" altLang="en-US" sz="2800" b="1"/>
              <a:t>当</a:t>
            </a:r>
            <a:r>
              <a:rPr lang="zh-CN" altLang="en-US" sz="2800" b="1" i="1">
                <a:sym typeface="Symbol" panose="05050102010706020507" pitchFamily="18" charset="2"/>
              </a:rPr>
              <a:t></a:t>
            </a:r>
            <a:r>
              <a:rPr lang="zh-CN" altLang="en-US" sz="2800" b="1"/>
              <a:t> </a:t>
            </a:r>
            <a:r>
              <a:rPr lang="zh-CN" altLang="en-US" sz="2800" b="1">
                <a:sym typeface="Math1" pitchFamily="2" charset="2"/>
              </a:rPr>
              <a:t>*非负时</a:t>
            </a:r>
            <a:r>
              <a:rPr lang="en-US" altLang="zh-CN" sz="2800" b="1" i="1"/>
              <a:t>x</a:t>
            </a:r>
            <a:r>
              <a:rPr lang="en-US" altLang="zh-CN" sz="2800" b="1"/>
              <a:t>*</a:t>
            </a:r>
            <a:r>
              <a:rPr lang="zh-CN" altLang="en-US" sz="2800" b="1"/>
              <a:t>是</a:t>
            </a:r>
            <a:r>
              <a:rPr lang="en-US" altLang="zh-CN" sz="2800" b="1"/>
              <a:t>(1)</a:t>
            </a:r>
            <a:r>
              <a:rPr lang="zh-CN" altLang="en-US" sz="2800" b="1"/>
              <a:t>最优解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1828800" y="4044950"/>
            <a:ext cx="68580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ym typeface="Math1" pitchFamily="2" charset="2"/>
              </a:rPr>
              <a:t>若</a:t>
            </a:r>
            <a:r>
              <a:rPr lang="en-US" altLang="zh-CN" sz="2800" b="1" i="1"/>
              <a:t>d</a:t>
            </a:r>
            <a:r>
              <a:rPr lang="en-US" altLang="zh-CN" sz="2800" b="1"/>
              <a:t>*=0, </a:t>
            </a:r>
            <a:r>
              <a:rPr lang="zh-CN" altLang="en-US" sz="2800" b="1"/>
              <a:t>且</a:t>
            </a:r>
            <a:r>
              <a:rPr lang="en-US" altLang="zh-CN" sz="2800" b="1"/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</a:t>
            </a:r>
            <a:r>
              <a:rPr lang="en-US" altLang="zh-CN" sz="2800" b="1"/>
              <a:t> </a:t>
            </a:r>
            <a:r>
              <a:rPr lang="en-US" altLang="zh-CN" sz="2800" b="1">
                <a:sym typeface="Math1" pitchFamily="2" charset="2"/>
              </a:rPr>
              <a:t>*)</a:t>
            </a:r>
            <a:r>
              <a:rPr lang="en-US" altLang="zh-CN" sz="1800" b="1" i="1">
                <a:sym typeface="Math1" pitchFamily="2" charset="2"/>
              </a:rPr>
              <a:t>q</a:t>
            </a:r>
            <a:r>
              <a:rPr lang="en-US" altLang="zh-CN" sz="2800" b="1">
                <a:sym typeface="Math1" pitchFamily="2" charset="2"/>
              </a:rPr>
              <a:t>&lt;0, </a:t>
            </a:r>
            <a:r>
              <a:rPr lang="en-US" altLang="zh-CN" sz="2800" b="1" i="1">
                <a:sym typeface="Math1" pitchFamily="2" charset="2"/>
              </a:rPr>
              <a:t>q</a:t>
            </a:r>
            <a:r>
              <a:rPr lang="en-US" altLang="zh-CN" sz="2800" b="1"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ym typeface="Math1" pitchFamily="2" charset="2"/>
              </a:rPr>
              <a:t>J</a:t>
            </a:r>
            <a:r>
              <a:rPr lang="en-US" altLang="zh-CN" sz="2800" b="1">
                <a:sym typeface="Math1" pitchFamily="2" charset="2"/>
              </a:rPr>
              <a:t>* , </a:t>
            </a:r>
            <a:r>
              <a:rPr lang="zh-CN" altLang="en-US" sz="2800" b="1">
                <a:sym typeface="Math1" pitchFamily="2" charset="2"/>
              </a:rPr>
              <a:t>则</a:t>
            </a:r>
            <a:r>
              <a:rPr lang="en-US" altLang="zh-CN" sz="2800" b="1" i="1">
                <a:sym typeface="Math1" pitchFamily="2" charset="2"/>
              </a:rPr>
              <a:t>x</a:t>
            </a:r>
            <a:r>
              <a:rPr lang="en-US" altLang="zh-CN" sz="2800" b="1">
                <a:sym typeface="Math1" pitchFamily="2" charset="2"/>
              </a:rPr>
              <a:t>*</a:t>
            </a:r>
            <a:r>
              <a:rPr lang="zh-CN" altLang="en-US" sz="2800" b="1">
                <a:sym typeface="Math1" pitchFamily="2" charset="2"/>
              </a:rPr>
              <a:t>不是最优解</a:t>
            </a:r>
            <a:r>
              <a:rPr lang="en-US" altLang="zh-CN" sz="2800" b="1">
                <a:sym typeface="Math1" pitchFamily="2" charset="2"/>
              </a:rPr>
              <a:t>, </a:t>
            </a:r>
            <a:r>
              <a:rPr lang="zh-CN" altLang="en-US" sz="2800" b="1">
                <a:sym typeface="Math1" pitchFamily="2" charset="2"/>
              </a:rPr>
              <a:t>有效集修正为</a:t>
            </a:r>
            <a:r>
              <a:rPr lang="en-US" altLang="zh-CN" sz="2800" b="1" i="1">
                <a:sym typeface="Math1" pitchFamily="2" charset="2"/>
              </a:rPr>
              <a:t>J</a:t>
            </a:r>
            <a:r>
              <a:rPr lang="en-US" altLang="zh-CN" sz="2800" b="1">
                <a:sym typeface="Math1" pitchFamily="2" charset="2"/>
              </a:rPr>
              <a:t>*\{</a:t>
            </a:r>
            <a:r>
              <a:rPr lang="en-US" altLang="zh-CN" sz="2800" b="1" i="1">
                <a:sym typeface="Math1" pitchFamily="2" charset="2"/>
              </a:rPr>
              <a:t>q</a:t>
            </a:r>
            <a:r>
              <a:rPr lang="en-US" altLang="zh-CN" sz="2800" b="1">
                <a:sym typeface="Math1" pitchFamily="2" charset="2"/>
              </a:rPr>
              <a:t>} </a:t>
            </a:r>
            <a:r>
              <a:rPr lang="zh-CN" altLang="en-US" sz="2800" b="1">
                <a:sym typeface="Math1" pitchFamily="2" charset="2"/>
              </a:rPr>
              <a:t>    </a:t>
            </a:r>
            <a:r>
              <a:rPr lang="en-US" altLang="zh-CN" sz="2800" b="1">
                <a:solidFill>
                  <a:schemeClr val="accent2"/>
                </a:solidFill>
                <a:sym typeface="Math1" pitchFamily="2" charset="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sym typeface="Math1" pitchFamily="2" charset="2"/>
              </a:rPr>
              <a:t>类似于“出基”</a:t>
            </a:r>
            <a:r>
              <a:rPr lang="en-US" altLang="zh-CN" sz="2800" b="1">
                <a:solidFill>
                  <a:schemeClr val="accent2"/>
                </a:solidFill>
                <a:sym typeface="Math1" pitchFamily="2" charset="2"/>
              </a:rPr>
              <a:t>)</a:t>
            </a:r>
            <a:endParaRPr lang="zh-CN" altLang="en-US" sz="2800" b="1">
              <a:solidFill>
                <a:schemeClr val="accent2"/>
              </a:solidFill>
              <a:sym typeface="Math1" pitchFamily="2" charset="2"/>
            </a:endParaRP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304800" y="4044950"/>
            <a:ext cx="129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sym typeface="Math1" pitchFamily="2" charset="2"/>
              </a:rPr>
              <a:t>有效集修正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/>
      <p:bldP spid="174086" grpId="0"/>
      <p:bldP spid="174087" grpId="0"/>
      <p:bldP spid="174088" grpId="0"/>
      <p:bldP spid="1740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763713" y="376238"/>
            <a:ext cx="5005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非线性规划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(NLP)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的解法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9750" y="966788"/>
            <a:ext cx="8424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FAC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罚函数法、可行方向法、梯度投影法、信赖域法、</a:t>
            </a:r>
            <a:r>
              <a:rPr lang="en-US" altLang="zh-CN" sz="2800" b="1"/>
              <a:t>...</a:t>
            </a:r>
            <a:r>
              <a:rPr lang="zh-CN" altLang="en-US" sz="3200" b="1"/>
              <a:t>　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165225" y="1695450"/>
            <a:ext cx="62150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FAC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逐步二次规划法</a:t>
            </a:r>
            <a:r>
              <a:rPr lang="en-US" altLang="zh-CN" sz="2800" b="1">
                <a:solidFill>
                  <a:schemeClr val="accent2"/>
                </a:solidFill>
              </a:rPr>
              <a:t>(SQP</a:t>
            </a:r>
            <a:r>
              <a:rPr lang="zh-CN" altLang="en-US" sz="2800" b="1">
                <a:solidFill>
                  <a:schemeClr val="accent2"/>
                </a:solidFill>
              </a:rPr>
              <a:t>：</a:t>
            </a:r>
            <a:r>
              <a:rPr lang="en-US" altLang="zh-CN" sz="2800" b="1">
                <a:solidFill>
                  <a:schemeClr val="accent2"/>
                </a:solidFill>
              </a:rPr>
              <a:t>Sequential QP)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1193800" y="2590800"/>
            <a:ext cx="2687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66"/>
                </a:solidFill>
              </a:rPr>
              <a:t>SQP</a:t>
            </a:r>
            <a:r>
              <a:rPr lang="zh-CN" altLang="zh-CN" sz="2800" b="1">
                <a:solidFill>
                  <a:srgbClr val="FF0066"/>
                </a:solidFill>
              </a:rPr>
              <a:t>的基本原理</a:t>
            </a:r>
            <a:endParaRPr lang="zh-CN" altLang="en-US" sz="2800" b="1"/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4267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构造</a:t>
            </a:r>
            <a:r>
              <a:rPr lang="en-US" altLang="zh-CN" sz="2800" b="1"/>
              <a:t>NLP</a:t>
            </a:r>
            <a:r>
              <a:rPr lang="zh-CN" altLang="zh-CN" sz="2800" b="1"/>
              <a:t>的</a:t>
            </a:r>
            <a:r>
              <a:rPr lang="zh-CN" altLang="en-US" sz="2800" b="1"/>
              <a:t>拉格朗日函数</a:t>
            </a:r>
            <a:endParaRPr lang="zh-CN" altLang="en-US" b="1"/>
          </a:p>
        </p:txBody>
      </p:sp>
      <p:graphicFrame>
        <p:nvGraphicFramePr>
          <p:cNvPr id="238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42866"/>
              </p:ext>
            </p:extLst>
          </p:nvPr>
        </p:nvGraphicFramePr>
        <p:xfrm>
          <a:off x="914400" y="4191000"/>
          <a:ext cx="723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Document" r:id="rId3" imgW="2580849" imgH="318026" progId="Word.Document.8">
                  <p:embed/>
                </p:oleObj>
              </mc:Choice>
              <mc:Fallback>
                <p:oleObj name="Document" r:id="rId3" imgW="2580849" imgH="31802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7239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0" name="Object 8"/>
          <p:cNvGraphicFramePr>
            <a:graphicFrameLocks noChangeAspect="1"/>
          </p:cNvGraphicFramePr>
          <p:nvPr/>
        </p:nvGraphicFramePr>
        <p:xfrm>
          <a:off x="5029200" y="2209800"/>
          <a:ext cx="408622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公式" r:id="rId5" imgW="1040948" imgH="571252" progId="Equation.3">
                  <p:embed/>
                </p:oleObj>
              </mc:Choice>
              <mc:Fallback>
                <p:oleObj name="公式" r:id="rId5" imgW="1040948" imgH="57125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09800"/>
                        <a:ext cx="4086225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1219200" y="5105400"/>
            <a:ext cx="6477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用二次函数近似 </a:t>
            </a:r>
            <a:r>
              <a:rPr lang="en-US" altLang="zh-CN" sz="2800" b="1" i="1"/>
              <a:t>L</a:t>
            </a:r>
            <a:r>
              <a:rPr lang="en-US" altLang="zh-CN" sz="2800" b="1"/>
              <a:t>(</a:t>
            </a:r>
            <a:r>
              <a:rPr lang="en-US" altLang="zh-CN" sz="2800" b="1" i="1"/>
              <a:t>x,</a:t>
            </a:r>
            <a:r>
              <a:rPr lang="en-US" altLang="zh-CN" sz="2800" b="1" i="1">
                <a:sym typeface="Symbol" panose="05050102010706020507" pitchFamily="18" charset="2"/>
              </a:rPr>
              <a:t>,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 i="1"/>
              <a:t>, </a:t>
            </a:r>
            <a:r>
              <a:rPr lang="en-US" altLang="zh-CN" sz="2800" b="1"/>
              <a:t>NLP</a:t>
            </a:r>
            <a:r>
              <a:rPr lang="zh-CN" altLang="en-US" sz="2800" b="1"/>
              <a:t>化为</a:t>
            </a:r>
            <a:r>
              <a:rPr lang="en-US" altLang="zh-CN" sz="2800" b="1"/>
              <a:t>QP</a:t>
            </a:r>
            <a:r>
              <a:rPr lang="zh-CN" altLang="en-US" sz="2800" b="1"/>
              <a:t>；</a:t>
            </a:r>
            <a:r>
              <a:rPr lang="en-US" altLang="zh-CN" sz="2800" b="1"/>
              <a:t> </a:t>
            </a:r>
            <a:r>
              <a:rPr lang="zh-CN" altLang="zh-CN" sz="2800" b="1"/>
              <a:t>再解</a:t>
            </a:r>
            <a:r>
              <a:rPr lang="en-US" altLang="zh-CN" sz="2800" b="1"/>
              <a:t>QP</a:t>
            </a:r>
            <a:r>
              <a:rPr lang="zh-CN" altLang="zh-CN" sz="2800" b="1"/>
              <a:t>问题</a:t>
            </a:r>
            <a:endParaRPr lang="zh-CN" altLang="en-US" sz="2800" b="1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/>
      <p:bldP spid="238597" grpId="0"/>
      <p:bldP spid="238598" grpId="0"/>
      <p:bldP spid="2386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9388" y="1495425"/>
            <a:ext cx="1039812" cy="946150"/>
          </a:xfrm>
          <a:prstGeom prst="rect">
            <a:avLst/>
          </a:prstGeom>
          <a:solidFill>
            <a:srgbClr val="F9FA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QP</a:t>
            </a:r>
            <a:r>
              <a:rPr lang="zh-CN" altLang="en-US" sz="2800" b="1"/>
              <a:t>子问题</a:t>
            </a:r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/>
        </p:nvGraphicFramePr>
        <p:xfrm>
          <a:off x="1447800" y="733425"/>
          <a:ext cx="59150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文档" r:id="rId3" imgW="2534920" imgH="878840" progId="Word.Document.8">
                  <p:embed/>
                </p:oleObj>
              </mc:Choice>
              <mc:Fallback>
                <p:oleObj name="文档" r:id="rId3" imgW="2534920" imgH="8788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33425"/>
                        <a:ext cx="5915025" cy="20447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685800" y="2867025"/>
          <a:ext cx="815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文档" r:id="rId5" imgW="3282696" imgH="228600" progId="Word.Document.8">
                  <p:embed/>
                </p:oleObj>
              </mc:Choice>
              <mc:Fallback>
                <p:oleObj name="文档" r:id="rId5" imgW="3282696" imgH="228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67025"/>
                        <a:ext cx="8153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2500313" y="4543425"/>
            <a:ext cx="4173537" cy="523875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求解</a:t>
            </a:r>
            <a:r>
              <a:rPr lang="en-US" altLang="zh-CN" sz="2800" b="1"/>
              <a:t>QP</a:t>
            </a:r>
            <a:r>
              <a:rPr lang="zh-CN" altLang="en-US" sz="2800" b="1"/>
              <a:t>子问题，得 </a:t>
            </a:r>
            <a:r>
              <a:rPr lang="en-US" altLang="zh-CN" sz="2800" b="1" i="1"/>
              <a:t>d</a:t>
            </a:r>
            <a:r>
              <a:rPr lang="en-US" altLang="zh-CN" sz="2800" b="1" i="1" baseline="-25000"/>
              <a:t>k</a:t>
            </a:r>
            <a:r>
              <a:rPr lang="zh-CN" altLang="en-US" sz="2800" b="1"/>
              <a:t>；</a:t>
            </a:r>
            <a:endParaRPr lang="zh-CN" altLang="en-US" b="1"/>
          </a:p>
        </p:txBody>
      </p:sp>
      <p:grpSp>
        <p:nvGrpSpPr>
          <p:cNvPr id="239622" name="Group 6"/>
          <p:cNvGrpSpPr>
            <a:grpSpLocks/>
          </p:cNvGrpSpPr>
          <p:nvPr/>
        </p:nvGrpSpPr>
        <p:grpSpPr bwMode="auto">
          <a:xfrm>
            <a:off x="381000" y="3629025"/>
            <a:ext cx="8610600" cy="674688"/>
            <a:chOff x="240" y="1920"/>
            <a:chExt cx="5424" cy="425"/>
          </a:xfrm>
        </p:grpSpPr>
        <p:sp>
          <p:nvSpPr>
            <p:cNvPr id="21514" name="Text Box 7"/>
            <p:cNvSpPr txBox="1">
              <a:spLocks noChangeArrowheads="1"/>
            </p:cNvSpPr>
            <p:nvPr/>
          </p:nvSpPr>
          <p:spPr bwMode="auto">
            <a:xfrm>
              <a:off x="240" y="1968"/>
              <a:ext cx="3688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将最优解</a:t>
              </a:r>
              <a:r>
                <a:rPr lang="en-US" altLang="zh-CN" sz="2800" b="1" i="1"/>
                <a:t>d</a:t>
              </a:r>
              <a:r>
                <a:rPr lang="en-US" altLang="zh-CN" sz="2800" b="1" i="1" baseline="-25000"/>
                <a:t>k</a:t>
              </a:r>
              <a:r>
                <a:rPr lang="zh-CN" altLang="en-US" sz="2800" b="1"/>
                <a:t>作为迭代的搜索方向，令</a:t>
              </a:r>
            </a:p>
          </p:txBody>
        </p:sp>
        <p:graphicFrame>
          <p:nvGraphicFramePr>
            <p:cNvPr id="21515" name="Object 8"/>
            <p:cNvGraphicFramePr>
              <a:graphicFrameLocks noChangeAspect="1"/>
            </p:cNvGraphicFramePr>
            <p:nvPr/>
          </p:nvGraphicFramePr>
          <p:xfrm>
            <a:off x="3936" y="1920"/>
            <a:ext cx="1728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" name="公式" r:id="rId7" imgW="761669" imgH="177723" progId="Equation.3">
                    <p:embed/>
                  </p:oleObj>
                </mc:Choice>
                <mc:Fallback>
                  <p:oleObj name="公式" r:id="rId7" imgW="761669" imgH="17772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20"/>
                          <a:ext cx="1728" cy="42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457200" y="4578350"/>
            <a:ext cx="1752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SQP</a:t>
            </a:r>
            <a:r>
              <a:rPr lang="zh-CN" altLang="zh-CN" sz="2800" b="1">
                <a:solidFill>
                  <a:srgbClr val="FF0066"/>
                </a:solidFill>
              </a:rPr>
              <a:t>的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zh-CN" sz="2800" b="1">
                <a:solidFill>
                  <a:srgbClr val="FF0066"/>
                </a:solidFill>
              </a:rPr>
              <a:t>基本步骤</a:t>
            </a:r>
            <a:endParaRPr lang="zh-CN" altLang="en-US" sz="2800" b="1">
              <a:solidFill>
                <a:srgbClr val="FF0066"/>
              </a:solidFill>
            </a:endParaRPr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2490788" y="5949950"/>
            <a:ext cx="607730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确定矩阵</a:t>
            </a:r>
            <a:r>
              <a:rPr lang="en-US" altLang="zh-CN" sz="2800" b="1" i="1" dirty="0" err="1"/>
              <a:t>G</a:t>
            </a:r>
            <a:r>
              <a:rPr lang="en-US" altLang="zh-CN" sz="2800" b="1" i="1" baseline="-25000" dirty="0" err="1"/>
              <a:t>k</a:t>
            </a:r>
            <a:r>
              <a:rPr lang="zh-CN" altLang="en-US" sz="2800" b="1" dirty="0"/>
              <a:t>的迭代</a:t>
            </a:r>
            <a:r>
              <a:rPr lang="zh-CN" altLang="en-US" sz="2800" b="1" dirty="0" smtClean="0"/>
              <a:t>公式（如</a:t>
            </a:r>
            <a:r>
              <a:rPr lang="en-US" altLang="zh-CN" sz="2800" b="1" dirty="0" smtClean="0"/>
              <a:t>’</a:t>
            </a:r>
            <a:r>
              <a:rPr lang="en-US" altLang="zh-CN" sz="2800" b="1" dirty="0" err="1" smtClean="0"/>
              <a:t>bfgs</a:t>
            </a:r>
            <a:r>
              <a:rPr lang="en-US" altLang="zh-CN" sz="2800" b="1" dirty="0" smtClean="0"/>
              <a:t>’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.</a:t>
            </a:r>
            <a:endParaRPr lang="zh-CN" altLang="en-US" b="1" dirty="0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2514600" y="5243513"/>
            <a:ext cx="5010150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用线性搜索计算迭代步长</a:t>
            </a:r>
            <a:r>
              <a:rPr lang="zh-CN" altLang="en-US" sz="2800" b="1"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>
                <a:sym typeface="Symbol" panose="05050102010706020507" pitchFamily="18" charset="2"/>
              </a:rPr>
              <a:t>k</a:t>
            </a:r>
            <a:r>
              <a:rPr lang="zh-CN" altLang="en-US" sz="2800" b="1"/>
              <a:t>；</a:t>
            </a:r>
            <a:endParaRPr lang="zh-CN" altLang="en-US" b="1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animBg="1" autoUpdateAnimBg="0"/>
      <p:bldP spid="239625" grpId="0" autoUpdateAnimBg="0"/>
      <p:bldP spid="239626" grpId="0" animBg="1" autoUpdateAnimBg="0"/>
      <p:bldP spid="23962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39838" y="265113"/>
            <a:ext cx="23955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MATLAB</a:t>
            </a:r>
          </a:p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QP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5400" y="1600200"/>
            <a:ext cx="9128125" cy="9556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Courier New" panose="02070309020205020404" pitchFamily="49" charset="0"/>
              </a:rPr>
              <a:t>[x,fval,exitflag,output,lambda] = </a:t>
            </a:r>
          </a:p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ourier New" panose="02070309020205020404" pitchFamily="49" charset="0"/>
              </a:rPr>
              <a:t>quadprog(H,c</a:t>
            </a:r>
            <a:r>
              <a:rPr lang="en-US" altLang="zh-CN" sz="2800">
                <a:latin typeface="Courier New" panose="02070309020205020404" pitchFamily="49" charset="0"/>
              </a:rPr>
              <a:t>,A1,b1,A2,b2,v1,v2,x0,options)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698875" y="382588"/>
          <a:ext cx="54102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3" imgW="1981200" imgH="482600" progId="Equation.3">
                  <p:embed/>
                </p:oleObj>
              </mc:Choice>
              <mc:Fallback>
                <p:oleObj name="Equation" r:id="rId3" imgW="1981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382588"/>
                        <a:ext cx="54102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5" name="Object 11"/>
          <p:cNvGraphicFramePr>
            <a:graphicFrameLocks noChangeAspect="1"/>
          </p:cNvGraphicFramePr>
          <p:nvPr/>
        </p:nvGraphicFramePr>
        <p:xfrm>
          <a:off x="323850" y="3141663"/>
          <a:ext cx="4084638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公式" r:id="rId5" imgW="1816100" imgH="1397000" progId="Equation.3">
                  <p:embed/>
                </p:oleObj>
              </mc:Choice>
              <mc:Fallback>
                <p:oleObj name="公式" r:id="rId5" imgW="1816100" imgH="139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41663"/>
                        <a:ext cx="4084638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8" name="Object 14"/>
          <p:cNvGraphicFramePr>
            <a:graphicFrameLocks noChangeAspect="1"/>
          </p:cNvGraphicFramePr>
          <p:nvPr/>
        </p:nvGraphicFramePr>
        <p:xfrm>
          <a:off x="4787900" y="2781300"/>
          <a:ext cx="342582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公式" r:id="rId7" imgW="1574800" imgH="1422400" progId="Equation.3">
                  <p:embed/>
                </p:oleObj>
              </mc:Choice>
              <mc:Fallback>
                <p:oleObj name="公式" r:id="rId7" imgW="1574800" imgH="142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781300"/>
                        <a:ext cx="3425825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0" name="Text Box 16"/>
          <p:cNvSpPr txBox="1">
            <a:spLocks noChangeArrowheads="1"/>
          </p:cNvSpPr>
          <p:nvPr/>
        </p:nvSpPr>
        <p:spPr bwMode="auto">
          <a:xfrm>
            <a:off x="323850" y="263683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4787900" y="5995988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Exam0901.m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nimBg="1"/>
      <p:bldP spid="175120" grpId="0"/>
      <p:bldP spid="175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8313" y="1268413"/>
            <a:ext cx="8424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优化问题三要素：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决策变量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目标函数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约束条件</a:t>
            </a:r>
            <a:endParaRPr lang="zh-CN" altLang="en-US" sz="28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15043" name="Group 3"/>
          <p:cNvGrpSpPr>
            <a:grpSpLocks/>
          </p:cNvGrpSpPr>
          <p:nvPr/>
        </p:nvGrpSpPr>
        <p:grpSpPr bwMode="auto">
          <a:xfrm>
            <a:off x="6948488" y="2997200"/>
            <a:ext cx="1008062" cy="1871663"/>
            <a:chOff x="4377" y="1888"/>
            <a:chExt cx="635" cy="1179"/>
          </a:xfrm>
        </p:grpSpPr>
        <p:sp>
          <p:nvSpPr>
            <p:cNvPr id="5133" name="AutoShape 4"/>
            <p:cNvSpPr>
              <a:spLocks noChangeArrowheads="1"/>
            </p:cNvSpPr>
            <p:nvPr/>
          </p:nvSpPr>
          <p:spPr bwMode="auto">
            <a:xfrm flipH="1">
              <a:off x="4377" y="1888"/>
              <a:ext cx="635" cy="1179"/>
            </a:xfrm>
            <a:prstGeom prst="rightArrowCallout">
              <a:avLst>
                <a:gd name="adj1" fmla="val 46417"/>
                <a:gd name="adj2" fmla="val 46417"/>
                <a:gd name="adj3" fmla="val 16667"/>
                <a:gd name="adj4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4" name="Text Box 5"/>
            <p:cNvSpPr txBox="1">
              <a:spLocks noChangeArrowheads="1"/>
            </p:cNvSpPr>
            <p:nvPr/>
          </p:nvSpPr>
          <p:spPr bwMode="auto">
            <a:xfrm>
              <a:off x="4649" y="1933"/>
              <a:ext cx="363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9FAC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约束条件</a:t>
              </a:r>
              <a:endParaRPr lang="zh-CN" altLang="en-US" sz="2800"/>
            </a:p>
          </p:txBody>
        </p:sp>
      </p:grpSp>
      <p:grpSp>
        <p:nvGrpSpPr>
          <p:cNvPr id="215046" name="Group 6"/>
          <p:cNvGrpSpPr>
            <a:grpSpLocks/>
          </p:cNvGrpSpPr>
          <p:nvPr/>
        </p:nvGrpSpPr>
        <p:grpSpPr bwMode="auto">
          <a:xfrm>
            <a:off x="395288" y="4149725"/>
            <a:ext cx="2085975" cy="1008063"/>
            <a:chOff x="249" y="2614"/>
            <a:chExt cx="1314" cy="635"/>
          </a:xfrm>
        </p:grpSpPr>
        <p:sp>
          <p:nvSpPr>
            <p:cNvPr id="5131" name="AutoShape 7"/>
            <p:cNvSpPr>
              <a:spLocks noChangeArrowheads="1"/>
            </p:cNvSpPr>
            <p:nvPr/>
          </p:nvSpPr>
          <p:spPr bwMode="auto">
            <a:xfrm rot="10800000">
              <a:off x="249" y="2614"/>
              <a:ext cx="1314" cy="635"/>
            </a:xfrm>
            <a:prstGeom prst="wedgeEllipseCallout">
              <a:avLst>
                <a:gd name="adj1" fmla="val -78921"/>
                <a:gd name="adj2" fmla="val -37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132" name="Text Box 8"/>
            <p:cNvSpPr txBox="1">
              <a:spLocks noChangeArrowheads="1"/>
            </p:cNvSpPr>
            <p:nvPr/>
          </p:nvSpPr>
          <p:spPr bwMode="auto">
            <a:xfrm>
              <a:off x="385" y="2750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决策变量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1835150" y="404813"/>
            <a:ext cx="467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隶书" panose="02010509060101010101" pitchFamily="49" charset="-122"/>
                <a:ea typeface="楷体_GB2312" pitchFamily="49" charset="-122"/>
              </a:rPr>
              <a:t>优化问题的一般形式</a:t>
            </a:r>
            <a:endParaRPr lang="zh-CN" altLang="en-US" sz="3600">
              <a:latin typeface="魏碑" pitchFamily="49" charset="-122"/>
              <a:ea typeface="楷体_GB2312" pitchFamily="49" charset="-122"/>
            </a:endParaRPr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1100138" y="5397500"/>
            <a:ext cx="7504112" cy="11271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800" b="1">
                <a:ea typeface="楷体_GB2312" pitchFamily="49" charset="-122"/>
              </a:rPr>
              <a:t>当目标或约束函数不全是线性（即存在非线性）函数时，该优化问题称为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非线性规划（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NLP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）</a:t>
            </a:r>
          </a:p>
        </p:txBody>
      </p:sp>
      <p:grpSp>
        <p:nvGrpSpPr>
          <p:cNvPr id="215052" name="Group 12"/>
          <p:cNvGrpSpPr>
            <a:grpSpLocks/>
          </p:cNvGrpSpPr>
          <p:nvPr/>
        </p:nvGrpSpPr>
        <p:grpSpPr bwMode="auto">
          <a:xfrm>
            <a:off x="6804025" y="2060575"/>
            <a:ext cx="2017713" cy="792163"/>
            <a:chOff x="4286" y="1298"/>
            <a:chExt cx="1271" cy="499"/>
          </a:xfrm>
        </p:grpSpPr>
        <p:sp>
          <p:nvSpPr>
            <p:cNvPr id="5129" name="AutoShape 13"/>
            <p:cNvSpPr>
              <a:spLocks noChangeArrowheads="1"/>
            </p:cNvSpPr>
            <p:nvPr/>
          </p:nvSpPr>
          <p:spPr bwMode="auto">
            <a:xfrm>
              <a:off x="4286" y="1298"/>
              <a:ext cx="1202" cy="499"/>
            </a:xfrm>
            <a:prstGeom prst="wedgeEllipseCallout">
              <a:avLst>
                <a:gd name="adj1" fmla="val -177287"/>
                <a:gd name="adj2" fmla="val 293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130" name="Text Box 14"/>
            <p:cNvSpPr txBox="1">
              <a:spLocks noChangeArrowheads="1"/>
            </p:cNvSpPr>
            <p:nvPr/>
          </p:nvSpPr>
          <p:spPr bwMode="auto">
            <a:xfrm>
              <a:off x="4332" y="1344"/>
              <a:ext cx="12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目标函数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5128" name="Object 10"/>
          <p:cNvGraphicFramePr>
            <a:graphicFrameLocks noChangeAspect="1"/>
          </p:cNvGraphicFramePr>
          <p:nvPr/>
        </p:nvGraphicFramePr>
        <p:xfrm>
          <a:off x="2284413" y="2560638"/>
          <a:ext cx="4573587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3" imgW="1524000" imgH="914400" progId="Equation.3">
                  <p:embed/>
                </p:oleObj>
              </mc:Choice>
              <mc:Fallback>
                <p:oleObj name="公式" r:id="rId3" imgW="15240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560638"/>
                        <a:ext cx="4573587" cy="242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619250" y="260350"/>
            <a:ext cx="53292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optimoptions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：算法选择</a:t>
            </a:r>
            <a:endParaRPr lang="en-US" altLang="zh-CN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3850" y="1700213"/>
            <a:ext cx="8569325" cy="207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其中‘</a:t>
            </a:r>
            <a:r>
              <a:rPr lang="en-US" altLang="zh-CN" sz="2800" b="1"/>
              <a:t>alg</a:t>
            </a:r>
            <a:r>
              <a:rPr lang="zh-CN" altLang="en-US" sz="2800" b="1"/>
              <a:t>’可以是以下三种算法之一：</a:t>
            </a:r>
            <a:r>
              <a:rPr lang="en-US" altLang="zh-CN" sz="2800" b="1"/>
              <a:t>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/>
              <a:t> </a:t>
            </a:r>
            <a:r>
              <a:rPr lang="en-US" altLang="zh-CN" sz="2800" b="1"/>
              <a:t>‘interior-point-convex’  </a:t>
            </a:r>
            <a:r>
              <a:rPr lang="zh-CN" altLang="en-US" sz="2800" b="1"/>
              <a:t>（凸内点算法，缺省值）</a:t>
            </a:r>
            <a:endParaRPr lang="en-US" altLang="zh-CN" sz="2800" b="1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/>
              <a:t> ‘trust-region-reflective’ </a:t>
            </a:r>
            <a:r>
              <a:rPr lang="zh-CN" altLang="en-US" sz="2800" b="1"/>
              <a:t>（信赖域算法）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/>
              <a:t> ‘active-set’                         (</a:t>
            </a:r>
            <a:r>
              <a:rPr lang="zh-CN" altLang="en-US" sz="2800" b="1"/>
              <a:t>有效集方法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323850" y="1052513"/>
            <a:ext cx="8737600" cy="5238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FAC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ourier New" panose="02070309020205020404" pitchFamily="49" charset="0"/>
              </a:rPr>
              <a:t>optimoptions</a:t>
            </a:r>
            <a:r>
              <a:rPr lang="en-US" altLang="zh-CN" sz="2800">
                <a:latin typeface="Courier New" panose="02070309020205020404" pitchFamily="49" charset="0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Courier New" panose="02070309020205020404" pitchFamily="49" charset="0"/>
              </a:rPr>
              <a:t>@quadprog</a:t>
            </a:r>
            <a:r>
              <a:rPr lang="en-US" altLang="zh-CN" sz="2800">
                <a:latin typeface="Courier New" panose="02070309020205020404" pitchFamily="49" charset="0"/>
              </a:rPr>
              <a:t>,’Algorithm’,’alg’)</a:t>
            </a:r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-1457325" y="1574800"/>
            <a:ext cx="0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88872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88872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  <a:p>
            <a:pPr eaLnBrk="1" hangingPunct="1">
              <a:buFontTx/>
              <a:buChar char="•"/>
            </a:pPr>
            <a:r>
              <a:rPr lang="zh-CN" altLang="zh-CN" sz="1000">
                <a:solidFill>
                  <a:srgbClr val="404040"/>
                </a:solidFill>
                <a:latin typeface="Arial Unicode MS" panose="020B0604020202020204" pitchFamily="34" charset="-122"/>
                <a:cs typeface="Arial" panose="020B0604020202020204" pitchFamily="34" charset="0"/>
              </a:rPr>
              <a:t>'simplex'</a:t>
            </a:r>
            <a:endParaRPr lang="zh-CN" altLang="zh-CN" sz="90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zh-CN"/>
          </a:p>
        </p:txBody>
      </p:sp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88872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  <a:p>
            <a:pPr eaLnBrk="1" hangingPunct="1">
              <a:buFontTx/>
              <a:buChar char="•"/>
            </a:pPr>
            <a:r>
              <a:rPr lang="zh-CN" altLang="zh-CN" sz="1000">
                <a:solidFill>
                  <a:srgbClr val="404040"/>
                </a:solidFill>
                <a:latin typeface="Arial Unicode MS" panose="020B0604020202020204" pitchFamily="34" charset="-122"/>
                <a:cs typeface="Arial" panose="020B0604020202020204" pitchFamily="34" charset="0"/>
              </a:rPr>
              <a:t>'simplex'</a:t>
            </a:r>
            <a:endParaRPr lang="zh-CN" altLang="zh-CN" sz="90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zh-CN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8125" y="3933825"/>
            <a:ext cx="8905875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注：有效集方法将来不再提供；</a:t>
            </a:r>
            <a:endParaRPr lang="en-US" altLang="zh-CN" sz="2800" b="1" dirty="0"/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        凸内点算法只用于求解凸二次规划问题；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        用户提供的</a:t>
            </a:r>
            <a:r>
              <a:rPr lang="en-US" altLang="zh-CN" sz="2800" b="1" dirty="0"/>
              <a:t>x0</a:t>
            </a:r>
            <a:r>
              <a:rPr lang="zh-CN" altLang="en-US" sz="2800" b="1" dirty="0"/>
              <a:t>仅用于后两种算法（且信赖域算法只有仅含上下界约束时使用</a:t>
            </a:r>
            <a:r>
              <a:rPr lang="en-US" altLang="zh-CN" sz="2800" b="1" dirty="0"/>
              <a:t>x0</a:t>
            </a:r>
            <a:r>
              <a:rPr lang="zh-CN" altLang="en-US" sz="2800" b="1" dirty="0"/>
              <a:t>；其他算法忽略</a:t>
            </a:r>
            <a:r>
              <a:rPr lang="en-US" altLang="zh-CN" sz="2800" b="1" dirty="0"/>
              <a:t>x0</a:t>
            </a:r>
            <a:r>
              <a:rPr lang="zh-CN" altLang="en-US" sz="2800" b="1" dirty="0"/>
              <a:t>）；</a:t>
            </a:r>
            <a:endParaRPr lang="en-US" altLang="zh-CN" sz="2800" b="1" dirty="0"/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        信赖域算法用于仅含上下界约束，</a:t>
            </a:r>
            <a:r>
              <a:rPr lang="zh-CN" altLang="en-US" sz="2800" b="1" dirty="0" smtClean="0"/>
              <a:t>或</a:t>
            </a:r>
            <a:r>
              <a:rPr lang="zh-CN" altLang="en-US" sz="2800" b="1" dirty="0"/>
              <a:t>线性</a:t>
            </a:r>
            <a:r>
              <a:rPr lang="zh-CN" altLang="en-US" sz="2800" b="1" dirty="0" smtClean="0"/>
              <a:t>等式约束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  <p:bldP spid="7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7088" y="260350"/>
            <a:ext cx="29876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求解</a:t>
            </a:r>
          </a:p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约束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NLP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250825" y="1844675"/>
            <a:ext cx="8686800" cy="8953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/>
              <a:t>[x,fval,exitflag,output,lambda,grad,hessian] = </a:t>
            </a:r>
          </a:p>
          <a:p>
            <a:pPr eaLnBrk="1" hangingPunct="1"/>
            <a:r>
              <a:rPr lang="en-US" altLang="zh-CN" sz="2600">
                <a:solidFill>
                  <a:srgbClr val="FF0000"/>
                </a:solidFill>
              </a:rPr>
              <a:t>fmincon(@fun,x0,A1,b1</a:t>
            </a:r>
            <a:r>
              <a:rPr lang="en-US" altLang="zh-CN" sz="2600"/>
              <a:t>,A2,b2,v1,v2,@nlcon,options,P1,P2, ...)</a:t>
            </a:r>
            <a:r>
              <a:rPr lang="en-US" altLang="zh-CN"/>
              <a:t>     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228600" y="2708275"/>
            <a:ext cx="888256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err="1">
                <a:latin typeface="Courier New" panose="02070309020205020404" pitchFamily="49" charset="0"/>
              </a:rPr>
              <a:t>fun.m</a:t>
            </a:r>
            <a:r>
              <a:rPr lang="zh-CN" altLang="en-US" sz="2800" b="1" dirty="0">
                <a:latin typeface="Courier New" panose="02070309020205020404" pitchFamily="49" charset="0"/>
              </a:rPr>
              <a:t>给出函数</a:t>
            </a:r>
            <a:r>
              <a:rPr lang="en-US" altLang="zh-CN" sz="2800" b="1" dirty="0" smtClean="0">
                <a:latin typeface="Courier New" panose="02070309020205020404" pitchFamily="49" charset="0"/>
              </a:rPr>
              <a:t>f</a:t>
            </a:r>
            <a:r>
              <a:rPr lang="zh-CN" altLang="en-US" sz="2800" b="1" dirty="0" smtClean="0">
                <a:latin typeface="Courier New" panose="02070309020205020404" pitchFamily="49" charset="0"/>
              </a:rPr>
              <a:t>；当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SpecifyObjectiveGradient</a:t>
            </a:r>
            <a:r>
              <a:rPr lang="en-US" altLang="zh-CN" sz="2800" dirty="0"/>
              <a:t> </a:t>
            </a:r>
          </a:p>
          <a:p>
            <a:pPr eaLnBrk="1" hangingPunct="1"/>
            <a:r>
              <a:rPr lang="en-US" altLang="zh-CN" sz="2800" b="1" dirty="0" smtClean="0">
                <a:latin typeface="Courier New" panose="02070309020205020404" pitchFamily="49" charset="0"/>
              </a:rPr>
              <a:t>=true</a:t>
            </a:r>
            <a:r>
              <a:rPr lang="zh-CN" altLang="en-US" sz="2800" b="1" dirty="0" smtClean="0">
                <a:latin typeface="Courier New" panose="02070309020205020404" pitchFamily="49" charset="0"/>
              </a:rPr>
              <a:t>时须给梯度；当</a:t>
            </a:r>
            <a:r>
              <a:rPr lang="en-US" altLang="zh-CN" sz="2800" b="1" dirty="0" err="1" smtClean="0">
                <a:latin typeface="Courier New" panose="02070309020205020404" pitchFamily="49" charset="0"/>
              </a:rPr>
              <a:t>HessianFcn</a:t>
            </a:r>
            <a:r>
              <a:rPr lang="en-US" altLang="zh-CN" sz="2800" b="1" dirty="0" smtClean="0">
                <a:latin typeface="Courier New" panose="02070309020205020404" pitchFamily="49" charset="0"/>
              </a:rPr>
              <a:t>=‘</a:t>
            </a:r>
            <a:r>
              <a:rPr lang="en-US" altLang="zh-CN" sz="2800" b="1" dirty="0">
                <a:latin typeface="Courier New" panose="02070309020205020404" pitchFamily="49" charset="0"/>
              </a:rPr>
              <a:t>objective</a:t>
            </a:r>
            <a:r>
              <a:rPr lang="en-US" altLang="zh-CN" sz="2800" b="1" dirty="0" smtClean="0">
                <a:latin typeface="Courier New" panose="02070309020205020404" pitchFamily="49" charset="0"/>
              </a:rPr>
              <a:t>’</a:t>
            </a:r>
          </a:p>
          <a:p>
            <a:pPr eaLnBrk="1" hangingPunct="1"/>
            <a:r>
              <a:rPr lang="zh-CN" altLang="en-US" sz="2800" b="1" dirty="0" smtClean="0">
                <a:latin typeface="Courier New" panose="02070309020205020404" pitchFamily="49" charset="0"/>
              </a:rPr>
              <a:t>时还须给</a:t>
            </a:r>
            <a:r>
              <a:rPr lang="en-US" altLang="zh-CN" sz="2800" b="1" dirty="0" smtClean="0">
                <a:latin typeface="Courier New" panose="02070309020205020404" pitchFamily="49" charset="0"/>
              </a:rPr>
              <a:t>Jacobi</a:t>
            </a:r>
            <a:r>
              <a:rPr lang="zh-CN" altLang="en-US" sz="2800" b="1" dirty="0" smtClean="0">
                <a:latin typeface="Courier New" panose="02070309020205020404" pitchFamily="49" charset="0"/>
              </a:rPr>
              <a:t>矩阵</a:t>
            </a:r>
            <a:r>
              <a:rPr lang="zh-CN" altLang="en-US" sz="2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（仅对信赖域方法有效）</a:t>
            </a:r>
            <a:endParaRPr lang="zh-CN" altLang="en-US" sz="2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851275" y="241300"/>
          <a:ext cx="5192713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2032000" imgH="673100" progId="Equation.3">
                  <p:embed/>
                </p:oleObj>
              </mc:Choice>
              <mc:Fallback>
                <p:oleObj name="Equation" r:id="rId3" imgW="2032000" imgH="67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41300"/>
                        <a:ext cx="5192713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827088" y="4064000"/>
            <a:ext cx="79248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function [f,g,H] = fun(x)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f = ...      % objective function value 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if 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</a:rPr>
              <a:t>nargout</a:t>
            </a:r>
            <a:r>
              <a:rPr lang="en-US" altLang="zh-CN" b="1">
                <a:latin typeface="Courier New" panose="02070309020205020404" pitchFamily="49" charset="0"/>
              </a:rPr>
              <a:t> &gt; 1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g = ...    % gradient of the function 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if 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</a:rPr>
              <a:t>nargout</a:t>
            </a:r>
            <a:r>
              <a:rPr lang="en-US" altLang="zh-CN" b="1">
                <a:latin typeface="Courier New" panose="02070309020205020404" pitchFamily="49" charset="0"/>
              </a:rPr>
              <a:t> &gt; 2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H = ...    % Hessian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animBg="1" autoUpdateAnimBg="0"/>
      <p:bldP spid="240644" grpId="0" autoUpdateAnimBg="0"/>
      <p:bldP spid="2406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171450" y="2619375"/>
            <a:ext cx="89376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err="1">
                <a:latin typeface="Courier New" panose="02070309020205020404" pitchFamily="49" charset="0"/>
              </a:rPr>
              <a:t>nlcon.m</a:t>
            </a:r>
            <a:r>
              <a:rPr lang="zh-CN" altLang="en-US" sz="2800" b="1" dirty="0">
                <a:latin typeface="Courier New" panose="02070309020205020404" pitchFamily="49" charset="0"/>
              </a:rPr>
              <a:t>给出约束</a:t>
            </a:r>
            <a:r>
              <a:rPr lang="en-US" altLang="zh-CN" sz="2800" b="1" dirty="0">
                <a:latin typeface="Courier New" panose="02070309020205020404" pitchFamily="49" charset="0"/>
              </a:rPr>
              <a:t>,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SpecifyConstraintGrandient</a:t>
            </a:r>
            <a:endParaRPr lang="en-US" altLang="zh-CN" sz="2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800" b="1" dirty="0" smtClean="0">
                <a:latin typeface="Courier New" panose="02070309020205020404" pitchFamily="49" charset="0"/>
              </a:rPr>
              <a:t>=true</a:t>
            </a:r>
            <a:r>
              <a:rPr lang="zh-CN" altLang="en-US" sz="2800" b="1" dirty="0" smtClean="0">
                <a:latin typeface="Courier New" panose="02070309020205020404" pitchFamily="49" charset="0"/>
              </a:rPr>
              <a:t>时</a:t>
            </a:r>
            <a:r>
              <a:rPr lang="zh-CN" altLang="en-US" sz="2800" b="1" dirty="0">
                <a:latin typeface="Courier New" panose="02070309020205020404" pitchFamily="49" charset="0"/>
              </a:rPr>
              <a:t>还需给出</a:t>
            </a:r>
            <a:r>
              <a:rPr lang="zh-CN" altLang="en-US" sz="2800" b="1" dirty="0" smtClean="0">
                <a:latin typeface="Courier New" panose="02070309020205020404" pitchFamily="49" charset="0"/>
              </a:rPr>
              <a:t>梯度</a:t>
            </a:r>
            <a:endParaRPr lang="zh-CN" altLang="en-US" sz="2800" b="1" dirty="0">
              <a:latin typeface="Courier New" panose="02070309020205020404" pitchFamily="49" charset="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563938" y="333375"/>
          <a:ext cx="42672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2032000" imgH="673100" progId="Equation.3">
                  <p:embed/>
                </p:oleObj>
              </mc:Choice>
              <mc:Fallback>
                <p:oleObj name="Equation" r:id="rId3" imgW="20320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3375"/>
                        <a:ext cx="426720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827088" y="3716338"/>
            <a:ext cx="7742237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function [c1,c2,GC1,GC2] = nlcon(x)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c1 = ...    % nonlinear inequalities at x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c2 = ...    % nonlinear equalities at x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if 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</a:rPr>
              <a:t>nargout</a:t>
            </a:r>
            <a:r>
              <a:rPr lang="en-US" altLang="zh-CN" b="1">
                <a:latin typeface="Courier New" panose="02070309020205020404" pitchFamily="49" charset="0"/>
              </a:rPr>
              <a:t> &gt; 2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GC1 = ...  % gradients of c1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  GC2 = ...  % gradients of c2</a:t>
            </a:r>
          </a:p>
          <a:p>
            <a:pPr eaLnBrk="1" hangingPunct="1"/>
            <a:r>
              <a:rPr lang="en-US" altLang="zh-CN" b="1"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55650" y="404813"/>
            <a:ext cx="2736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求解</a:t>
            </a:r>
          </a:p>
          <a:p>
            <a:pPr eaLnBrk="1" hangingPunct="1"/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约束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NLP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491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250825" y="1628775"/>
            <a:ext cx="8686800" cy="8953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/>
              <a:t>[x,fval,exitflag,output,lambda,grad,hessian] = </a:t>
            </a:r>
          </a:p>
          <a:p>
            <a:pPr eaLnBrk="1" hangingPunct="1"/>
            <a:r>
              <a:rPr lang="en-US" altLang="zh-CN" sz="2600"/>
              <a:t>fmincon(@fun,x0,A1,b1,A2,b2,v1,v2,@nlcon,options,P1,P2, ...)</a:t>
            </a:r>
            <a:r>
              <a:rPr lang="en-US" altLang="zh-CN"/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/>
      <p:bldP spid="2416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619250" y="260350"/>
            <a:ext cx="53292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optimoptions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：算法选择</a:t>
            </a:r>
            <a:endParaRPr lang="en-US" altLang="zh-CN" sz="36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323850" y="1700213"/>
            <a:ext cx="85693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其中‘</a:t>
            </a:r>
            <a:r>
              <a:rPr lang="en-US" altLang="zh-CN" sz="2800" b="1"/>
              <a:t>alg</a:t>
            </a:r>
            <a:r>
              <a:rPr lang="zh-CN" altLang="en-US" sz="2800" b="1"/>
              <a:t>’可以是以下四种算法之一：</a:t>
            </a:r>
            <a:r>
              <a:rPr lang="en-US" altLang="zh-CN" sz="2800" b="1"/>
              <a:t>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/>
              <a:t> </a:t>
            </a:r>
            <a:r>
              <a:rPr lang="en-US" altLang="zh-CN" sz="2800" b="1"/>
              <a:t>‘interior-point’               </a:t>
            </a:r>
            <a:r>
              <a:rPr lang="zh-CN" altLang="en-US" sz="2800" b="1"/>
              <a:t>（内点算法，缺省值）</a:t>
            </a:r>
            <a:endParaRPr lang="en-US" altLang="zh-CN" sz="2800" b="1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/>
              <a:t> ‘trust-region-reflective’ </a:t>
            </a:r>
            <a:r>
              <a:rPr lang="zh-CN" altLang="en-US" sz="2800" b="1"/>
              <a:t>（信赖域算法）</a:t>
            </a:r>
            <a:endParaRPr lang="en-US" altLang="zh-CN" sz="2800" b="1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/>
              <a:t> ‘sqp’                                   (</a:t>
            </a:r>
            <a:r>
              <a:rPr lang="zh-CN" altLang="en-US" sz="2800" b="1"/>
              <a:t>逐步二次规划法</a:t>
            </a:r>
            <a:r>
              <a:rPr lang="en-US" altLang="zh-CN" sz="2800" b="1"/>
              <a:t>)</a:t>
            </a:r>
            <a:endParaRPr lang="zh-CN" altLang="en-US" sz="2800" b="1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/>
              <a:t> ‘active-set’                         (</a:t>
            </a:r>
            <a:r>
              <a:rPr lang="zh-CN" altLang="en-US" sz="2800" b="1"/>
              <a:t>有效集方法</a:t>
            </a:r>
            <a:r>
              <a:rPr lang="en-US" altLang="zh-CN" sz="2800" b="1"/>
              <a:t>)</a:t>
            </a:r>
            <a:endParaRPr lang="zh-CN" altLang="en-US" sz="2800" b="1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323850" y="1052513"/>
            <a:ext cx="8737600" cy="5238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FAC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Courier New" panose="02070309020205020404" pitchFamily="49" charset="0"/>
              </a:rPr>
              <a:t>optimoptions</a:t>
            </a:r>
            <a:r>
              <a:rPr lang="en-US" altLang="zh-CN" sz="2800">
                <a:latin typeface="Courier New" panose="02070309020205020404" pitchFamily="49" charset="0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Courier New" panose="02070309020205020404" pitchFamily="49" charset="0"/>
              </a:rPr>
              <a:t>@fmincon</a:t>
            </a:r>
            <a:r>
              <a:rPr lang="en-US" altLang="zh-CN" sz="2800">
                <a:latin typeface="Courier New" panose="02070309020205020404" pitchFamily="49" charset="0"/>
              </a:rPr>
              <a:t>,’Algorithm’,’alg’)</a:t>
            </a: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-1457325" y="1574800"/>
            <a:ext cx="0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88872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  <a:p>
            <a:pPr eaLnBrk="1" hangingPunct="1"/>
            <a:endParaRPr lang="zh-CN" altLang="zh-CN"/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88872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  <a:p>
            <a:pPr eaLnBrk="1" hangingPunct="1">
              <a:buFontTx/>
              <a:buChar char="•"/>
            </a:pPr>
            <a:r>
              <a:rPr lang="zh-CN" altLang="zh-CN" sz="1000">
                <a:solidFill>
                  <a:srgbClr val="404040"/>
                </a:solidFill>
                <a:latin typeface="Arial Unicode MS" panose="020B0604020202020204" pitchFamily="34" charset="-122"/>
                <a:cs typeface="Arial" panose="020B0604020202020204" pitchFamily="34" charset="0"/>
              </a:rPr>
              <a:t>'simplex'</a:t>
            </a:r>
            <a:endParaRPr lang="zh-CN" altLang="zh-CN" sz="90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zh-CN"/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88872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  <a:p>
            <a:pPr eaLnBrk="1" hangingPunct="1">
              <a:buFontTx/>
              <a:buChar char="•"/>
            </a:pPr>
            <a:r>
              <a:rPr lang="zh-CN" altLang="zh-CN" sz="1000">
                <a:solidFill>
                  <a:srgbClr val="404040"/>
                </a:solidFill>
                <a:latin typeface="Arial Unicode MS" panose="020B0604020202020204" pitchFamily="34" charset="-122"/>
                <a:cs typeface="Arial" panose="020B0604020202020204" pitchFamily="34" charset="0"/>
              </a:rPr>
              <a:t>'simplex'</a:t>
            </a:r>
            <a:endParaRPr lang="zh-CN" altLang="zh-CN" sz="90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zh-CN" altLang="zh-CN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8125" y="4437063"/>
            <a:ext cx="89058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注：前两个是大规模算法（后两个不是）；</a:t>
            </a:r>
            <a:endParaRPr lang="en-US" altLang="zh-CN" sz="2800" b="1" dirty="0"/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        信赖域法用于仅含上下界约束，</a:t>
            </a:r>
            <a:r>
              <a:rPr lang="zh-CN" altLang="en-US" sz="2800" b="1" dirty="0" smtClean="0"/>
              <a:t>或</a:t>
            </a:r>
            <a:r>
              <a:rPr lang="zh-CN" altLang="en-US" sz="2800" b="1" dirty="0"/>
              <a:t>线性</a:t>
            </a:r>
            <a:r>
              <a:rPr lang="zh-CN" altLang="en-US" sz="2800" b="1" dirty="0" smtClean="0"/>
              <a:t>等式约束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r>
              <a:rPr lang="zh-CN" altLang="en-US" sz="2800" b="1" dirty="0"/>
              <a:t>        信赖域法要求用户提供目标函数的梯度（选项</a:t>
            </a:r>
            <a:r>
              <a:rPr lang="en-US" altLang="zh-CN" sz="2800" b="1" dirty="0"/>
              <a:t>’</a:t>
            </a:r>
            <a:r>
              <a:rPr lang="zh-CN" altLang="zh-CN" sz="2800" b="1" dirty="0">
                <a:latin typeface="Arial Unicode MS" panose="020B0604020202020204" pitchFamily="34" charset="-122"/>
                <a:cs typeface="Arial" panose="020B0604020202020204" pitchFamily="34" charset="0"/>
              </a:rPr>
              <a:t>SpecifyObjectiveGradient</a:t>
            </a:r>
            <a:r>
              <a:rPr lang="en-US" altLang="zh-CN" sz="2800" b="1" dirty="0">
                <a:latin typeface="Arial Unicode MS" panose="020B0604020202020204" pitchFamily="34" charset="-122"/>
                <a:cs typeface="Arial" panose="020B0604020202020204" pitchFamily="34" charset="0"/>
              </a:rPr>
              <a:t>’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设置为</a:t>
            </a:r>
            <a:r>
              <a:rPr lang="zh-CN" altLang="zh-CN" sz="2800" b="1" dirty="0">
                <a:cs typeface="Arial" panose="020B0604020202020204" pitchFamily="34" charset="0"/>
              </a:rPr>
              <a:t> </a:t>
            </a:r>
            <a:r>
              <a:rPr lang="en-US" altLang="zh-CN" sz="2800" b="1" dirty="0">
                <a:cs typeface="Arial" panose="020B0604020202020204" pitchFamily="34" charset="0"/>
              </a:rPr>
              <a:t>’</a:t>
            </a:r>
            <a:r>
              <a:rPr lang="zh-CN" altLang="zh-CN" sz="2800" b="1" dirty="0">
                <a:latin typeface="Arial Unicode MS" panose="020B0604020202020204" pitchFamily="34" charset="-122"/>
                <a:cs typeface="Arial" panose="020B0604020202020204" pitchFamily="34" charset="0"/>
              </a:rPr>
              <a:t>true</a:t>
            </a:r>
            <a:r>
              <a:rPr lang="en-US" altLang="zh-CN" sz="2800" b="1" dirty="0">
                <a:latin typeface="Arial Unicode MS" panose="020B0604020202020204" pitchFamily="34" charset="-122"/>
                <a:cs typeface="Arial" panose="020B0604020202020204" pitchFamily="34" charset="0"/>
              </a:rPr>
              <a:t>’</a:t>
            </a:r>
            <a:r>
              <a:rPr lang="zh-CN" altLang="en-US" sz="2800" b="1" dirty="0">
                <a:latin typeface="Arial Unicode MS" panose="020B0604020202020204" pitchFamily="34" charset="-122"/>
                <a:cs typeface="Arial" panose="020B0604020202020204" pitchFamily="34" charset="0"/>
              </a:rPr>
              <a:t>）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  <p:bldP spid="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1619250" y="404813"/>
            <a:ext cx="467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MATLAB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求解约束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NLP</a:t>
            </a:r>
          </a:p>
        </p:txBody>
      </p:sp>
      <p:grpSp>
        <p:nvGrpSpPr>
          <p:cNvPr id="27651" name="Group 7"/>
          <p:cNvGrpSpPr>
            <a:grpSpLocks/>
          </p:cNvGrpSpPr>
          <p:nvPr/>
        </p:nvGrpSpPr>
        <p:grpSpPr bwMode="auto">
          <a:xfrm>
            <a:off x="395288" y="1052513"/>
            <a:ext cx="7431087" cy="1673225"/>
            <a:chOff x="240" y="3072"/>
            <a:chExt cx="4681" cy="1054"/>
          </a:xfrm>
        </p:grpSpPr>
        <p:sp>
          <p:nvSpPr>
            <p:cNvPr id="27696" name="Text Box 8"/>
            <p:cNvSpPr txBox="1">
              <a:spLocks noChangeArrowheads="1"/>
            </p:cNvSpPr>
            <p:nvPr/>
          </p:nvSpPr>
          <p:spPr bwMode="auto">
            <a:xfrm>
              <a:off x="240" y="3072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</a:rPr>
                <a:t>例</a:t>
              </a:r>
              <a:r>
                <a:rPr lang="en-US" altLang="zh-CN" sz="28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7697" name="Text Box 9"/>
            <p:cNvSpPr txBox="1">
              <a:spLocks noChangeArrowheads="1"/>
            </p:cNvSpPr>
            <p:nvPr/>
          </p:nvSpPr>
          <p:spPr bwMode="auto">
            <a:xfrm>
              <a:off x="3606" y="3838"/>
              <a:ext cx="1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Exam0902.m</a:t>
              </a:r>
            </a:p>
          </p:txBody>
        </p:sp>
        <p:pic>
          <p:nvPicPr>
            <p:cNvPr id="2769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3158"/>
              <a:ext cx="28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99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3430"/>
              <a:ext cx="317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7700" name="Object 12"/>
            <p:cNvGraphicFramePr>
              <a:graphicFrameLocks noChangeAspect="1"/>
            </p:cNvGraphicFramePr>
            <p:nvPr/>
          </p:nvGraphicFramePr>
          <p:xfrm>
            <a:off x="1247" y="3748"/>
            <a:ext cx="127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9" name="公式" r:id="rId5" imgW="876300" imgH="228600" progId="Equation.3">
                    <p:embed/>
                  </p:oleObj>
                </mc:Choice>
                <mc:Fallback>
                  <p:oleObj name="公式" r:id="rId5" imgW="8763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748"/>
                          <a:ext cx="127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2894" name="Group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71891"/>
              </p:ext>
            </p:extLst>
          </p:nvPr>
        </p:nvGraphicFramePr>
        <p:xfrm>
          <a:off x="323850" y="2997200"/>
          <a:ext cx="8640763" cy="3419504"/>
        </p:xfrm>
        <a:graphic>
          <a:graphicData uri="http://schemas.openxmlformats.org/drawingml/2006/table">
            <a:tbl>
              <a:tblPr/>
              <a:tblGrid>
                <a:gridCol w="850900"/>
                <a:gridCol w="882650"/>
                <a:gridCol w="2665413"/>
                <a:gridCol w="1214437"/>
                <a:gridCol w="1073150"/>
                <a:gridCol w="1954213"/>
              </a:tblGrid>
              <a:tr h="822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初值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梯度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最优解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最优值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迭代次数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目标函数调用次数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72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(1,-1)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1.3577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-0.8435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13.7185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分析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1.3577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-0.8435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13.7185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72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(-1,1)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数值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-0.1096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1.2433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5.4496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157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分析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-0.1096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1.2433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5.4496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323850" y="3284538"/>
            <a:ext cx="864235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解得</a:t>
            </a:r>
            <a:r>
              <a:rPr lang="en-US" altLang="zh-CN" sz="2800" b="1"/>
              <a:t>x = 1.0e+002 *</a:t>
            </a:r>
            <a:r>
              <a:rPr lang="zh-CN" altLang="en-US" sz="2800" b="1"/>
              <a:t>（</a:t>
            </a:r>
            <a:r>
              <a:rPr lang="en-US" altLang="zh-CN" sz="2800" b="1"/>
              <a:t>1.3111</a:t>
            </a:r>
            <a:r>
              <a:rPr lang="zh-CN" altLang="en-US" sz="2800" b="1"/>
              <a:t>，</a:t>
            </a:r>
            <a:r>
              <a:rPr lang="en-US" altLang="zh-CN" sz="2800" b="1"/>
              <a:t>0.1529</a:t>
            </a:r>
            <a:r>
              <a:rPr lang="zh-CN" altLang="en-US" sz="2800" b="1"/>
              <a:t>，</a:t>
            </a:r>
            <a:r>
              <a:rPr lang="en-US" altLang="zh-CN" sz="2800" b="1"/>
              <a:t>0.2221</a:t>
            </a:r>
            <a:r>
              <a:rPr lang="zh-CN" altLang="en-US" sz="2800" b="1"/>
              <a:t>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如果一定要整数解，可以四舍五入到（</a:t>
            </a:r>
            <a:r>
              <a:rPr lang="en-US" altLang="zh-CN" sz="2800" b="1"/>
              <a:t>131</a:t>
            </a:r>
            <a:r>
              <a:rPr lang="zh-CN" altLang="en-US" sz="2800" b="1"/>
              <a:t>，</a:t>
            </a:r>
            <a:r>
              <a:rPr lang="en-US" altLang="zh-CN" sz="2800" b="1"/>
              <a:t>15</a:t>
            </a:r>
            <a:r>
              <a:rPr lang="zh-CN" altLang="en-US" sz="2800" b="1"/>
              <a:t>，</a:t>
            </a:r>
            <a:r>
              <a:rPr lang="en-US" altLang="zh-CN" sz="2800" b="1"/>
              <a:t>22</a:t>
            </a:r>
            <a:r>
              <a:rPr lang="zh-CN" altLang="en-US" sz="2800" b="1"/>
              <a:t>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如利用</a:t>
            </a:r>
            <a:r>
              <a:rPr lang="en-US" altLang="zh-CN" sz="2800" b="1"/>
              <a:t>LINGO</a:t>
            </a:r>
            <a:r>
              <a:rPr lang="zh-CN" altLang="en-US" sz="2800" b="1"/>
              <a:t>软件</a:t>
            </a:r>
            <a:r>
              <a:rPr lang="en-US" altLang="zh-CN" sz="2800" b="1"/>
              <a:t>,</a:t>
            </a:r>
            <a:r>
              <a:rPr lang="zh-CN" altLang="en-US" sz="2800" b="1"/>
              <a:t>可得整数最优解</a:t>
            </a:r>
            <a:r>
              <a:rPr lang="en-US" altLang="zh-CN" sz="2800" b="1"/>
              <a:t>(132</a:t>
            </a:r>
            <a:r>
              <a:rPr lang="zh-CN" altLang="en-US" sz="2800" b="1"/>
              <a:t>，</a:t>
            </a:r>
            <a:r>
              <a:rPr lang="en-US" altLang="zh-CN" sz="2800" b="1"/>
              <a:t>15</a:t>
            </a:r>
            <a:r>
              <a:rPr lang="zh-CN" altLang="en-US" sz="2800" b="1"/>
              <a:t>，</a:t>
            </a:r>
            <a:r>
              <a:rPr lang="en-US" altLang="zh-CN" sz="2800" b="1"/>
              <a:t>22)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     </a:t>
            </a:r>
            <a:r>
              <a:rPr lang="zh-CN" altLang="en-US" sz="2800" b="1"/>
              <a:t>用去资金为</a:t>
            </a:r>
            <a:r>
              <a:rPr lang="en-US" altLang="zh-CN" sz="2800" b="1"/>
              <a:t>132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20+15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25+22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30 = 3675</a:t>
            </a:r>
            <a:r>
              <a:rPr lang="zh-CN" altLang="en-US" sz="2800" b="1"/>
              <a:t>（百元）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     期望收益为</a:t>
            </a:r>
            <a:r>
              <a:rPr lang="en-US" altLang="zh-CN" sz="2800" b="1"/>
              <a:t>132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5+15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8+22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10 = 1000</a:t>
            </a:r>
            <a:r>
              <a:rPr lang="zh-CN" altLang="en-US" sz="2800" b="1"/>
              <a:t>（百元）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     风险</a:t>
            </a:r>
            <a:r>
              <a:rPr lang="en-US" altLang="zh-CN" sz="2800" b="1"/>
              <a:t>(</a:t>
            </a:r>
            <a:r>
              <a:rPr lang="zh-CN" altLang="en-US" sz="2800" b="1"/>
              <a:t>方差</a:t>
            </a:r>
            <a:r>
              <a:rPr lang="en-US" altLang="zh-CN" sz="2800" b="1"/>
              <a:t>)</a:t>
            </a:r>
            <a:r>
              <a:rPr lang="zh-CN" altLang="en-US" sz="2800" b="1"/>
              <a:t>为 </a:t>
            </a:r>
            <a:r>
              <a:rPr lang="en-US" altLang="zh-CN" sz="2800" b="1"/>
              <a:t>68116</a:t>
            </a:r>
            <a:r>
              <a:rPr lang="zh-CN" altLang="en-US" sz="2800" b="1"/>
              <a:t>，标准差约为</a:t>
            </a:r>
            <a:r>
              <a:rPr lang="en-US" altLang="zh-CN" sz="2800" b="1"/>
              <a:t>261</a:t>
            </a:r>
            <a:r>
              <a:rPr lang="zh-CN" altLang="en-US" sz="2800" b="1"/>
              <a:t>（百元）</a:t>
            </a:r>
            <a:r>
              <a:rPr lang="zh-CN" altLang="en-US" sz="2800"/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051050" y="404813"/>
            <a:ext cx="4826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：投资组合问题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95288" y="1700213"/>
            <a:ext cx="8389937" cy="128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 err="1"/>
              <a:t>s.t.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      </a:t>
            </a:r>
            <a:r>
              <a:rPr lang="en-US" altLang="zh-CN" sz="2800" b="1" dirty="0" smtClean="0"/>
              <a:t>5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   </a:t>
            </a:r>
            <a:r>
              <a:rPr lang="en-US" altLang="zh-CN" sz="2800" b="1" dirty="0"/>
              <a:t>+8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+10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</a:t>
            </a:r>
            <a:r>
              <a:rPr lang="en-US" altLang="zh-CN" sz="2800" b="1" dirty="0"/>
              <a:t> 1000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dirty="0"/>
              <a:t>            </a:t>
            </a:r>
            <a:r>
              <a:rPr lang="en-US" altLang="zh-CN" sz="2800" b="1" dirty="0"/>
              <a:t>20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+25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+30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b="1" dirty="0"/>
              <a:t>5000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            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</a:t>
            </a:r>
            <a:r>
              <a:rPr lang="en-US" altLang="zh-CN" sz="2800" b="1" dirty="0"/>
              <a:t> 0</a:t>
            </a:r>
            <a:r>
              <a:rPr lang="en-US" altLang="zh-CN" sz="2800" dirty="0"/>
              <a:t> </a:t>
            </a: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95288" y="1125538"/>
          <a:ext cx="7986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公式" r:id="rId3" imgW="3289300" imgH="241300" progId="Equation.3">
                  <p:embed/>
                </p:oleObj>
              </mc:Choice>
              <mc:Fallback>
                <p:oleObj name="公式" r:id="rId3" imgW="3289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79867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7235825" y="1844675"/>
          <a:ext cx="15843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包" r:id="rId5" imgW="700391" imgH="486383" progId="Package">
                  <p:embed/>
                </p:oleObj>
              </mc:Choice>
              <mc:Fallback>
                <p:oleObj name="包" r:id="rId5" imgW="700391" imgH="486383" progId="Pack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844675"/>
                        <a:ext cx="158432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build="p"/>
      <p:bldP spid="2037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250825" y="2997200"/>
            <a:ext cx="3600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通过试探发现 </a:t>
            </a:r>
            <a:r>
              <a:rPr lang="en-US" altLang="zh-CN" sz="2800" b="1" i="1"/>
              <a:t>β</a:t>
            </a:r>
            <a:r>
              <a:rPr lang="zh-CN" altLang="en-US" sz="2800" b="1"/>
              <a:t>从</a:t>
            </a:r>
            <a:r>
              <a:rPr lang="en-US" altLang="zh-CN" sz="2800" b="1"/>
              <a:t>0.0001~0.1</a:t>
            </a:r>
            <a:r>
              <a:rPr lang="zh-CN" altLang="en-US" sz="2800" b="1"/>
              <a:t>以</a:t>
            </a:r>
            <a:r>
              <a:rPr lang="en-US" altLang="zh-CN" sz="2800" b="1"/>
              <a:t>0.0001</a:t>
            </a:r>
            <a:r>
              <a:rPr lang="zh-CN" altLang="en-US" sz="2800" b="1"/>
              <a:t>的步长变化就可以得到很好的近似结果</a:t>
            </a:r>
            <a:r>
              <a:rPr lang="zh-CN" altLang="en-US" sz="2800"/>
              <a:t>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051050" y="404813"/>
            <a:ext cx="48974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：投资组合问题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2124075" y="1341438"/>
            <a:ext cx="5976938" cy="128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i="1" dirty="0"/>
              <a:t>Min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Z 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βZ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- </a:t>
            </a:r>
            <a:r>
              <a:rPr lang="en-US" altLang="zh-CN" sz="2800" b="1" i="1" dirty="0"/>
              <a:t>Z</a:t>
            </a:r>
            <a:r>
              <a:rPr lang="en-US" altLang="zh-CN" sz="2800" b="1" baseline="-25000" dirty="0"/>
              <a:t>1</a:t>
            </a:r>
            <a:r>
              <a:rPr lang="en-US" altLang="zh-CN" sz="2800" baseline="-25000" dirty="0"/>
              <a:t> </a:t>
            </a:r>
            <a:endParaRPr lang="en-US" altLang="zh-CN" sz="2800" b="1" baseline="-25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 err="1"/>
              <a:t>s.t.</a:t>
            </a:r>
            <a:r>
              <a:rPr lang="en-US" altLang="zh-CN" sz="2800" b="1" dirty="0"/>
              <a:t>     20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+25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+30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b="1" dirty="0"/>
              <a:t>5000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            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</a:t>
            </a:r>
            <a:r>
              <a:rPr lang="en-US" altLang="zh-CN" sz="2800" b="1" dirty="0"/>
              <a:t> 0</a:t>
            </a:r>
            <a:r>
              <a:rPr lang="en-US" altLang="zh-CN" sz="2800" dirty="0"/>
              <a:t>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50825" y="1341438"/>
            <a:ext cx="1081088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加权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模型</a:t>
            </a:r>
          </a:p>
        </p:txBody>
      </p:sp>
      <p:pic>
        <p:nvPicPr>
          <p:cNvPr id="2048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708275"/>
            <a:ext cx="5003800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250825" y="5300663"/>
            <a:ext cx="3816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投资股票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</a:t>
            </a:r>
            <a:r>
              <a:rPr lang="zh-CN" altLang="en-US" sz="2800" b="1"/>
              <a:t>、</a:t>
            </a:r>
            <a:r>
              <a:rPr lang="en-US" altLang="zh-CN" sz="2800" b="1"/>
              <a:t>C</a:t>
            </a:r>
            <a:r>
              <a:rPr lang="zh-CN" altLang="en-US" sz="2800" b="1"/>
              <a:t>分别为</a:t>
            </a:r>
            <a:r>
              <a:rPr lang="en-US" altLang="zh-CN" sz="2800" b="1"/>
              <a:t>153</a:t>
            </a:r>
            <a:r>
              <a:rPr lang="zh-CN" altLang="en-US" sz="2800" b="1"/>
              <a:t>、</a:t>
            </a:r>
            <a:r>
              <a:rPr lang="en-US" altLang="zh-CN" sz="2800" b="1"/>
              <a:t>35</a:t>
            </a:r>
            <a:r>
              <a:rPr lang="zh-CN" altLang="en-US" sz="2800" b="1"/>
              <a:t>、</a:t>
            </a:r>
            <a:r>
              <a:rPr lang="en-US" altLang="zh-CN" sz="2800" b="1"/>
              <a:t>35</a:t>
            </a:r>
            <a:r>
              <a:rPr lang="zh-CN" altLang="en-US" sz="2800" b="1"/>
              <a:t>（手）</a:t>
            </a:r>
            <a:r>
              <a:rPr lang="zh-CN" altLang="en-US" sz="2800"/>
              <a:t> </a:t>
            </a: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067175" y="4724400"/>
            <a:ext cx="3673475" cy="72072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09" name="Object 9"/>
          <p:cNvGraphicFramePr>
            <a:graphicFrameLocks noChangeAspect="1"/>
          </p:cNvGraphicFramePr>
          <p:nvPr/>
        </p:nvGraphicFramePr>
        <p:xfrm>
          <a:off x="7092950" y="1268413"/>
          <a:ext cx="17637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包" r:id="rId4" imgW="700391" imgH="486383" progId="Package">
                  <p:embed/>
                </p:oleObj>
              </mc:Choice>
              <mc:Fallback>
                <p:oleObj name="包" r:id="rId4" imgW="700391" imgH="486383" progId="Packag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268413"/>
                        <a:ext cx="1763713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/>
      <p:bldP spid="204804" grpId="0"/>
      <p:bldP spid="204807" grpId="0"/>
      <p:bldP spid="20480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04800" y="5694363"/>
            <a:ext cx="8572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结果：</a:t>
            </a:r>
            <a:r>
              <a:rPr lang="zh-CN" altLang="en-US" sz="2800" b="1" dirty="0"/>
              <a:t>总吨公里数为</a:t>
            </a:r>
            <a:r>
              <a:rPr lang="en-US" altLang="zh-CN" sz="2800" b="1" dirty="0"/>
              <a:t>85.3</a:t>
            </a:r>
            <a:r>
              <a:rPr lang="zh-CN" altLang="en-US" sz="2800" b="1" dirty="0"/>
              <a:t>，比使用原料场减少了</a:t>
            </a:r>
            <a:r>
              <a:rPr lang="en-US" altLang="zh-CN" sz="2800" b="1" dirty="0" smtClean="0"/>
              <a:t>50.9</a:t>
            </a:r>
            <a:endParaRPr lang="zh-CN" altLang="en-US" sz="2800" b="1" dirty="0"/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227763" y="436562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初始点的选择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19250" y="404813"/>
            <a:ext cx="518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2: 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供应与选址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019925" y="620713"/>
          <a:ext cx="952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Clip" r:id="rId3" imgW="952129" imgH="542857" progId="MS_ClipArt_Gallery.2">
                  <p:embed/>
                </p:oleObj>
              </mc:Choice>
              <mc:Fallback>
                <p:oleObj name="Clip" r:id="rId3" imgW="952129" imgH="542857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620713"/>
                        <a:ext cx="9525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304800" y="990600"/>
          <a:ext cx="5389563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公式" r:id="rId5" imgW="1866900" imgH="1320800" progId="Equation.3">
                  <p:embed/>
                </p:oleObj>
              </mc:Choice>
              <mc:Fallback>
                <p:oleObj name="公式" r:id="rId5" imgW="1866900" imgH="132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5389563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6324600" y="1930400"/>
            <a:ext cx="2514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决策变量：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/>
              <a:t>c</a:t>
            </a:r>
            <a:r>
              <a:rPr lang="en-US" altLang="zh-CN" sz="2800" b="1" i="1" baseline="-25000" dirty="0"/>
              <a:t>i j</a:t>
            </a:r>
            <a:r>
              <a:rPr lang="zh-CN" altLang="en-US" sz="2800" b="1" i="1" baseline="-25000" dirty="0"/>
              <a:t>，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i="1" dirty="0" err="1"/>
              <a:t>,y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)~16</a:t>
            </a:r>
            <a:r>
              <a:rPr lang="zh-CN" altLang="zh-CN" sz="2800" b="1" dirty="0"/>
              <a:t>维</a:t>
            </a:r>
            <a:endParaRPr lang="zh-CN" altLang="en-US" sz="2800" b="1" dirty="0"/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533400" y="48006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用现料场总吨公里数为</a:t>
            </a:r>
            <a:r>
              <a:rPr lang="en-US" altLang="zh-CN" sz="2800" dirty="0"/>
              <a:t>136.2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6019800" y="1219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ea typeface="楷体_GB2312" pitchFamily="49" charset="-122"/>
              </a:rPr>
              <a:t>改建两个新料场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84888" y="49418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局部最优解问题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443663" y="3429000"/>
            <a:ext cx="2160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Shili0902.m; shili0902fun.m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/>
      <p:bldP spid="1802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365866"/>
              </p:ext>
            </p:extLst>
          </p:nvPr>
        </p:nvGraphicFramePr>
        <p:xfrm>
          <a:off x="1498022" y="1052247"/>
          <a:ext cx="6490855" cy="337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3" imgW="2489040" imgH="1371600" progId="Equation.3">
                  <p:embed/>
                </p:oleObj>
              </mc:Choice>
              <mc:Fallback>
                <p:oleObj name="公式" r:id="rId3" imgW="248904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022" y="1052247"/>
                        <a:ext cx="6490855" cy="337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228600" y="5181600"/>
            <a:ext cx="4343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决策变量：</a:t>
            </a:r>
            <a:r>
              <a:rPr lang="en-US" altLang="zh-CN" sz="2800" b="1" i="1" dirty="0"/>
              <a:t>c</a:t>
            </a:r>
            <a:r>
              <a:rPr lang="en-US" altLang="zh-CN" sz="2800" b="1" i="1" baseline="-25000" dirty="0"/>
              <a:t>i </a:t>
            </a:r>
            <a:r>
              <a:rPr lang="zh-CN" altLang="en-US" sz="2800" b="1" i="1" baseline="-25000" dirty="0"/>
              <a:t>，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i="1" dirty="0" err="1"/>
              <a:t>,y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)~10</a:t>
            </a:r>
            <a:r>
              <a:rPr lang="zh-CN" altLang="zh-CN" sz="2800" b="1" dirty="0"/>
              <a:t>维 </a:t>
            </a:r>
            <a:endParaRPr lang="zh-CN" altLang="en-US" sz="2800" b="1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987675" y="33337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计算方法的改善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23850" y="602138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局部最优解问题有所改进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5435600" y="5445125"/>
            <a:ext cx="327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Shili0902n.m; shili0902fun1.m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539750" y="476250"/>
          <a:ext cx="8382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文档" r:id="rId3" imgW="3877056" imgH="871728" progId="Word.Document.8">
                  <p:embed/>
                </p:oleObj>
              </mc:Choice>
              <mc:Fallback>
                <p:oleObj name="文档" r:id="rId3" imgW="3877056" imgH="8717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8382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468313" y="594995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+</a:t>
            </a:r>
            <a:r>
              <a:rPr lang="zh-CN" altLang="en-US" sz="2800" b="1"/>
              <a:t>为工地</a:t>
            </a:r>
            <a:r>
              <a:rPr lang="en-US" altLang="zh-CN" sz="2800" b="1"/>
              <a:t>, </a:t>
            </a:r>
            <a:r>
              <a:rPr lang="zh-CN" altLang="en-US" sz="2800" b="1"/>
              <a:t>数字为用量</a:t>
            </a:r>
            <a:r>
              <a:rPr lang="en-US" altLang="zh-CN" sz="2800" b="1"/>
              <a:t>;</a:t>
            </a:r>
            <a:r>
              <a:rPr lang="en-US" altLang="zh-CN" sz="2800" b="1">
                <a:solidFill>
                  <a:srgbClr val="FF33CC"/>
                </a:solidFill>
              </a:rPr>
              <a:t> *</a:t>
            </a:r>
            <a:r>
              <a:rPr lang="zh-CN" altLang="en-US" sz="2800" b="1"/>
              <a:t>为新料场</a:t>
            </a:r>
            <a:r>
              <a:rPr lang="en-US" altLang="zh-CN" sz="2800" b="1"/>
              <a:t>, </a:t>
            </a:r>
            <a:r>
              <a:rPr lang="zh-CN" altLang="en-US" sz="2800" b="1"/>
              <a:t>数字为供应量。</a:t>
            </a:r>
          </a:p>
        </p:txBody>
      </p:sp>
      <p:pic>
        <p:nvPicPr>
          <p:cNvPr id="182276" name="Picture 4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73250"/>
            <a:ext cx="68516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2277" name="Group 5"/>
          <p:cNvGrpSpPr>
            <a:grpSpLocks/>
          </p:cNvGrpSpPr>
          <p:nvPr/>
        </p:nvGrpSpPr>
        <p:grpSpPr bwMode="auto">
          <a:xfrm>
            <a:off x="2627784" y="2292350"/>
            <a:ext cx="4622329" cy="2936850"/>
            <a:chOff x="1728" y="1344"/>
            <a:chExt cx="2832" cy="1680"/>
          </a:xfrm>
        </p:grpSpPr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2688" y="1824"/>
              <a:ext cx="576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H="1" flipV="1">
              <a:off x="2448" y="1689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H="1">
              <a:off x="1728" y="1824"/>
              <a:ext cx="72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H="1">
              <a:off x="1824" y="1920"/>
              <a:ext cx="624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4032" y="1344"/>
              <a:ext cx="528" cy="168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16013" y="69215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本实验基本内容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356100" y="32131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D1D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基本原理和算法</a:t>
            </a:r>
            <a:endParaRPr lang="zh-CN" altLang="en-US" b="1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356100" y="40767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FAC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3. MATLAB</a:t>
            </a:r>
            <a:r>
              <a:rPr lang="zh-CN" altLang="zh-CN" sz="2800" b="1">
                <a:ea typeface="楷体_GB2312" pitchFamily="49" charset="-122"/>
              </a:rPr>
              <a:t>实现</a:t>
            </a:r>
            <a:endParaRPr lang="zh-CN" altLang="en-US" sz="280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56100" y="227647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问题与模型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395288" y="2500313"/>
            <a:ext cx="3600450" cy="2736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187450" y="4659313"/>
            <a:ext cx="1944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NLP</a:t>
            </a:r>
            <a:endParaRPr lang="en-US" altLang="zh-CN" sz="36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827088" y="2716213"/>
            <a:ext cx="2736850" cy="1943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1258888" y="2932113"/>
            <a:ext cx="1800225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39750" y="3003550"/>
            <a:ext cx="324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LP</a:t>
            </a:r>
            <a:endParaRPr lang="en-US" altLang="zh-CN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39750" y="3795713"/>
            <a:ext cx="324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QP</a:t>
            </a:r>
            <a:endParaRPr lang="en-US" altLang="zh-CN" sz="36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6" name="Text Box 4"/>
          <p:cNvSpPr txBox="1">
            <a:spLocks noChangeArrowheads="1"/>
          </p:cNvSpPr>
          <p:nvPr/>
        </p:nvSpPr>
        <p:spPr bwMode="auto">
          <a:xfrm>
            <a:off x="4405313" y="5013325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FAC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4. LINGO</a:t>
            </a:r>
            <a:r>
              <a:rPr lang="zh-CN" altLang="zh-CN" sz="2800" b="1">
                <a:ea typeface="楷体_GB2312" pitchFamily="49" charset="-122"/>
              </a:rPr>
              <a:t>实现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339975" y="1844675"/>
            <a:ext cx="66230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LP  QP        NLP      IP          </a:t>
            </a:r>
            <a:r>
              <a:rPr lang="zh-CN" altLang="en-US" sz="2800" b="1"/>
              <a:t>全局优化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选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en-US" altLang="zh-CN" sz="2800" b="1"/>
              <a:t> </a:t>
            </a:r>
          </a:p>
          <a:p>
            <a:pPr eaLnBrk="1" hangingPunct="1"/>
            <a:r>
              <a:rPr lang="en-US" altLang="zh-CN" sz="2800" b="1"/>
              <a:t>      </a:t>
            </a:r>
          </a:p>
          <a:p>
            <a:pPr eaLnBrk="1" hangingPunct="1"/>
            <a:r>
              <a:rPr lang="en-US" altLang="zh-CN" sz="2800" b="1"/>
              <a:t>         </a:t>
            </a:r>
          </a:p>
          <a:p>
            <a:pPr eaLnBrk="1" hangingPunct="1"/>
            <a:r>
              <a:rPr lang="en-US" altLang="zh-CN" sz="2800" b="1"/>
              <a:t>                          ILP      IQP          INLP</a:t>
            </a:r>
          </a:p>
          <a:p>
            <a:pPr eaLnBrk="1" hangingPunct="1"/>
            <a:r>
              <a:rPr lang="en-US" altLang="zh-CN" sz="2800" b="1"/>
              <a:t>                                  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76250"/>
            <a:ext cx="8229600" cy="725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smtClean="0">
                <a:latin typeface="楷体_GB2312" pitchFamily="49" charset="-122"/>
                <a:ea typeface="楷体_GB2312" pitchFamily="49" charset="-122"/>
              </a:rPr>
              <a:t>LINGO</a:t>
            </a:r>
            <a:r>
              <a:rPr lang="zh-CN" altLang="en-US" sz="3600" b="1" smtClean="0">
                <a:latin typeface="楷体_GB2312" pitchFamily="49" charset="-122"/>
                <a:ea typeface="楷体_GB2312" pitchFamily="49" charset="-122"/>
              </a:rPr>
              <a:t>软件的求解过程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67013" y="1268413"/>
            <a:ext cx="4613275" cy="509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/>
              <a:t>     LINGO</a:t>
            </a:r>
            <a:r>
              <a:rPr lang="zh-CN" altLang="en-US" sz="2800" b="1"/>
              <a:t>预处理程序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11188" y="3933825"/>
            <a:ext cx="3095625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线性优化求解程序</a:t>
            </a:r>
          </a:p>
          <a:p>
            <a:pPr algn="ctr" eaLnBrk="1" hangingPunct="1"/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995738" y="3933825"/>
            <a:ext cx="3471862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非线性优化求解程序</a:t>
            </a:r>
          </a:p>
          <a:p>
            <a:pPr algn="ctr" eaLnBrk="1" hangingPunct="1"/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4356100" y="1844675"/>
            <a:ext cx="11113" cy="209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011863" y="1844675"/>
            <a:ext cx="115252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3563938" y="2986088"/>
            <a:ext cx="3246437" cy="947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580063" y="2413000"/>
            <a:ext cx="3168650" cy="511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分枝定界管理程序</a:t>
            </a:r>
          </a:p>
          <a:p>
            <a:pPr algn="ctr" eaLnBrk="1" hangingPunct="1"/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>
            <a:off x="2484438" y="1841500"/>
            <a:ext cx="773112" cy="2163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6877050" y="2986088"/>
            <a:ext cx="546100" cy="1019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01600" y="1268413"/>
            <a:ext cx="2166938" cy="11604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确定常数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识别类型</a:t>
            </a:r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 flipH="1">
            <a:off x="2268538" y="1268413"/>
            <a:ext cx="503237" cy="5032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50825" y="5013325"/>
            <a:ext cx="2736850" cy="11604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单纯形算法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内点算法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选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 flipV="1">
            <a:off x="1476375" y="4437063"/>
            <a:ext cx="431800" cy="576262"/>
          </a:xfrm>
          <a:prstGeom prst="up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3995738" y="4868863"/>
            <a:ext cx="5148262" cy="13731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</a:t>
            </a:r>
            <a:r>
              <a:rPr lang="zh-CN" altLang="en-US" sz="2800" b="1"/>
              <a:t>、顺序线性规划法</a:t>
            </a:r>
            <a:r>
              <a:rPr lang="en-US" altLang="zh-CN" sz="2800" b="1"/>
              <a:t>(SLP) </a:t>
            </a:r>
          </a:p>
          <a:p>
            <a:pPr eaLnBrk="1" hangingPunct="1"/>
            <a:r>
              <a:rPr lang="en-US" altLang="zh-CN" sz="2800" b="1"/>
              <a:t>2</a:t>
            </a:r>
            <a:r>
              <a:rPr lang="zh-CN" altLang="en-US" sz="2800" b="1"/>
              <a:t>、广义既约梯度法</a:t>
            </a:r>
            <a:r>
              <a:rPr lang="en-US" altLang="zh-CN" sz="2800" b="1"/>
              <a:t>(GRG) 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选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en-US" altLang="zh-CN" sz="2800" b="1"/>
              <a:t> </a:t>
            </a:r>
          </a:p>
          <a:p>
            <a:pPr eaLnBrk="1" hangingPunct="1"/>
            <a:r>
              <a:rPr lang="en-US" altLang="zh-CN" sz="2800" b="1"/>
              <a:t>3</a:t>
            </a:r>
            <a:r>
              <a:rPr lang="zh-CN" altLang="en-US" sz="2800" b="1"/>
              <a:t>、多点搜索</a:t>
            </a:r>
            <a:r>
              <a:rPr lang="en-US" altLang="zh-CN" sz="2800" b="1"/>
              <a:t>(Multistart)     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选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3635375" y="4508500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403350" y="476250"/>
            <a:ext cx="5400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LINGO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NLP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130175" y="1268413"/>
            <a:ext cx="8834438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ourier New" panose="02070309020205020404" pitchFamily="49" charset="0"/>
              </a:rPr>
              <a:t>输入与</a:t>
            </a:r>
            <a:r>
              <a:rPr lang="en-US" altLang="zh-CN" sz="2800" b="1">
                <a:latin typeface="Courier New" panose="02070309020205020404" pitchFamily="49" charset="0"/>
              </a:rPr>
              <a:t>LP</a:t>
            </a:r>
            <a:r>
              <a:rPr lang="zh-CN" altLang="en-US" sz="2800" b="1">
                <a:latin typeface="Courier New" panose="02070309020205020404" pitchFamily="49" charset="0"/>
              </a:rPr>
              <a:t>类似，软件自动判别问题类型、选择算法求解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20040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247650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3720" name="Object 8"/>
          <p:cNvGraphicFramePr>
            <a:graphicFrameLocks noChangeAspect="1"/>
          </p:cNvGraphicFramePr>
          <p:nvPr/>
        </p:nvGraphicFramePr>
        <p:xfrm>
          <a:off x="1547813" y="2205038"/>
          <a:ext cx="4084637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3" imgW="1816100" imgH="1397000" progId="Equation.3">
                  <p:embed/>
                </p:oleObj>
              </mc:Choice>
              <mc:Fallback>
                <p:oleObj name="公式" r:id="rId3" imgW="1816100" imgH="139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4084637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323850" y="220503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6156325" y="3500438"/>
            <a:ext cx="202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Exam0901.lg4</a:t>
            </a:r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323850" y="5589588"/>
            <a:ext cx="8064500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ourier New" panose="02070309020205020404" pitchFamily="49" charset="0"/>
              </a:rPr>
              <a:t>一般只求局部最优，要求全局最优可修改选项卡</a:t>
            </a:r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6156325" y="4292600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注意</a:t>
            </a:r>
            <a:r>
              <a:rPr lang="en-US" altLang="zh-CN" sz="2800" b="1"/>
              <a:t>@free(x2)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3" grpId="0"/>
      <p:bldP spid="243724" grpId="0"/>
      <p:bldP spid="243725" grpId="0" animBg="1"/>
      <p:bldP spid="2437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619250" y="404813"/>
            <a:ext cx="467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LINGO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NLP</a:t>
            </a:r>
          </a:p>
        </p:txBody>
      </p:sp>
      <p:grpSp>
        <p:nvGrpSpPr>
          <p:cNvPr id="246787" name="Group 3"/>
          <p:cNvGrpSpPr>
            <a:grpSpLocks/>
          </p:cNvGrpSpPr>
          <p:nvPr/>
        </p:nvGrpSpPr>
        <p:grpSpPr bwMode="auto">
          <a:xfrm>
            <a:off x="395288" y="1052513"/>
            <a:ext cx="7431087" cy="1673225"/>
            <a:chOff x="240" y="3072"/>
            <a:chExt cx="4681" cy="1054"/>
          </a:xfrm>
        </p:grpSpPr>
        <p:sp>
          <p:nvSpPr>
            <p:cNvPr id="35857" name="Text Box 4"/>
            <p:cNvSpPr txBox="1">
              <a:spLocks noChangeArrowheads="1"/>
            </p:cNvSpPr>
            <p:nvPr/>
          </p:nvSpPr>
          <p:spPr bwMode="auto">
            <a:xfrm>
              <a:off x="240" y="3072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accent2"/>
                  </a:solidFill>
                </a:rPr>
                <a:t>例</a:t>
              </a:r>
              <a:r>
                <a:rPr lang="en-US" altLang="zh-CN" sz="28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5858" name="Text Box 5"/>
            <p:cNvSpPr txBox="1">
              <a:spLocks noChangeArrowheads="1"/>
            </p:cNvSpPr>
            <p:nvPr/>
          </p:nvSpPr>
          <p:spPr bwMode="auto">
            <a:xfrm>
              <a:off x="3606" y="3838"/>
              <a:ext cx="1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Exam0902.lg4</a:t>
              </a:r>
            </a:p>
          </p:txBody>
        </p:sp>
        <p:pic>
          <p:nvPicPr>
            <p:cNvPr id="35859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3158"/>
              <a:ext cx="28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0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3430"/>
              <a:ext cx="317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5861" name="Object 8"/>
            <p:cNvGraphicFramePr>
              <a:graphicFrameLocks noChangeAspect="1"/>
            </p:cNvGraphicFramePr>
            <p:nvPr/>
          </p:nvGraphicFramePr>
          <p:xfrm>
            <a:off x="1247" y="3748"/>
            <a:ext cx="127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9" name="公式" r:id="rId5" imgW="876300" imgH="228600" progId="Equation.3">
                    <p:embed/>
                  </p:oleObj>
                </mc:Choice>
                <mc:Fallback>
                  <p:oleObj name="公式" r:id="rId5" imgW="8763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748"/>
                          <a:ext cx="127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863" name="Group 79"/>
          <p:cNvGrpSpPr>
            <a:grpSpLocks/>
          </p:cNvGrpSpPr>
          <p:nvPr/>
        </p:nvGrpSpPr>
        <p:grpSpPr bwMode="auto">
          <a:xfrm>
            <a:off x="684213" y="4046538"/>
            <a:ext cx="6408737" cy="2046287"/>
            <a:chOff x="431" y="1979"/>
            <a:chExt cx="4037" cy="1289"/>
          </a:xfrm>
        </p:grpSpPr>
        <p:sp>
          <p:nvSpPr>
            <p:cNvPr id="35846" name="Rectangle 57"/>
            <p:cNvSpPr>
              <a:spLocks noChangeArrowheads="1"/>
            </p:cNvSpPr>
            <p:nvPr/>
          </p:nvSpPr>
          <p:spPr bwMode="auto">
            <a:xfrm>
              <a:off x="3488" y="2858"/>
              <a:ext cx="980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cs typeface="Times New Roman" panose="02020603050405020304" pitchFamily="18" charset="0"/>
                </a:rPr>
                <a:t>13.7185</a:t>
              </a:r>
              <a:endParaRPr lang="en-US" altLang="zh-CN" sz="2800" b="1"/>
            </a:p>
          </p:txBody>
        </p:sp>
        <p:sp>
          <p:nvSpPr>
            <p:cNvPr id="35847" name="Rectangle 56"/>
            <p:cNvSpPr>
              <a:spLocks noChangeArrowheads="1"/>
            </p:cNvSpPr>
            <p:nvPr/>
          </p:nvSpPr>
          <p:spPr bwMode="auto">
            <a:xfrm>
              <a:off x="1338" y="2858"/>
              <a:ext cx="2150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cs typeface="Times New Roman" panose="02020603050405020304" pitchFamily="18" charset="0"/>
                </a:rPr>
                <a:t>（</a:t>
              </a:r>
              <a:r>
                <a:rPr lang="en-US" altLang="zh-CN" sz="2800" b="1">
                  <a:cs typeface="Times New Roman" panose="02020603050405020304" pitchFamily="18" charset="0"/>
                </a:rPr>
                <a:t>1.3584</a:t>
              </a:r>
              <a:r>
                <a:rPr lang="zh-CN" altLang="en-US" sz="2800" b="1">
                  <a:cs typeface="Times New Roman" panose="02020603050405020304" pitchFamily="18" charset="0"/>
                </a:rPr>
                <a:t>，</a:t>
              </a:r>
              <a:r>
                <a:rPr lang="en-US" altLang="zh-CN" sz="2800" b="1">
                  <a:cs typeface="Times New Roman" panose="02020603050405020304" pitchFamily="18" charset="0"/>
                </a:rPr>
                <a:t>-0.8452</a:t>
              </a:r>
              <a:r>
                <a:rPr lang="zh-CN" altLang="en-US" sz="2800" b="1">
                  <a:cs typeface="Times New Roman" panose="02020603050405020304" pitchFamily="18" charset="0"/>
                </a:rPr>
                <a:t>）</a:t>
              </a:r>
              <a:endParaRPr lang="zh-CN" altLang="en-US" sz="2800" b="1"/>
            </a:p>
          </p:txBody>
        </p:sp>
        <p:sp>
          <p:nvSpPr>
            <p:cNvPr id="35848" name="Rectangle 55"/>
            <p:cNvSpPr>
              <a:spLocks noChangeArrowheads="1"/>
            </p:cNvSpPr>
            <p:nvPr/>
          </p:nvSpPr>
          <p:spPr bwMode="auto">
            <a:xfrm>
              <a:off x="3488" y="2432"/>
              <a:ext cx="98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cs typeface="Times New Roman" panose="02020603050405020304" pitchFamily="18" charset="0"/>
                </a:rPr>
                <a:t>最优值</a:t>
              </a:r>
              <a:endParaRPr lang="zh-CN" altLang="en-US" sz="2800" b="1"/>
            </a:p>
          </p:txBody>
        </p:sp>
        <p:sp>
          <p:nvSpPr>
            <p:cNvPr id="35849" name="Rectangle 54"/>
            <p:cNvSpPr>
              <a:spLocks noChangeArrowheads="1"/>
            </p:cNvSpPr>
            <p:nvPr/>
          </p:nvSpPr>
          <p:spPr bwMode="auto">
            <a:xfrm>
              <a:off x="1338" y="2432"/>
              <a:ext cx="215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cs typeface="Times New Roman" panose="02020603050405020304" pitchFamily="18" charset="0"/>
                </a:rPr>
                <a:t>最优解</a:t>
              </a:r>
              <a:endParaRPr lang="zh-CN" altLang="en-US" sz="2800" b="1"/>
            </a:p>
          </p:txBody>
        </p:sp>
        <p:sp>
          <p:nvSpPr>
            <p:cNvPr id="35850" name="Line 58"/>
            <p:cNvSpPr>
              <a:spLocks noChangeShapeType="1"/>
            </p:cNvSpPr>
            <p:nvPr/>
          </p:nvSpPr>
          <p:spPr bwMode="auto">
            <a:xfrm>
              <a:off x="1338" y="2432"/>
              <a:ext cx="3130" cy="0"/>
            </a:xfrm>
            <a:prstGeom prst="line">
              <a:avLst/>
            </a:prstGeom>
            <a:noFill/>
            <a:ln w="25400" cap="rnd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Line 59"/>
            <p:cNvSpPr>
              <a:spLocks noChangeShapeType="1"/>
            </p:cNvSpPr>
            <p:nvPr/>
          </p:nvSpPr>
          <p:spPr bwMode="auto">
            <a:xfrm>
              <a:off x="1338" y="2858"/>
              <a:ext cx="3130" cy="0"/>
            </a:xfrm>
            <a:prstGeom prst="line">
              <a:avLst/>
            </a:prstGeom>
            <a:noFill/>
            <a:ln w="0" cap="rnd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60"/>
            <p:cNvSpPr>
              <a:spLocks noChangeShapeType="1"/>
            </p:cNvSpPr>
            <p:nvPr/>
          </p:nvSpPr>
          <p:spPr bwMode="auto">
            <a:xfrm>
              <a:off x="1338" y="3268"/>
              <a:ext cx="3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61"/>
            <p:cNvSpPr>
              <a:spLocks noChangeShapeType="1"/>
            </p:cNvSpPr>
            <p:nvPr/>
          </p:nvSpPr>
          <p:spPr bwMode="auto">
            <a:xfrm>
              <a:off x="1338" y="2432"/>
              <a:ext cx="0" cy="836"/>
            </a:xfrm>
            <a:prstGeom prst="line">
              <a:avLst/>
            </a:prstGeom>
            <a:noFill/>
            <a:ln w="0" cap="rnd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62"/>
            <p:cNvSpPr>
              <a:spLocks noChangeShapeType="1"/>
            </p:cNvSpPr>
            <p:nvPr/>
          </p:nvSpPr>
          <p:spPr bwMode="auto">
            <a:xfrm>
              <a:off x="3488" y="2432"/>
              <a:ext cx="0" cy="836"/>
            </a:xfrm>
            <a:prstGeom prst="line">
              <a:avLst/>
            </a:prstGeom>
            <a:noFill/>
            <a:ln w="0" cap="rnd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63"/>
            <p:cNvSpPr>
              <a:spLocks noChangeShapeType="1"/>
            </p:cNvSpPr>
            <p:nvPr/>
          </p:nvSpPr>
          <p:spPr bwMode="auto">
            <a:xfrm>
              <a:off x="4468" y="2432"/>
              <a:ext cx="0" cy="836"/>
            </a:xfrm>
            <a:prstGeom prst="line">
              <a:avLst/>
            </a:prstGeom>
            <a:noFill/>
            <a:ln w="0" cap="rnd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Text Box 78"/>
            <p:cNvSpPr txBox="1">
              <a:spLocks noChangeArrowheads="1"/>
            </p:cNvSpPr>
            <p:nvPr/>
          </p:nvSpPr>
          <p:spPr bwMode="auto">
            <a:xfrm>
              <a:off x="431" y="1979"/>
              <a:ext cx="27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利用全局最优求解程序：</a:t>
              </a:r>
            </a:p>
          </p:txBody>
        </p:sp>
      </p:grpSp>
      <p:sp>
        <p:nvSpPr>
          <p:cNvPr id="246864" name="Text Box 80"/>
          <p:cNvSpPr txBox="1">
            <a:spLocks noChangeArrowheads="1"/>
          </p:cNvSpPr>
          <p:nvPr/>
        </p:nvSpPr>
        <p:spPr bwMode="auto">
          <a:xfrm>
            <a:off x="1979613" y="3068638"/>
            <a:ext cx="432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注意</a:t>
            </a:r>
            <a:r>
              <a:rPr lang="en-US" altLang="zh-CN" sz="2800" b="1"/>
              <a:t>@free(x1); @free(x2);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323850" y="3284538"/>
            <a:ext cx="864235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解得</a:t>
            </a:r>
            <a:r>
              <a:rPr lang="en-US" altLang="zh-CN" sz="2800" b="1"/>
              <a:t>x = 1.0e+002 *</a:t>
            </a:r>
            <a:r>
              <a:rPr lang="zh-CN" altLang="en-US" sz="2800" b="1"/>
              <a:t>（</a:t>
            </a:r>
            <a:r>
              <a:rPr lang="en-US" altLang="zh-CN" sz="2800" b="1"/>
              <a:t>1.3111</a:t>
            </a:r>
            <a:r>
              <a:rPr lang="zh-CN" altLang="en-US" sz="2800" b="1"/>
              <a:t>，</a:t>
            </a:r>
            <a:r>
              <a:rPr lang="en-US" altLang="zh-CN" sz="2800" b="1"/>
              <a:t>0.1529</a:t>
            </a:r>
            <a:r>
              <a:rPr lang="zh-CN" altLang="en-US" sz="2800" b="1"/>
              <a:t>，</a:t>
            </a:r>
            <a:r>
              <a:rPr lang="en-US" altLang="zh-CN" sz="2800" b="1"/>
              <a:t>0.2221</a:t>
            </a:r>
            <a:r>
              <a:rPr lang="zh-CN" altLang="en-US" sz="2800" b="1"/>
              <a:t>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如果一定要整数解，可以四舍五入到（</a:t>
            </a:r>
            <a:r>
              <a:rPr lang="en-US" altLang="zh-CN" sz="2800" b="1"/>
              <a:t>131</a:t>
            </a:r>
            <a:r>
              <a:rPr lang="zh-CN" altLang="en-US" sz="2800" b="1"/>
              <a:t>，</a:t>
            </a:r>
            <a:r>
              <a:rPr lang="en-US" altLang="zh-CN" sz="2800" b="1"/>
              <a:t>15</a:t>
            </a:r>
            <a:r>
              <a:rPr lang="zh-CN" altLang="en-US" sz="2800" b="1"/>
              <a:t>，</a:t>
            </a:r>
            <a:r>
              <a:rPr lang="en-US" altLang="zh-CN" sz="2800" b="1"/>
              <a:t>22</a:t>
            </a:r>
            <a:r>
              <a:rPr lang="zh-CN" altLang="en-US" sz="2800" b="1"/>
              <a:t>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如利用</a:t>
            </a:r>
            <a:r>
              <a:rPr lang="en-US" altLang="zh-CN" sz="2800" b="1">
                <a:solidFill>
                  <a:srgbClr val="FF0000"/>
                </a:solidFill>
              </a:rPr>
              <a:t>@gin(x),</a:t>
            </a:r>
            <a:r>
              <a:rPr lang="zh-CN" altLang="en-US" sz="2800" b="1"/>
              <a:t>可得整数最优解</a:t>
            </a:r>
            <a:r>
              <a:rPr lang="en-US" altLang="zh-CN" sz="2800" b="1"/>
              <a:t>(132</a:t>
            </a:r>
            <a:r>
              <a:rPr lang="zh-CN" altLang="en-US" sz="2800" b="1"/>
              <a:t>，</a:t>
            </a:r>
            <a:r>
              <a:rPr lang="en-US" altLang="zh-CN" sz="2800" b="1"/>
              <a:t>15</a:t>
            </a:r>
            <a:r>
              <a:rPr lang="zh-CN" altLang="en-US" sz="2800" b="1"/>
              <a:t>，</a:t>
            </a:r>
            <a:r>
              <a:rPr lang="en-US" altLang="zh-CN" sz="2800" b="1"/>
              <a:t>22)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     </a:t>
            </a:r>
            <a:r>
              <a:rPr lang="zh-CN" altLang="en-US" sz="2800" b="1"/>
              <a:t>用去资金为</a:t>
            </a:r>
            <a:r>
              <a:rPr lang="en-US" altLang="zh-CN" sz="2800" b="1"/>
              <a:t>132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20+15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25+22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30 = 3675</a:t>
            </a:r>
            <a:r>
              <a:rPr lang="zh-CN" altLang="en-US" sz="2800" b="1"/>
              <a:t>（百元）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     期望收益为</a:t>
            </a:r>
            <a:r>
              <a:rPr lang="en-US" altLang="zh-CN" sz="2800" b="1"/>
              <a:t>132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5+15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8+22</a:t>
            </a:r>
            <a:r>
              <a:rPr lang="en-US" altLang="zh-CN" sz="2800" b="1">
                <a:sym typeface="Symbol" panose="05050102010706020507" pitchFamily="18" charset="2"/>
              </a:rPr>
              <a:t></a:t>
            </a:r>
            <a:r>
              <a:rPr lang="en-US" altLang="zh-CN" sz="2800" b="1"/>
              <a:t>10 = 1000</a:t>
            </a:r>
            <a:r>
              <a:rPr lang="zh-CN" altLang="en-US" sz="2800" b="1"/>
              <a:t>（百元）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     风险</a:t>
            </a:r>
            <a:r>
              <a:rPr lang="en-US" altLang="zh-CN" sz="2800" b="1"/>
              <a:t>(</a:t>
            </a:r>
            <a:r>
              <a:rPr lang="zh-CN" altLang="en-US" sz="2800" b="1"/>
              <a:t>方差</a:t>
            </a:r>
            <a:r>
              <a:rPr lang="en-US" altLang="zh-CN" sz="2800" b="1"/>
              <a:t>)</a:t>
            </a:r>
            <a:r>
              <a:rPr lang="zh-CN" altLang="en-US" sz="2800" b="1"/>
              <a:t>为 </a:t>
            </a:r>
            <a:r>
              <a:rPr lang="en-US" altLang="zh-CN" sz="2800" b="1"/>
              <a:t>68116</a:t>
            </a:r>
            <a:r>
              <a:rPr lang="zh-CN" altLang="en-US" sz="2800" b="1"/>
              <a:t>，标准差约为</a:t>
            </a:r>
            <a:r>
              <a:rPr lang="en-US" altLang="zh-CN" sz="2800" b="1"/>
              <a:t>261</a:t>
            </a:r>
            <a:r>
              <a:rPr lang="zh-CN" altLang="en-US" sz="2800" b="1"/>
              <a:t>（百元）</a:t>
            </a:r>
            <a:r>
              <a:rPr lang="zh-CN" altLang="en-US" sz="2800"/>
              <a:t> 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051050" y="404813"/>
            <a:ext cx="4826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ea typeface="华文楷体" panose="02010600040101010101" pitchFamily="2" charset="-122"/>
              </a:rPr>
              <a:t>实例</a:t>
            </a:r>
            <a:r>
              <a:rPr lang="en-US" altLang="zh-CN" sz="3600" b="1">
                <a:solidFill>
                  <a:schemeClr val="tx2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3600" b="1">
                <a:solidFill>
                  <a:schemeClr val="tx2"/>
                </a:solidFill>
                <a:ea typeface="华文楷体" panose="02010600040101010101" pitchFamily="2" charset="-122"/>
              </a:rPr>
              <a:t>：投资组合问题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395288" y="1700213"/>
            <a:ext cx="8389937" cy="128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/>
              <a:t>s.t. </a:t>
            </a:r>
            <a:r>
              <a:rPr lang="en-US" altLang="zh-CN" sz="2800" b="1" i="1"/>
              <a:t> </a:t>
            </a:r>
            <a:r>
              <a:rPr lang="en-US" altLang="zh-CN" sz="2800" b="1"/>
              <a:t>5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   </a:t>
            </a:r>
            <a:r>
              <a:rPr lang="en-US" altLang="zh-CN" sz="2800" b="1"/>
              <a:t>+8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+10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</a:t>
            </a:r>
            <a:r>
              <a:rPr lang="en-US" altLang="zh-CN" sz="2800" b="1"/>
              <a:t> 1000</a:t>
            </a:r>
            <a:r>
              <a:rPr lang="en-US" altLang="zh-CN" sz="2800"/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/>
              <a:t>            20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+25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+30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</a:t>
            </a:r>
            <a:r>
              <a:rPr lang="en-US" altLang="zh-CN" sz="2800"/>
              <a:t> 5000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/>
              <a:t>            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</a:t>
            </a:r>
            <a:r>
              <a:rPr lang="en-US" altLang="zh-CN" sz="2800" b="1"/>
              <a:t> 0</a:t>
            </a:r>
            <a:r>
              <a:rPr lang="en-US" altLang="zh-CN" sz="2800"/>
              <a:t> </a:t>
            </a:r>
          </a:p>
        </p:txBody>
      </p:sp>
      <p:graphicFrame>
        <p:nvGraphicFramePr>
          <p:cNvPr id="247813" name="Object 5"/>
          <p:cNvGraphicFramePr>
            <a:graphicFrameLocks noChangeAspect="1"/>
          </p:cNvGraphicFramePr>
          <p:nvPr/>
        </p:nvGraphicFramePr>
        <p:xfrm>
          <a:off x="395288" y="1125538"/>
          <a:ext cx="7986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公式" r:id="rId3" imgW="3289300" imgH="241300" progId="Equation.3">
                  <p:embed/>
                </p:oleObj>
              </mc:Choice>
              <mc:Fallback>
                <p:oleObj name="公式" r:id="rId3" imgW="3289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79867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6516688" y="2060575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Shili0901.lg4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7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7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7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build="p"/>
      <p:bldP spid="247812" grpId="0"/>
      <p:bldP spid="2478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304800" y="5694363"/>
            <a:ext cx="8572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结果：</a:t>
            </a:r>
            <a:r>
              <a:rPr lang="zh-CN" altLang="en-US" sz="2800" b="1"/>
              <a:t>总吨公里数为</a:t>
            </a:r>
            <a:r>
              <a:rPr lang="en-US" altLang="zh-CN" sz="2800" b="1"/>
              <a:t>85.3</a:t>
            </a:r>
            <a:r>
              <a:rPr lang="zh-CN" altLang="en-US" sz="2800" b="1"/>
              <a:t>，比使用原料场减少了</a:t>
            </a:r>
            <a:r>
              <a:rPr lang="en-US" altLang="zh-CN" sz="2800" b="1"/>
              <a:t>50.9</a:t>
            </a:r>
            <a:r>
              <a:rPr lang="zh-CN" altLang="en-US" sz="2800" b="1"/>
              <a:t>。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6227763" y="436562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初始点的选择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619250" y="404813"/>
            <a:ext cx="518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2: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供应与选址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7019925" y="620713"/>
          <a:ext cx="952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Clip" r:id="rId3" imgW="952129" imgH="542857" progId="MS_ClipArt_Gallery.2">
                  <p:embed/>
                </p:oleObj>
              </mc:Choice>
              <mc:Fallback>
                <p:oleObj name="Clip" r:id="rId3" imgW="952129" imgH="542857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620713"/>
                        <a:ext cx="9525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304800" y="990600"/>
          <a:ext cx="5389563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公式" r:id="rId5" imgW="1866900" imgH="1320800" progId="Equation.3">
                  <p:embed/>
                </p:oleObj>
              </mc:Choice>
              <mc:Fallback>
                <p:oleObj name="公式" r:id="rId5" imgW="1866900" imgH="132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5389563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6324600" y="1930400"/>
            <a:ext cx="2514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决策变量：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c</a:t>
            </a:r>
            <a:r>
              <a:rPr lang="en-US" altLang="zh-CN" sz="2800" b="1" i="1" baseline="-25000"/>
              <a:t>i j</a:t>
            </a:r>
            <a:r>
              <a:rPr lang="zh-CN" altLang="en-US" sz="2800" b="1" i="1" baseline="-25000"/>
              <a:t>，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j</a:t>
            </a:r>
            <a:r>
              <a:rPr lang="en-US" altLang="zh-CN" sz="2800" b="1" i="1"/>
              <a:t>,y</a:t>
            </a:r>
            <a:r>
              <a:rPr lang="en-US" altLang="zh-CN" sz="2800" b="1" i="1" baseline="-25000"/>
              <a:t>j</a:t>
            </a:r>
            <a:r>
              <a:rPr lang="en-US" altLang="zh-CN" sz="2800" b="1"/>
              <a:t>)~16</a:t>
            </a:r>
            <a:r>
              <a:rPr lang="zh-CN" altLang="zh-CN" sz="2800" b="1"/>
              <a:t>维</a:t>
            </a:r>
            <a:endParaRPr lang="zh-CN" altLang="en-US" sz="2800" b="1"/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533400" y="48006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用现料场总吨公里数为</a:t>
            </a:r>
            <a:r>
              <a:rPr lang="en-US" altLang="zh-CN" sz="2800"/>
              <a:t>136.2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6019800" y="1219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改建两个新料场</a:t>
            </a: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6084888" y="49418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局部最优解问题</a:t>
            </a:r>
          </a:p>
        </p:txBody>
      </p:sp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6443663" y="3429000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Shili0902.lg4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/>
      <p:bldP spid="249859" grpId="0"/>
      <p:bldP spid="249863" grpId="0"/>
      <p:bldP spid="249864" grpId="0"/>
      <p:bldP spid="249865" grpId="0"/>
      <p:bldP spid="249866" grpId="0"/>
      <p:bldP spid="2498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11430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隶书" panose="02010509060101010101" pitchFamily="49" charset="-122"/>
              </a:rPr>
              <a:t>实验目的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835150" y="1484313"/>
            <a:ext cx="7086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1</a:t>
            </a:r>
            <a:r>
              <a:rPr lang="zh-CN" altLang="en-US" sz="2800"/>
              <a:t>）掌握用</a:t>
            </a:r>
            <a:r>
              <a:rPr lang="en-US" altLang="zh-CN" sz="2800"/>
              <a:t>MATLAB</a:t>
            </a:r>
            <a:r>
              <a:rPr lang="zh-CN" altLang="en-US" sz="2800"/>
              <a:t>优化工具箱和</a:t>
            </a:r>
            <a:r>
              <a:rPr lang="en-US" altLang="zh-CN" sz="2800"/>
              <a:t>LINGO</a:t>
            </a:r>
            <a:r>
              <a:rPr lang="zh-CN" altLang="en-US" sz="2800"/>
              <a:t>解非线性规划的方法；</a:t>
            </a:r>
          </a:p>
          <a:p>
            <a:pPr eaLnBrk="1" hangingPunct="1"/>
            <a:r>
              <a:rPr lang="en-US" altLang="zh-CN" sz="2800"/>
              <a:t>2</a:t>
            </a:r>
            <a:r>
              <a:rPr lang="zh-CN" altLang="en-US" sz="2800"/>
              <a:t>）练习建立实际问题的非线性规划模型。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11430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隶书" panose="02010509060101010101" pitchFamily="49" charset="-122"/>
              </a:rPr>
              <a:t>实验内容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1979613" y="3860800"/>
            <a:ext cx="6629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见网络学堂</a:t>
            </a: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2700338" y="476250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布置实验内容</a:t>
            </a:r>
          </a:p>
        </p:txBody>
      </p:sp>
      <p:graphicFrame>
        <p:nvGraphicFramePr>
          <p:cNvPr id="38919" name="Object 9"/>
          <p:cNvGraphicFramePr>
            <a:graphicFrameLocks noChangeAspect="1"/>
          </p:cNvGraphicFramePr>
          <p:nvPr/>
        </p:nvGraphicFramePr>
        <p:xfrm>
          <a:off x="4500563" y="5084763"/>
          <a:ext cx="10429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Clip" r:id="rId3" imgW="1622066" imgH="3934305" progId="MS_ClipArt_Gallery.2">
                  <p:embed/>
                </p:oleObj>
              </mc:Choice>
              <mc:Fallback>
                <p:oleObj name="Clip" r:id="rId3" imgW="1622066" imgH="3934305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084763"/>
                        <a:ext cx="10429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250825" y="1125538"/>
            <a:ext cx="8642350" cy="299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/>
              <a:t>50</a:t>
            </a:r>
            <a:r>
              <a:rPr lang="zh-CN" altLang="en-US" sz="2800" b="1"/>
              <a:t>万元用于投资股票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</a:t>
            </a:r>
            <a:r>
              <a:rPr lang="zh-CN" altLang="en-US" sz="2800" b="1"/>
              <a:t>、</a:t>
            </a:r>
            <a:r>
              <a:rPr lang="en-US" altLang="zh-CN" sz="2800" b="1"/>
              <a:t>C</a:t>
            </a:r>
            <a:r>
              <a:rPr lang="zh-CN" altLang="en-US" sz="2800" b="1"/>
              <a:t>，收益用</a:t>
            </a:r>
            <a:r>
              <a:rPr lang="zh-CN" altLang="en-US" sz="2800" b="1">
                <a:solidFill>
                  <a:srgbClr val="FF0000"/>
                </a:solidFill>
              </a:rPr>
              <a:t>随机变量</a:t>
            </a:r>
            <a:r>
              <a:rPr lang="zh-CN" altLang="en-US" sz="2800" b="1"/>
              <a:t>描述：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/>
              <a:t>A</a:t>
            </a:r>
            <a:r>
              <a:rPr lang="zh-CN" altLang="en-US" sz="2800" b="1"/>
              <a:t>每股年期望收益</a:t>
            </a:r>
            <a:r>
              <a:rPr lang="en-US" altLang="zh-CN" sz="2800" b="1"/>
              <a:t>5</a:t>
            </a:r>
            <a:r>
              <a:rPr lang="zh-CN" altLang="en-US" sz="2800" b="1"/>
              <a:t>元</a:t>
            </a:r>
            <a:r>
              <a:rPr lang="en-US" altLang="zh-CN" sz="2800" b="1"/>
              <a:t>(</a:t>
            </a:r>
            <a:r>
              <a:rPr lang="zh-CN" altLang="en-US" sz="2800" b="1"/>
              <a:t>标准差</a:t>
            </a:r>
            <a:r>
              <a:rPr lang="en-US" altLang="zh-CN" sz="2800" b="1"/>
              <a:t>2</a:t>
            </a:r>
            <a:r>
              <a:rPr lang="zh-CN" altLang="en-US" sz="2800" b="1"/>
              <a:t>元</a:t>
            </a:r>
            <a:r>
              <a:rPr lang="en-US" altLang="zh-CN" sz="2800" b="1"/>
              <a:t>)</a:t>
            </a:r>
            <a:r>
              <a:rPr lang="zh-CN" altLang="en-US" sz="2800" b="1"/>
              <a:t>，目前市价</a:t>
            </a:r>
            <a:r>
              <a:rPr lang="en-US" altLang="zh-CN" sz="2800" b="1"/>
              <a:t>20</a:t>
            </a:r>
            <a:r>
              <a:rPr lang="zh-CN" altLang="en-US" sz="2800" b="1"/>
              <a:t>元；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/>
              <a:t>B</a:t>
            </a:r>
            <a:r>
              <a:rPr lang="zh-CN" altLang="en-US" sz="2800" b="1"/>
              <a:t>每股年期望收益</a:t>
            </a:r>
            <a:r>
              <a:rPr lang="en-US" altLang="zh-CN" sz="2800" b="1"/>
              <a:t>8</a:t>
            </a:r>
            <a:r>
              <a:rPr lang="zh-CN" altLang="en-US" sz="2800" b="1"/>
              <a:t>元</a:t>
            </a:r>
            <a:r>
              <a:rPr lang="en-US" altLang="zh-CN" sz="2800" b="1"/>
              <a:t>(</a:t>
            </a:r>
            <a:r>
              <a:rPr lang="zh-CN" altLang="en-US" sz="2800" b="1"/>
              <a:t>标准差</a:t>
            </a:r>
            <a:r>
              <a:rPr lang="en-US" altLang="zh-CN" sz="2800" b="1"/>
              <a:t>6</a:t>
            </a:r>
            <a:r>
              <a:rPr lang="zh-CN" altLang="en-US" sz="2800" b="1"/>
              <a:t>元</a:t>
            </a:r>
            <a:r>
              <a:rPr lang="en-US" altLang="zh-CN" sz="2800" b="1"/>
              <a:t>)</a:t>
            </a:r>
            <a:r>
              <a:rPr lang="zh-CN" altLang="en-US" sz="2800" b="1"/>
              <a:t>，目前市价</a:t>
            </a:r>
            <a:r>
              <a:rPr lang="en-US" altLang="zh-CN" sz="2800" b="1"/>
              <a:t>25</a:t>
            </a:r>
            <a:r>
              <a:rPr lang="zh-CN" altLang="en-US" sz="2800" b="1"/>
              <a:t>元；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/>
              <a:t>C</a:t>
            </a:r>
            <a:r>
              <a:rPr lang="zh-CN" altLang="en-US" sz="2800" b="1"/>
              <a:t>每股年期望收益</a:t>
            </a:r>
            <a:r>
              <a:rPr lang="en-US" altLang="zh-CN" sz="2800" b="1"/>
              <a:t>10</a:t>
            </a:r>
            <a:r>
              <a:rPr lang="zh-CN" altLang="en-US" sz="2800" b="1"/>
              <a:t>元</a:t>
            </a:r>
            <a:r>
              <a:rPr lang="en-US" altLang="zh-CN" sz="2800" b="1"/>
              <a:t>(</a:t>
            </a:r>
            <a:r>
              <a:rPr lang="zh-CN" altLang="en-US" sz="2800" b="1"/>
              <a:t>标准差</a:t>
            </a:r>
            <a:r>
              <a:rPr lang="en-US" altLang="zh-CN" sz="2800" b="1"/>
              <a:t>10</a:t>
            </a:r>
            <a:r>
              <a:rPr lang="zh-CN" altLang="en-US" sz="2800" b="1"/>
              <a:t>元</a:t>
            </a:r>
            <a:r>
              <a:rPr lang="en-US" altLang="zh-CN" sz="2800" b="1"/>
              <a:t>)</a:t>
            </a:r>
            <a:r>
              <a:rPr lang="zh-CN" altLang="en-US" sz="2800" b="1"/>
              <a:t>，目前市价</a:t>
            </a:r>
            <a:r>
              <a:rPr lang="en-US" altLang="zh-CN" sz="2800" b="1"/>
              <a:t>30</a:t>
            </a:r>
            <a:r>
              <a:rPr lang="zh-CN" altLang="en-US" sz="2800" b="1"/>
              <a:t>元；</a:t>
            </a:r>
            <a:endParaRPr lang="zh-CN" altLang="en-US" sz="280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/>
              <a:t>股票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</a:t>
            </a:r>
            <a:r>
              <a:rPr lang="zh-CN" altLang="en-US" sz="2800" b="1"/>
              <a:t>收益的相关系数为</a:t>
            </a:r>
            <a:r>
              <a:rPr lang="en-US" altLang="zh-CN" sz="2800" b="1"/>
              <a:t>5/24;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/>
              <a:t>股票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C</a:t>
            </a:r>
            <a:r>
              <a:rPr lang="zh-CN" altLang="en-US" sz="2800" b="1"/>
              <a:t>收益的相关系数为</a:t>
            </a:r>
            <a:r>
              <a:rPr lang="en-US" altLang="zh-CN" sz="2800" b="1"/>
              <a:t>–1/2;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/>
              <a:t>股票</a:t>
            </a:r>
            <a:r>
              <a:rPr lang="en-US" altLang="zh-CN" sz="2800" b="1"/>
              <a:t>B</a:t>
            </a:r>
            <a:r>
              <a:rPr lang="zh-CN" altLang="en-US" sz="2800" b="1"/>
              <a:t>、</a:t>
            </a:r>
            <a:r>
              <a:rPr lang="en-US" altLang="zh-CN" sz="2800" b="1"/>
              <a:t>C</a:t>
            </a:r>
            <a:r>
              <a:rPr lang="zh-CN" altLang="en-US" sz="2800" b="1"/>
              <a:t>收益的相关系数为</a:t>
            </a:r>
            <a:r>
              <a:rPr lang="en-US" altLang="zh-CN" sz="2800" b="1"/>
              <a:t>–1/4.</a:t>
            </a:r>
            <a:endParaRPr lang="zh-CN" altLang="en-US" sz="2800" b="1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051050" y="404813"/>
            <a:ext cx="4826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：投资组合问题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250825" y="4292600"/>
            <a:ext cx="864235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 如期望今年得到至少</a:t>
            </a:r>
            <a:r>
              <a:rPr lang="en-US" altLang="zh-CN" sz="2800" b="1">
                <a:latin typeface="宋体" panose="02010600030101010101" pitchFamily="2" charset="-122"/>
              </a:rPr>
              <a:t>20%</a:t>
            </a:r>
            <a:r>
              <a:rPr lang="zh-CN" altLang="en-US" sz="2800" b="1">
                <a:latin typeface="宋体" panose="02010600030101010101" pitchFamily="2" charset="-122"/>
              </a:rPr>
              <a:t>的投资回报，应如何投资？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>
                <a:latin typeface="宋体" panose="02010600030101010101" pitchFamily="2" charset="-122"/>
              </a:rPr>
              <a:t> 投资回报率与风险的关系如何？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250825" y="5373688"/>
            <a:ext cx="8713788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假设：</a:t>
            </a:r>
            <a:r>
              <a:rPr lang="en-US" altLang="zh-CN" sz="2800" b="1"/>
              <a:t>1</a:t>
            </a:r>
            <a:r>
              <a:rPr lang="zh-CN" altLang="en-US" sz="2800" b="1"/>
              <a:t>、基金不一定要用完（不用不计利息或贬值）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            </a:t>
            </a:r>
            <a:r>
              <a:rPr lang="en-US" altLang="zh-CN" sz="2800" b="1"/>
              <a:t>2</a:t>
            </a:r>
            <a:r>
              <a:rPr lang="zh-CN" altLang="en-US" sz="2800" b="1"/>
              <a:t>、风险通常用收益的方差或标准差衡量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1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/>
      <p:bldP spid="191492" grpId="0"/>
      <p:bldP spid="1914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323850" y="4376738"/>
            <a:ext cx="8642350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决策变量</a:t>
            </a:r>
            <a:r>
              <a:rPr lang="zh-CN" altLang="en-US" sz="2800" b="1"/>
              <a:t>   </a:t>
            </a:r>
            <a:endParaRPr lang="en-US" altLang="zh-CN" sz="2800" b="1"/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  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 </a:t>
            </a:r>
            <a:r>
              <a:rPr lang="zh-CN" altLang="en-US" sz="2800" b="1"/>
              <a:t>、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和</a:t>
            </a:r>
            <a:r>
              <a:rPr lang="zh-CN" altLang="en-US" sz="2800" b="1" i="1"/>
              <a:t>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</a:t>
            </a:r>
            <a:r>
              <a:rPr lang="zh-CN" altLang="en-US" sz="2800" b="1"/>
              <a:t>：分别表示投资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</a:t>
            </a:r>
            <a:r>
              <a:rPr lang="zh-CN" altLang="en-US" sz="2800" b="1"/>
              <a:t>、</a:t>
            </a:r>
            <a:r>
              <a:rPr lang="en-US" altLang="zh-CN" sz="2800" b="1"/>
              <a:t>C</a:t>
            </a:r>
            <a:r>
              <a:rPr lang="zh-CN" altLang="en-US" sz="2800" b="1"/>
              <a:t>的数量（手）</a:t>
            </a:r>
            <a:r>
              <a:rPr lang="zh-CN" altLang="en-US" sz="2800"/>
              <a:t>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51050" y="404813"/>
            <a:ext cx="47529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：投资组合问题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79388" y="1947863"/>
            <a:ext cx="871378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</a:t>
            </a:r>
            <a:r>
              <a:rPr lang="zh-CN" altLang="en-US" sz="2800" b="1"/>
              <a:t>、</a:t>
            </a:r>
            <a:r>
              <a:rPr lang="en-US" altLang="zh-CN" sz="2800" b="1"/>
              <a:t>C</a:t>
            </a:r>
            <a:r>
              <a:rPr lang="zh-CN" altLang="en-US" sz="2800" b="1"/>
              <a:t>每手</a:t>
            </a:r>
            <a:r>
              <a:rPr lang="en-US" altLang="zh-CN" sz="2800" b="1"/>
              <a:t>(</a:t>
            </a:r>
            <a:r>
              <a:rPr lang="zh-CN" altLang="en-US" sz="2800" b="1"/>
              <a:t>百股</a:t>
            </a:r>
            <a:r>
              <a:rPr lang="en-US" altLang="zh-CN" sz="2800" b="1"/>
              <a:t>)</a:t>
            </a:r>
            <a:r>
              <a:rPr lang="zh-CN" altLang="en-US" sz="2800" b="1"/>
              <a:t>的收益分别记为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和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(</a:t>
            </a:r>
            <a:r>
              <a:rPr lang="zh-CN" altLang="en-US" sz="2800" b="1"/>
              <a:t>百元</a:t>
            </a:r>
            <a:r>
              <a:rPr lang="en-US" altLang="zh-CN" sz="2800" b="1"/>
              <a:t>)</a:t>
            </a:r>
            <a:r>
              <a:rPr lang="zh-CN" altLang="en-US" sz="2800" b="1"/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ES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=5,</a:t>
            </a:r>
            <a:r>
              <a:rPr lang="en-US" altLang="zh-CN" sz="2800" b="1" i="1"/>
              <a:t> ES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=8,</a:t>
            </a:r>
            <a:r>
              <a:rPr lang="en-US" altLang="zh-CN" sz="2800" b="1" i="1"/>
              <a:t> ES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=10</a:t>
            </a:r>
            <a:r>
              <a:rPr lang="zh-CN" altLang="en-US" sz="2800" b="1"/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DS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=4,</a:t>
            </a:r>
            <a:r>
              <a:rPr lang="en-US" altLang="zh-CN" sz="2800" b="1" i="1"/>
              <a:t> DS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=36,</a:t>
            </a:r>
            <a:r>
              <a:rPr lang="en-US" altLang="zh-CN" sz="2800" b="1" i="1"/>
              <a:t> DS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=100</a:t>
            </a:r>
            <a:r>
              <a:rPr lang="zh-CN" altLang="en-US" sz="2800" b="1"/>
              <a:t>，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r</a:t>
            </a:r>
            <a:r>
              <a:rPr lang="en-US" altLang="zh-CN" sz="2800" b="1" baseline="-25000"/>
              <a:t>12</a:t>
            </a:r>
            <a:r>
              <a:rPr lang="en-US" altLang="zh-CN" sz="2800" b="1"/>
              <a:t>=5/24, 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13</a:t>
            </a:r>
            <a:r>
              <a:rPr lang="en-US" altLang="zh-CN" sz="2800" b="1"/>
              <a:t>=-1/2, </a:t>
            </a:r>
            <a:r>
              <a:rPr lang="en-US" altLang="zh-CN" sz="2800" b="1" i="1"/>
              <a:t>r</a:t>
            </a:r>
            <a:r>
              <a:rPr lang="en-US" altLang="zh-CN" sz="2800" b="1" baseline="-25000"/>
              <a:t>23</a:t>
            </a:r>
            <a:r>
              <a:rPr lang="en-US" altLang="zh-CN" sz="2800" b="1"/>
              <a:t>=-1/4</a:t>
            </a:r>
            <a:r>
              <a:rPr lang="en-US" altLang="zh-CN" sz="2800"/>
              <a:t> 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395288" y="5800725"/>
            <a:ext cx="8497887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总收益</a:t>
            </a:r>
            <a:r>
              <a:rPr lang="en-US" altLang="zh-CN" sz="2800" b="1"/>
              <a:t>(</a:t>
            </a:r>
            <a:r>
              <a:rPr lang="zh-CN" altLang="en-US" sz="2800" b="1"/>
              <a:t>百元</a:t>
            </a:r>
            <a:r>
              <a:rPr lang="en-US" altLang="zh-CN" sz="2800" b="1"/>
              <a:t>) </a:t>
            </a:r>
            <a:r>
              <a:rPr lang="en-US" altLang="zh-CN" sz="2800" b="1" i="1"/>
              <a:t>S</a:t>
            </a:r>
            <a:r>
              <a:rPr lang="en-US" altLang="zh-CN" sz="2800" b="1"/>
              <a:t>=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</a:t>
            </a:r>
            <a:r>
              <a:rPr lang="zh-CN" altLang="en-US" sz="2800" b="1"/>
              <a:t>：是一个随机变量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372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4643438" y="2392363"/>
          <a:ext cx="4338637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3" imgW="2146300" imgH="812800" progId="Equation.3">
                  <p:embed/>
                </p:oleObj>
              </mc:Choice>
              <mc:Fallback>
                <p:oleObj name="公式" r:id="rId3" imgW="2146300" imgH="812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392363"/>
                        <a:ext cx="4338637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矩形 1"/>
          <p:cNvSpPr>
            <a:spLocks noChangeArrowheads="1"/>
          </p:cNvSpPr>
          <p:nvPr/>
        </p:nvSpPr>
        <p:spPr bwMode="auto">
          <a:xfrm>
            <a:off x="179388" y="1177925"/>
            <a:ext cx="8713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国内股票通常以“一手”（</a:t>
            </a:r>
            <a:r>
              <a:rPr lang="en-US" altLang="zh-CN" sz="2800" b="1"/>
              <a:t>100</a:t>
            </a:r>
            <a:r>
              <a:rPr lang="zh-CN" altLang="en-US" sz="2800" b="1"/>
              <a:t>股）为最小单位出售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/>
      <p:bldP spid="192516" grpId="0"/>
      <p:bldP spid="1925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395288" y="3008313"/>
            <a:ext cx="608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投资风险（用总收益的方差表示）</a:t>
            </a:r>
            <a:r>
              <a:rPr lang="zh-CN" altLang="en-US" sz="2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051050" y="404813"/>
            <a:ext cx="4826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：投资组合问题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58775" y="1916113"/>
            <a:ext cx="838993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总收益的数学期望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i="1" dirty="0"/>
              <a:t>             </a:t>
            </a:r>
            <a:r>
              <a:rPr lang="en-US" altLang="zh-CN" sz="2800" b="1" i="1" dirty="0"/>
              <a:t>Z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ES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x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ES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i="1" dirty="0"/>
              <a:t>ES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i="1" dirty="0"/>
              <a:t>ES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=5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+8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+10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741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总收益 </a:t>
            </a:r>
            <a:r>
              <a:rPr lang="en-US" altLang="zh-CN" sz="2800" b="1" i="1"/>
              <a:t>S</a:t>
            </a:r>
            <a:r>
              <a:rPr lang="en-US" altLang="zh-CN" sz="2800" b="1"/>
              <a:t>=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</a:t>
            </a:r>
            <a:r>
              <a:rPr lang="zh-CN" altLang="en-US" sz="2800" b="1"/>
              <a:t>：是一个随机变量</a:t>
            </a: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323850" y="3644900"/>
          <a:ext cx="882015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3" imgW="3632200" imgH="1193800" progId="Equation.3">
                  <p:embed/>
                </p:oleObj>
              </mc:Choice>
              <mc:Fallback>
                <p:oleObj name="公式" r:id="rId3" imgW="3632200" imgH="119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900"/>
                        <a:ext cx="8820150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  <p:bldP spid="1935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6372200" y="2964779"/>
            <a:ext cx="2664296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都是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QP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均值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方差模型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51050" y="404813"/>
            <a:ext cx="4826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：投资组合问题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395288" y="2862263"/>
            <a:ext cx="8389937" cy="128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/>
              <a:t>s.t. </a:t>
            </a:r>
            <a:r>
              <a:rPr lang="en-US" altLang="zh-CN" sz="2800" b="1" i="1"/>
              <a:t>       </a:t>
            </a:r>
            <a:r>
              <a:rPr lang="en-US" altLang="zh-CN" sz="2800" b="1"/>
              <a:t>5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   </a:t>
            </a:r>
            <a:r>
              <a:rPr lang="en-US" altLang="zh-CN" sz="2800" b="1"/>
              <a:t>+ 8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+10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</a:t>
            </a:r>
            <a:r>
              <a:rPr lang="en-US" altLang="zh-CN" sz="2800" b="1"/>
              <a:t> 1000</a:t>
            </a:r>
            <a:r>
              <a:rPr lang="en-US" altLang="zh-CN" sz="2800"/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/>
              <a:t>            </a:t>
            </a:r>
            <a:r>
              <a:rPr lang="en-US" altLang="zh-CN" sz="2800" b="1"/>
              <a:t>20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+25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+30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</a:t>
            </a:r>
            <a:r>
              <a:rPr lang="en-US" altLang="zh-CN" sz="2800"/>
              <a:t> </a:t>
            </a:r>
            <a:r>
              <a:rPr lang="en-US" altLang="zh-CN" sz="2800" b="1"/>
              <a:t>5000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/>
              <a:t>             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，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</a:t>
            </a:r>
            <a:r>
              <a:rPr lang="en-US" altLang="zh-CN" sz="2800" b="1"/>
              <a:t> 0</a:t>
            </a:r>
            <a:endParaRPr lang="en-US" altLang="zh-CN" sz="2800"/>
          </a:p>
        </p:txBody>
      </p:sp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395288" y="2287588"/>
          <a:ext cx="7986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3" imgW="3289300" imgH="241300" progId="Equation.3">
                  <p:embed/>
                </p:oleObj>
              </mc:Choice>
              <mc:Fallback>
                <p:oleObj name="公式" r:id="rId3" imgW="3289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87588"/>
                        <a:ext cx="79867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4788025" y="4996333"/>
            <a:ext cx="134712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/>
              <a:t>变化</a:t>
            </a:r>
            <a:r>
              <a:rPr lang="en-US" altLang="zh-CN" sz="2800" b="1" i="1" dirty="0" smtClean="0"/>
              <a:t>β</a:t>
            </a:r>
            <a:r>
              <a:rPr lang="zh-CN" altLang="en-US" sz="2800" b="1" dirty="0" smtClean="0"/>
              <a:t>可得二者关系</a:t>
            </a:r>
            <a:endParaRPr lang="zh-CN" altLang="en-US" sz="2800" dirty="0"/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395288" y="4949825"/>
            <a:ext cx="4824412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i="1" dirty="0"/>
              <a:t>Min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Z 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βZ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- </a:t>
            </a:r>
            <a:r>
              <a:rPr lang="en-US" altLang="zh-CN" sz="2800" b="1" i="1" dirty="0"/>
              <a:t>Z</a:t>
            </a:r>
            <a:r>
              <a:rPr lang="en-US" altLang="zh-CN" sz="2800" b="1" baseline="-25000" dirty="0"/>
              <a:t>1</a:t>
            </a:r>
            <a:r>
              <a:rPr lang="en-US" altLang="zh-CN" sz="2800" baseline="-25000" dirty="0"/>
              <a:t> </a:t>
            </a:r>
            <a:endParaRPr lang="en-US" altLang="zh-CN" sz="2800" b="1" baseline="-250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 err="1"/>
              <a:t>s.t.</a:t>
            </a:r>
            <a:r>
              <a:rPr lang="en-US" altLang="zh-CN" sz="2800" b="1" dirty="0"/>
              <a:t>  </a:t>
            </a:r>
            <a:r>
              <a:rPr lang="en-US" altLang="zh-CN" sz="2800" b="1" dirty="0" smtClean="0"/>
              <a:t>20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+25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+30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3</a:t>
            </a:r>
            <a:r>
              <a:rPr lang="en-US" altLang="zh-CN" sz="2800" dirty="0" smtClean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b="1" dirty="0"/>
              <a:t>5000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/>
              <a:t>   </a:t>
            </a:r>
            <a:r>
              <a:rPr lang="en-US" altLang="zh-CN" sz="2800" b="1" dirty="0" smtClean="0"/>
              <a:t>     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</a:t>
            </a:r>
            <a:r>
              <a:rPr lang="en-US" altLang="zh-CN" sz="2800" b="1" dirty="0"/>
              <a:t> 0</a:t>
            </a:r>
            <a:r>
              <a:rPr lang="en-US" altLang="zh-CN" sz="2800" dirty="0"/>
              <a:t> 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250825" y="4359275"/>
            <a:ext cx="576133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模型</a:t>
            </a:r>
            <a:r>
              <a:rPr lang="en-US" altLang="zh-CN" sz="2800" b="1" dirty="0">
                <a:solidFill>
                  <a:srgbClr val="FF0000"/>
                </a:solidFill>
              </a:rPr>
              <a:t>2 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投资回报与</a:t>
            </a:r>
            <a:r>
              <a:rPr lang="zh-CN" altLang="en-US" sz="2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风险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（</a:t>
            </a:r>
            <a:r>
              <a:rPr lang="zh-CN" altLang="en-US" sz="2800" b="1" dirty="0">
                <a:solidFill>
                  <a:schemeClr val="accent2"/>
                </a:solidFill>
              </a:rPr>
              <a:t>加权模型）</a:t>
            </a:r>
          </a:p>
        </p:txBody>
      </p:sp>
      <p:sp>
        <p:nvSpPr>
          <p:cNvPr id="3" name="矩形 2"/>
          <p:cNvSpPr/>
          <p:nvPr/>
        </p:nvSpPr>
        <p:spPr>
          <a:xfrm>
            <a:off x="250825" y="1754188"/>
            <a:ext cx="864235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模型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期望回报至少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20%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（即</a:t>
            </a:r>
            <a:r>
              <a:rPr lang="en-US" altLang="zh-CN" sz="2800" b="1" i="1" dirty="0">
                <a:solidFill>
                  <a:schemeClr val="accent2"/>
                </a:solidFill>
              </a:rPr>
              <a:t>Z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1 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solidFill>
                  <a:schemeClr val="accent2"/>
                </a:solidFill>
              </a:rPr>
              <a:t> 1000</a:t>
            </a:r>
            <a:r>
              <a:rPr lang="zh-CN" altLang="en-US" sz="2800" b="1" dirty="0">
                <a:solidFill>
                  <a:schemeClr val="accent2"/>
                </a:solidFill>
              </a:rPr>
              <a:t>作为约束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0250" name="矩形 10"/>
          <p:cNvSpPr>
            <a:spLocks noChangeArrowheads="1"/>
          </p:cNvSpPr>
          <p:nvPr/>
        </p:nvSpPr>
        <p:spPr bwMode="auto">
          <a:xfrm>
            <a:off x="250825" y="1135063"/>
            <a:ext cx="864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多目标优化 </a:t>
            </a:r>
            <a:r>
              <a:rPr lang="en-US" altLang="zh-CN" sz="2800" b="1">
                <a:latin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lang="zh-CN" altLang="en-US" sz="2800" b="1">
                <a:latin typeface="宋体" panose="02010600030101010101" pitchFamily="2" charset="-122"/>
                <a:sym typeface="Wingdings" panose="05000000000000000000" pitchFamily="2" charset="2"/>
              </a:rPr>
              <a:t>单目标优化</a:t>
            </a:r>
            <a:endParaRPr lang="zh-CN" altLang="en-US" sz="280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357982" y="4366456"/>
            <a:ext cx="253519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Markowitz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1952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年提出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(1990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年诺贝尔经济学奖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4" grpId="0"/>
      <p:bldP spid="194567" grpId="0"/>
      <p:bldP spid="194568" grpId="0"/>
      <p:bldP spid="194569" grpId="0"/>
      <p:bldP spid="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447800" y="407988"/>
            <a:ext cx="535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：供应与选址</a:t>
            </a:r>
            <a:endParaRPr lang="zh-CN" altLang="en-US" sz="36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" y="1017588"/>
            <a:ext cx="88392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9FAC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/>
              <a:t>某公司有</a:t>
            </a:r>
            <a:r>
              <a:rPr lang="en-US" altLang="zh-CN" sz="2800"/>
              <a:t>6</a:t>
            </a:r>
            <a:r>
              <a:rPr lang="zh-CN" altLang="en-US" sz="2800"/>
              <a:t>个建筑工地，位置坐标为</a:t>
            </a:r>
            <a:r>
              <a:rPr lang="en-US" altLang="zh-CN" sz="2800"/>
              <a:t>(a</a:t>
            </a:r>
            <a:r>
              <a:rPr lang="en-US" altLang="zh-CN" sz="2800" baseline="-25000"/>
              <a:t>i</a:t>
            </a:r>
            <a:r>
              <a:rPr lang="en-US" altLang="zh-CN" sz="2800"/>
              <a:t>, b</a:t>
            </a:r>
            <a:r>
              <a:rPr lang="en-US" altLang="zh-CN" sz="2800" baseline="-25000"/>
              <a:t>i</a:t>
            </a:r>
            <a:r>
              <a:rPr lang="en-US" altLang="zh-CN" sz="2800"/>
              <a:t>) (</a:t>
            </a:r>
            <a:r>
              <a:rPr lang="zh-CN" altLang="en-US" sz="2800"/>
              <a:t>单位：公里</a:t>
            </a:r>
            <a:r>
              <a:rPr lang="en-US" altLang="zh-CN" sz="2800"/>
              <a:t>),</a:t>
            </a:r>
            <a:r>
              <a:rPr lang="zh-CN" altLang="en-US" sz="2800"/>
              <a:t>水泥日用量</a:t>
            </a:r>
            <a:r>
              <a:rPr lang="en-US" altLang="zh-CN" sz="2800"/>
              <a:t>d</a:t>
            </a:r>
            <a:r>
              <a:rPr lang="en-US" altLang="zh-CN" sz="2800" baseline="-25000"/>
              <a:t>i </a:t>
            </a:r>
            <a:r>
              <a:rPr lang="en-US" altLang="zh-CN" sz="2800"/>
              <a:t>(</a:t>
            </a:r>
            <a:r>
              <a:rPr lang="zh-CN" altLang="en-US" sz="2800"/>
              <a:t>单位：吨）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684213" y="2133600"/>
          <a:ext cx="67056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文档" r:id="rId3" imgW="3691128" imgH="1216152" progId="Word.Document.8">
                  <p:embed/>
                </p:oleObj>
              </mc:Choice>
              <mc:Fallback>
                <p:oleObj name="文档" r:id="rId3" imgW="3691128" imgH="12161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67056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BD1D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561925"/>
              </p:ext>
            </p:extLst>
          </p:nvPr>
        </p:nvGraphicFramePr>
        <p:xfrm>
          <a:off x="2700338" y="3716338"/>
          <a:ext cx="560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文档" r:id="rId5" imgW="3227832" imgH="527304" progId="Word.Document.8">
                  <p:embed/>
                </p:oleObj>
              </mc:Choice>
              <mc:Fallback>
                <p:oleObj name="文档" r:id="rId5" imgW="3227832" imgH="52730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16338"/>
                        <a:ext cx="560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1492250" y="4751388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假设：</a:t>
            </a:r>
            <a:r>
              <a:rPr lang="zh-CN" altLang="en-US" sz="2800" b="1">
                <a:ea typeface="楷体_GB2312" pitchFamily="49" charset="-122"/>
              </a:rPr>
              <a:t>料场和工地之间有直线道路</a:t>
            </a:r>
          </a:p>
        </p:txBody>
      </p:sp>
      <p:graphicFrame>
        <p:nvGraphicFramePr>
          <p:cNvPr id="19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090040"/>
              </p:ext>
            </p:extLst>
          </p:nvPr>
        </p:nvGraphicFramePr>
        <p:xfrm>
          <a:off x="298450" y="5360988"/>
          <a:ext cx="86169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文档" r:id="rId7" imgW="4892040" imgH="629920" progId="Word.Document.8">
                  <p:embed/>
                </p:oleObj>
              </mc:Choice>
              <mc:Fallback>
                <p:oleObj name="文档" r:id="rId7" imgW="4892040" imgH="6299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5360988"/>
                        <a:ext cx="86169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7380288" y="549275"/>
          <a:ext cx="952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Clip" r:id="rId9" imgW="952129" imgH="542857" progId="MS_ClipArt_Gallery.2">
                  <p:embed/>
                </p:oleObj>
              </mc:Choice>
              <mc:Fallback>
                <p:oleObj name="Clip" r:id="rId9" imgW="952129" imgH="542857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49275"/>
                        <a:ext cx="9525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539750" y="3702050"/>
            <a:ext cx="2085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ea typeface="楷体_GB2312" pitchFamily="49" charset="-122"/>
              </a:rPr>
              <a:t>LP</a:t>
            </a:r>
            <a:r>
              <a:rPr lang="zh-CN" altLang="en-US" sz="2800" b="1">
                <a:ea typeface="楷体_GB2312" pitchFamily="49" charset="-122"/>
              </a:rPr>
              <a:t>实验中：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/>
      <p:bldP spid="1966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800" y="1196975"/>
            <a:ext cx="8001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）改建两个新料场，需要确定新料场位置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i="1" dirty="0" err="1"/>
              <a:t>,y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和运量</a:t>
            </a:r>
            <a:r>
              <a:rPr lang="en-US" altLang="zh-CN" sz="2800" b="1" i="1" dirty="0" err="1"/>
              <a:t>c</a:t>
            </a:r>
            <a:r>
              <a:rPr lang="en-US" altLang="zh-CN" sz="2800" b="1" i="1" baseline="-25000" dirty="0" err="1"/>
              <a:t>ij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，在其它条件不变下使总吨公里数最小。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009869"/>
              </p:ext>
            </p:extLst>
          </p:nvPr>
        </p:nvGraphicFramePr>
        <p:xfrm>
          <a:off x="179388" y="2354263"/>
          <a:ext cx="6351587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3" imgW="2425680" imgH="1600200" progId="Equation.3">
                  <p:embed/>
                </p:oleObj>
              </mc:Choice>
              <mc:Fallback>
                <p:oleObj name="公式" r:id="rId3" imgW="2425680" imgH="160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54263"/>
                        <a:ext cx="6351587" cy="410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084888" y="3579813"/>
            <a:ext cx="2514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决策变量：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c</a:t>
            </a:r>
            <a:r>
              <a:rPr lang="en-US" altLang="zh-CN" sz="2800" b="1" i="1" baseline="-25000"/>
              <a:t>i j</a:t>
            </a:r>
            <a:r>
              <a:rPr lang="zh-CN" altLang="en-US" sz="2800" b="1" i="1" baseline="-25000"/>
              <a:t>，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j</a:t>
            </a:r>
            <a:r>
              <a:rPr lang="en-US" altLang="zh-CN" sz="2800" b="1" i="1"/>
              <a:t>,y</a:t>
            </a:r>
            <a:r>
              <a:rPr lang="en-US" altLang="zh-CN" sz="2800" b="1" i="1" baseline="-25000"/>
              <a:t>j</a:t>
            </a:r>
            <a:r>
              <a:rPr lang="en-US" altLang="zh-CN" sz="2800" b="1"/>
              <a:t>)~16</a:t>
            </a:r>
            <a:r>
              <a:rPr lang="zh-CN" altLang="en-US" sz="2800" b="1"/>
              <a:t>维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084888" y="5162550"/>
            <a:ext cx="28194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非线性规划模型</a:t>
            </a:r>
            <a:endParaRPr lang="en-US" altLang="zh-CN" sz="2800" b="1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(NLP)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294" name="Text Box 2"/>
          <p:cNvSpPr txBox="1">
            <a:spLocks noChangeArrowheads="1"/>
          </p:cNvSpPr>
          <p:nvPr/>
        </p:nvSpPr>
        <p:spPr bwMode="auto">
          <a:xfrm>
            <a:off x="1447800" y="407988"/>
            <a:ext cx="535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：供应与选址</a:t>
            </a:r>
            <a:endParaRPr lang="zh-CN" altLang="en-US" sz="36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  <p:bldP spid="198661" grpId="0"/>
    </p:bldLst>
  </p:timing>
</p:sld>
</file>

<file path=ppt/theme/theme1.xml><?xml version="1.0" encoding="utf-8"?>
<a:theme xmlns:a="http://schemas.openxmlformats.org/drawingml/2006/main" name="sm">
  <a:themeElements>
    <a:clrScheme name="s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m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</Template>
  <TotalTime>1369</TotalTime>
  <Words>2312</Words>
  <Application>Microsoft Office PowerPoint</Application>
  <PresentationFormat>全屏显示(4:3)</PresentationFormat>
  <Paragraphs>355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sm</vt:lpstr>
      <vt:lpstr>Photo Editor 照片</vt:lpstr>
      <vt:lpstr>剪辑</vt:lpstr>
      <vt:lpstr>公式</vt:lpstr>
      <vt:lpstr>文档</vt:lpstr>
      <vt:lpstr>Clip</vt:lpstr>
      <vt:lpstr>Microsoft 公式 3.0</vt:lpstr>
      <vt:lpstr>Document</vt:lpstr>
      <vt:lpstr>Microsoft Word 97 - 2003 Document</vt:lpstr>
      <vt:lpstr>Equation</vt:lpstr>
      <vt:lpstr>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LINGO软件的求解过程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jxie</dc:creator>
  <cp:lastModifiedBy>JXX</cp:lastModifiedBy>
  <cp:revision>126</cp:revision>
  <dcterms:created xsi:type="dcterms:W3CDTF">2004-07-07T00:37:33Z</dcterms:created>
  <dcterms:modified xsi:type="dcterms:W3CDTF">2016-04-28T02:55:55Z</dcterms:modified>
</cp:coreProperties>
</file>