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312" r:id="rId3"/>
    <p:sldId id="292" r:id="rId4"/>
    <p:sldId id="297" r:id="rId5"/>
    <p:sldId id="299" r:id="rId6"/>
    <p:sldId id="298" r:id="rId7"/>
    <p:sldId id="300" r:id="rId8"/>
    <p:sldId id="294" r:id="rId9"/>
    <p:sldId id="314" r:id="rId10"/>
    <p:sldId id="302" r:id="rId11"/>
    <p:sldId id="315" r:id="rId12"/>
    <p:sldId id="301" r:id="rId13"/>
    <p:sldId id="261" r:id="rId14"/>
    <p:sldId id="262" r:id="rId15"/>
    <p:sldId id="263" r:id="rId16"/>
    <p:sldId id="264" r:id="rId17"/>
    <p:sldId id="265" r:id="rId18"/>
    <p:sldId id="303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305" r:id="rId45"/>
    <p:sldId id="310" r:id="rId46"/>
    <p:sldId id="306" r:id="rId47"/>
    <p:sldId id="307" r:id="rId48"/>
    <p:sldId id="308" r:id="rId49"/>
    <p:sldId id="309" r:id="rId50"/>
    <p:sldId id="296" r:id="rId51"/>
    <p:sldId id="316" r:id="rId52"/>
  </p:sldIdLst>
  <p:sldSz cx="12192000" cy="6858000"/>
  <p:notesSz cx="6858000" cy="9144000"/>
  <p:photoAlbum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 Jiaxin" initials="HJ" lastIdx="1" clrIdx="0">
    <p:extLst>
      <p:ext uri="{19B8F6BF-5375-455C-9EA6-DF929625EA0E}">
        <p15:presenceInfo xmlns:p15="http://schemas.microsoft.com/office/powerpoint/2012/main" userId="efc301caeaa058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 altLang="en-US"/>
              <a:t>直方图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1034825508981912E-2"/>
          <c:y val="0.22789985803057156"/>
          <c:w val="0.80662372663110038"/>
          <c:h val="0.69358742581205324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直方图!$F$8:$F$14</c:f>
              <c:strCache>
                <c:ptCount val="7"/>
                <c:pt idx="0">
                  <c:v>58</c:v>
                </c:pt>
                <c:pt idx="1">
                  <c:v>59.5~62.5</c:v>
                </c:pt>
                <c:pt idx="2">
                  <c:v>62.5~65.5</c:v>
                </c:pt>
                <c:pt idx="3">
                  <c:v>65.5~68.5</c:v>
                </c:pt>
                <c:pt idx="4">
                  <c:v>68.5~71.5</c:v>
                </c:pt>
                <c:pt idx="5">
                  <c:v>71.5~74.5</c:v>
                </c:pt>
                <c:pt idx="6">
                  <c:v>76</c:v>
                </c:pt>
              </c:strCache>
            </c:strRef>
          </c:cat>
          <c:val>
            <c:numRef>
              <c:f>直方图!$G$8:$G$14</c:f>
              <c:numCache>
                <c:formatCode>General</c:formatCode>
                <c:ptCount val="7"/>
                <c:pt idx="0">
                  <c:v>0</c:v>
                </c:pt>
                <c:pt idx="1">
                  <c:v>5</c:v>
                </c:pt>
                <c:pt idx="2">
                  <c:v>18</c:v>
                </c:pt>
                <c:pt idx="3">
                  <c:v>42</c:v>
                </c:pt>
                <c:pt idx="4">
                  <c:v>27</c:v>
                </c:pt>
                <c:pt idx="5">
                  <c:v>8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52-402E-84FE-A7BE7301B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548709144"/>
        <c:axId val="548705536"/>
      </c:barChart>
      <c:catAx>
        <c:axId val="548709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/>
                  <a:t>接收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48705536"/>
        <c:crosses val="autoZero"/>
        <c:auto val="1"/>
        <c:lblAlgn val="ctr"/>
        <c:lblOffset val="100"/>
        <c:noMultiLvlLbl val="0"/>
      </c:catAx>
      <c:valAx>
        <c:axId val="54870553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/>
                  <a:t>频率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4870914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9T08:55:14.439" idx="1">
    <p:pos x="4964" y="3676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27" units="cm"/>
          <inkml:channel name="Y" type="integer" max="1739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8" units="1/cm"/>
          <inkml:channelProperty channel="Y" name="resolution" value="1000.4025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7T08:50:08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15921 6654 204 0,'51'-86'117'0,"-55"68"4"16,-1 2 21-16,0-3 8 15,0 2-1-15,-2 7-30 0,-1 0-26 16,-2 5-44-16,-3-2-19 15,-2 2-23-15,-1 0-2 16,-11 1 9-16,6 4 16 16,7-6 35-16,-2 4 20 15,19-4 6-15,3-10-18 16,16-1-40-16,18-7-20 16,17-3-13-16,15 2 1 15,0 3 2-15,-8 5-3 0,2 4-4 16,-7 5-2-16,-12 8-3 15,-2 1-2-15,-23 9-2 16,-9 1-5-16,-10 2 3 16,-9 5 5-16,-19 6 11 15,-5 2 8-15,-25 11 2 16,2 1-1-16,-18 1-7 16,-10-1-2-16,0-5 3 15,-6-8 1-15,23-7 6 16,11-7 5-16,15-9 4 15,13-1 2-15,6-3 3 16,5 0 4-16,7-7-10 16,17 3-12-16,11-9-10 15,19-6-9-15,34-6 2 16,-5-9 9-16,19 0 2 16,-11 2 2-16,-14 7-1 15,-10 5 1-15,-23 10 2 0,-1 4-1 16,-20 4 3-16,-5 3-3 15,-5 1-4-15,-9 5 0 16,-24 4-6-16,-17 6 2 16,-33 11-3-16,-16 2 1 15,2 1 1-15,6-2 1 16,21-11 7-16,21-5-1 16,17-5-5-16,9-7-4 0,12-3-2 15,0-6 10 1,12-13-9-16,9-3-7 0,21-15-9 15,8-6-10-15,20-9 16 16,11 0 9-16,0 9 6 16,8 4 0-16,-9 15 1 15,-8 5-1-15,-6 11-1 16,-9 6-1-16,-18 8-4 16,-9 2-2-16,-6 8-11 15,-5 2 2-15,-13 8 3 16,5 7 6-16,-29 8 13 15,-12 5 4-15,-8 10 2 16,-20 1-3-16,-4-3 1 16,2-5 0-16,9-13 3 15,11-7 4-15,26-14 7 16,4-7 3-16,12-4-4 16,7-7-12-16,7-9-32 15,16-11-7-15,37-20 1 16,18-7 10-16,26-6 31 0,5 5 7 15,-12 9 4-15,-8 5 2 16,-15 17-8-16,-8 6-4 16,-19 11-9-16,-6 8-6 15,-18 12-11-15,-7 7 0 16,-13 15 2-16,-7 6 7 16,-17 11 13-16,-8 0 0 15,-14 5 6-15,-6-8 0 0,-1-9 1 16,-4-1 3-16,-3-16-3 15,0-2-1-15,-6-10-1 16,6-7 3-16,16-6 2 16,10-5-5-16,24-13-30 15,10-7-55-15,20-19-3 16,22-8 22-16,24-5 42 16,14-2 54-16,11 14 15 15,-9 7-9-15,-8 16-11 31,-10 9-5-31,-15 15-21 0,-8 6-12 0,-16 10-18 16,-6 10 1-16,-18 14 0 16,-9 9 6-16,-14 13 15 15,-16 4 3-15,-17 1 6 16,-6-1 0-16,-11-12 2 16,6-3 0-16,-7-13 2 15,3-7 1-15,3-13 5 16,4-7 7-16,25-15 12 15,7-5-1-15,18-17-28 16,7-10-33-16,22-16-17 16,17-5 10-16,28-4 31 15,12 3 30-15,5 10 1 16,-3 5-5-16,-6 16-13 16,-6 7-6-16,-13 16-6 15,-8 7-9-15,-12 13-7 16,-6 6-6-16,-11 11 3 15,-4 8 1-15,-15 6 4 0,-10 1 6 16,-18 3 3-16,-11-1 1 16,-14 0 4-16,-2-2 0 15,-14-6-11-15,0-6-2 16,-15-9-11-16,-4-8-2 16,14-15 6-16,10-6 4 15,23-17 2-15,13-6 10 16,14-11-9-16,10-6-17 15,20-6 6-15,4-2-5 0,25-6 18 16,11 0 18-16,22 4 16 16,10 5 3-16,7 13 1 15,-8 7-5-15,-10 12-14 16,-4 4-9-16,-21 12-7 16,1 5-12-16,-9 12-4 15,-4 2 0-15,-4 8-5 16,-8 7 6-16,-12-1-2 15,-7 6-20-15,-15 0 8 16,-11 2 5-16,-13 2 10 16,-18-5 23-16,3-3 4 15,-5-6 1-15,-11-10 1 16,8-4 0-16,-8-14-1 16,0-3-4-16,17-12-5 15,-3-8 0-15,12-10 10 16,2-1 5-16,9-6 9 15,14 2-4-15,4-1-10 16,10-3-1-16,25-2 0 16,4-2 7-16,31 1 9 15,15 1 1-15,24 0-5 16,8 2-3-16,13 7-12 16,-4 4-5-16,-16 12-9 15,-6 9-9-15,-28 10-1 16,-12 8-18-16,-21 11-6 15,-5 5-12-15,-13 17 1 16,-11 6 19-16,-17 9 16 16,-16 1 19-16,-18 3 4 15,-9-4 3-15,-22-1 3 0,-9-2 1 16,8-6 4-16,4-7 3 16,9-14 5-16,4-11 6 15,6-15 17-15,9-7 4 16,12-19-20-16,12-9-23 15,15-24-90-15,10-10-27 0,28-16 9 16,15-3 28-16,22 2 77 16,11 4 19-16,7 19 8 15,4 9-10-15,-2 21-8 16,-3 13-2-16,-14 18-12 16,-12 9-4-16,-21 16-4 15,-11 11 8-15,-6 18 6 16,-9 12 2-16,-11 17 2 15,-5 4-5-15,-18-2 2 16,-5-6 0-16,-14-11 6 16,-6-4 1-16,-9-12 4 15,-9-5 0-15,-4-17 11 16,16-8 0-16,-14-15-2 16,6-7-4-16,2-18-16 15,-17-8-8-15,19-14-10 16,-3-7 3-16,12-4 1 0,8-2 8 15,15 3 10-15,13 4 3 16,16 10 3-16,4 3-9 16,24 8-5-16,12 0-6 15,29 2-4-15,19 0 3 16,11 1 1-16,6 7-1 16,-9 3 0-16,-10 7 3 15,-18 9-22-15,-13 2 0 16,-17 5-7-16,-11 1-10 0,-17 3-2 15,-3 1-11-15,-20 3 10 16,-8 4 8-16,-26 4 31 16,-16 3 12-16,-15 0 4 15,-6-4-1-15,-9-4-1 16,1-4 0-16,-3-5 0 16,-3-4 0-16,16-6 6 15,15-3 1-15,17-11 6 16,17-3-1-16,14-10-2 15,5-4-2-15,18-6-16 16,10-8-3-16,16-11-13 0,20-8-2 16,18-6 9-16,6 0 6 15,14 11 8-15,-6 9 3 16,-14 17-14-16,-12 8-5 16,-15 12-26-16,-10 6-3 15,-3 15 3-15,2 8-1 16,-7 16 21-16,-2 10 3 15,-11 13-6-15,-9 1-5 16,-14 2 5-16,-5-1 1 16,-17-11 14-16,2-1 8 0,-8-12 5 15,-12-5 2-15,-9-9 7 16,-5-5 5-16,-4-8 11 16,5-6 7-16,8-9 1 15,3-7-3-15,12-9-21 16,-3-6-12-16,6-7-16 15,9-5 3-15,9-4 10 16,12-3 8-16,6 3 24 16,6 5-3-16,4 5-2 15,5 5-4-15,5 5-20 16,-7 4-5-16,5 1-9 16,15 0-3-16,18 3-1 15,9-2-1-15,8 6 1 16,-10 3-29-16,-6 6 3 15,-2 3-12-15,-14 9-23 16,3 1 29-16,-18 8-32 16,-15 6 13-16,-3 10 26 0,-27 5 4 15,-17 11 36-15,-6 2 2 16,-24-3 5-16,-7 0 1 16,14-12 6-16,1-8 6 15,8-13 14-15,10-6 5 16,-3-11 15-16,7-2 2 15,14-9-17-15,8-5-5 16,16-10-50-16,9-12-15 16,24-15-8-16,18-9-4 15,17-6 33-15,1 3 10 0,18 10 10 16,-5 9-1-16,1 18-8 16,7 13-2-16,-16 12-7 15,-6 8-3-15,-24 14-11 16,-2 6-1-1,-18 18 6-15,-4 8 2 16,-14 17 10-16,-20 9 3 16,-5 3 2-16,-8 1 1 15,2-8 3-15,0-4-1 16,-12-7 4-16,-5-3 2 16,-6-11 7-16,-4-7 3 15,10-19 16-15,9-9 7 0,9-12 11 16,6-8 0-16,3-17-30 15,6-13-30-15,15-21-23 16,9-11-4-16,28-12-1 16,10-1 13-16,23-4 1 15,10 7 2-15,11 12 9 16,-3 11 7-16,-7 24-1 16,-4 10-3-16,-13 20 0 15,-4 10-3-15,-7 19-1 16,-6 8-3-16,-11 18 0 15,-9 2 2-15,-12 7 5 16,-9 0 2-16,-11-6 3 0,-7-1 1 16,-19-4 3-16,-14 0 3 15,-23 2 0-15,-2-9-1 16,-3-2-2-16,-3-12 0 16,4-12-4-16,3-9-1 15,12-10 6-15,12-11-2 16,22-13 5-16,8-4-6 15,20-20-23-15,19-4-5 16,34-9-7-16,20-5 12 16,23 4 21-16,-2 3 11 0,10 9 7 15,-9 10-6-15,-10 18-6 16,2 9-7-16,-23 17-8 16,-6 7-4-16,-22 12-6 15,-6 6-7-15,-18 9 3 16,-8 4-8-16,-18 3 10 15,-14 1 1-15,-21 2 13 16,-17 1 11-16,-7 2 5 16,-9-2 7-16,-13-3-4 15,1-3-1-15,-7-17 0 16,16-3-3-16,26-13 14 16,5-8 9-16,18-3 13 15,8-7-2-15,6-15-26 16,15-8-13-16,21-16-22 0,6-10-2 15,27-7 9-15,10-1 4 16,9 1 5-16,3 6 2 16,-2 14-8-16,-7 8 0 15,-9 19-19-15,-15 9-34 16,-16 16-1-16,-2 8-20 16,-15 19 16-16,0 8 32 15,-13 12 18-15,-13 6 21 16,-16 3 4-16,-5-3 4 0,-8-6 0 15,-5-2 5-15,-7-8 19 16,1-8 5-16,-1-15 7 16,1-6 2-16,4-18-21 15,7-8-10-15,-2-14-31 16,3-7-22-16,10-13-20 16,-7-3 0-16,20-10 14 15,10 0 9-15,19-2 0 16,18-2 5-16,19 4 12 15,7-2 11-15,11 11 31 16,7 10-1-16,4 14-9 16,5 12-8-16,-9 16-16 15,-12 10-6-15,-17 14-10 16,-8 6-4-16,-18 20 4 16,-8 5-2-16,-23 6 10 15,-12 2 5-15,-25-11 4 16,-15-2 8-16,-5-7 5 0,-11-6 2 15,-7-8 4-15,-1-7 1 16,-10-12 6-16,4-6-1 16,20-11-2-16,15-6-4 15,26-9-11-15,14-6 11 16,11-4-23-16,8-6-16 16,22-9-10-16,5-7-14 15,49-4 34-15,10 2 17 16,25 3 17-16,17 6 0 15,-21 10-14-15,0 7-4 0,-26 11-2 16,-20 10-4-16,-12 12-16 16,-14 5-7-16,-13 10-11 15,-5 5 1-15,-18 13 23 16,-7 8 7-16,-25 8 15 16,-13 2 3-16,-23-4-1 15,-12-2 3-15,-15-7 4 16,-4 0-1-16,0-10 1 15,9-9-1-15,39-13 14 16,16-9 8-16,24-9-9 16,17-10-28-16,17-19-31 15,24-11-9-15,41-20 10 16,19-5 26-16,18-6 19 16,2 6 1-16,-17 14-5 15,-12 7-16-15,-26 26-9 0,-22 12-46 0,-18 17-78 16,-17 15-34-16,-31 26-202 15,-25 16 238-15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19.91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14 233 2689,'-1'2'171,"-1"0"1,1 0 0,0 0 0,-1 0-1,1 0 1,0 1 0,0-1 0,0 0-1,1 0 1,-1 1 0,0-1 0,1 1-1,-1 2 1,1-4-91,1-1 0,-1 1 0,0 0 0,0 0 0,0 0 0,1-1 0,-1 1 0,1 0 0,-1 0 0,3 3 406,-1-3-406,0 1 52,1-1 0,-1 1 0,0-1 0,1 0 0,-1 0 0,1 0 0,3 1 0,15 2 287,-1 0 1,1-2-1,0 0 0,0-1 1,1-2-1,28-3 1,7-4-62,65-17 1,11-16-205,-44 13-93,-2 3-14,149-46-276,-193 57-511,0-2 0,55-30 0,-47 22-1597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20.2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404 1 14723,'6'0'-217,"-1"0"0,1 1-1,0 0 1,-1 0 0,1 0 0,-1 1 0,1 0-1,5 2 1,-11-3 158,1-1 0,0 1 0,0-1 0,-1 1 0,1-1 0,-1 1 0,1-1 1,0 1-1,-1-1 0,1 1 0,-1 0 0,1 0 0,-1-1 0,0 1 0,1 0 0,-1-1 0,0 1 0,1 0 0,-1 0 0,0 0 0,0-1 0,0 1 0,0 0 0,0 0 1,0 0-1,0 0 0,0-1 0,0 1 0,0 0 0,0 0 0,0 0 0,0-1 0,-1 1 0,0 1 0,-1 3-134,0 0 0,-1 0 0,0 0 0,-4 5-1,-14 16 114,-43 41-1,-12 12 321,50-46-147,3 1 0,0 1 0,3 0-1,-27 61 1,26-41 234,2 1 0,-20 96-1,27-95-91,2-11-19,-8 80-1,13-57-367,-15 77 0,19-140 88,-1 1-33,1 1 1,0-1-1,0 12 0,1-16-27,0 0 0,1 0 0,0 0 0,0 0 0,-1 0 0,1 0 0,1-1 0,-1 1 0,0 0 0,1-1 0,2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20.58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51 0 12619,'96'6'3819,"43"0"-4411,-84-3-37,-54-3 576,1-1 0,-1 1 0,1 1 0,-1-1 0,1 0 0,-1 0 0,1 0 0,-1 1 0,1-1 0,-1 1 0,1-1 0,-1 1 0,0 0 0,1-1 0,-1 1 0,0 0 0,0 0 0,1 0 0,-1 0 0,0 0 0,0 0 0,0 0 0,0 1 0,1 1 0,-1-1 19,-1 0 0,0-1 0,0 1-1,0 0 1,0 0 0,0-1 0,0 1-1,0 0 1,0-1 0,-1 1 0,1 0-1,-1-1 1,1 1 0,-1-1 0,0 1-1,0-1 1,0 1 0,0-1 0,0 1-1,0-1 1,-2 3 0,-27 28-205,-55 47 1,74-70 237,-97 91 312,84-76-70,2 1 0,-26 36 0,43-53-153,0-1 0,1 1 0,0 0 1,0 0-1,1 0 0,0 0 0,-2 10 0,4-15-49,1-1 1,-1 1-1,1 0 0,0 0 0,0-1 1,0 1-1,0 0 0,1-1 0,-1 1 0,1 0 1,-1-1-1,1 1 0,0 0 0,0-1 1,0 1-1,0-1 0,1 0 0,-1 1 0,0-1 1,1 0-1,0 0 0,0 0 0,0 0 1,-1 0-1,2 0 0,2 2 0,2 0 35,-1-1 0,1 0 0,0 0-1,0 0 1,0-1 0,1 0 0,-1 0-1,13 0 1,62 1 272,-78-3-337,180-16 266,-4-14-1548,-166 28 1026,52-12-1881,-12 1 882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23.30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239 399 4129,'-109'10'1268,"106"-9"-1226,0-1-1,0 0 0,0 0 1,0 0-1,0 0 1,0 0-1,1-1 1,-1 0-1,0 1 0,0-1 1,-4-2-1,7 3-22,-1-1-1,0 0 1,0 0 0,1 1-1,-1-1 1,0 0-1,1 0 1,-1 0-1,1 0 1,-1 0 0,1 1-1,0-1 1,-1 0-1,1 0 1,0 0 0,0 0-1,-1-2 1,-3-10 701,2 11-516,0-1-1,0 1 0,0-1 0,0 1 0,-1 0 0,1 0 0,-1 0 0,1 0 0,-1 0 0,0 1 0,0-1 0,1 1 0,-1 0 0,0 0 0,-4-1 0,-22-11 1307,29 12-1510,0 1 1,-1 0-1,1 0 0,0-1 1,-1 1-1,1 0 1,0 0-1,-1-1 0,1 1 1,0 0-1,0-1 1,0 1-1,-1 0 0,1-1 1,0 1-1,0 0 1,0-1-1,0 1 0,0-1 1,0 1-1,0 0 1,0-1-1,0 0-12,0 1 0,0-1 0,0 1 0,1-1 0,-1 1-1,0-1 1,1 1 0,-1-1 0,0 1 0,1-1 0,-1 1 0,1 0 0,-1-1 0,1 1-1,-1 0 1,1-1 0,-1 1 0,1 0 0,-1 0 0,1 0 0,-1-1 0,1 1 0,-1 0 0,2 0-1,139-34 65,-115 26-16,121-38 64,-139 43-102,0 1 0,1 0-1,-1 1 1,1-1 0,0 2-1,0-1 1,13 2 0,-9-1-8,0 0 1,15-2 0,69-6 9,-72 8 11,1-2 1,-1-1 0,27-6-1,-31 3-2,-13 3-5,0 1 1,1 0-1,-1 0 0,1 0 1,0 1-1,-1 1 1,1-1-1,17 3 0,-13 0-3,0-1-1,-1 0 1,1-1-1,23-2 1,52-13 3,-21 2-3,-14 7-8,0 2-1,62 4 1,-91 0 12,0-2 1,34-6 0,11-1 2,8 3 15,101-21 1,-127 10 4,-31 13-25,17-6 3,48-21-19,-65 25 5,1 1-1,1 1 1,-1 0 0,0 2 0,31 0-1,-16 0 1,178 3-7,-137 1 13,88 16-86,-91-8 65,-52-7 18,326 27 10,-183-30-5,129 4-14,-226 0 11,0 3 0,86 22-1,-134-24 5,242 50 24,149 5-3,157 24-22,-272-22 30,-115-20-13,13-1 26,248 48 565,-29 4-233,-329-69-258,140 43 332,-115-32-141,127 44 486,-210-69-74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23.76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14 9442,'11'-14'4160,"4"21"-4031,62 33 103,-13-6-28,-14-7-7,92 67 1,-133-87-171,1 0 0,-2 0 0,1 1 1,-1 1-1,0-1 0,-1 1 0,0 0 0,0 1 1,9 18-1,22 46 845,-37-73-811,-1 0 0,0 0 0,0 0 0,0 0 0,0 0 0,-1 0 0,1 0 0,0 0 0,0 0 0,-1 0 0,1 0 0,0 0 0,-1 0 0,1 0 0,-1 0 0,1 0 0,-1 0 0,1-1 0,-1 1 0,0 0 0,0 0 0,0 0 0,-20 16 144,6-7-182,0 0-1,-17 16 0,19-16-59,0 0 0,0-1 0,-28 15 0,-91 38-1184,97-46 967,-108 49-253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11.74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0 207 3081,'30'-97'12142,"-24"98"-11777,13 1-798,-1-1 534,64 3 248,159 10 240,-165-8-484,1-3 0,-1-3 0,121-17 0,-118 8 5,121-13 130,-152 20-206,0 1-1,58 8 1,182 49 1,-285-56-33,5 2 22,0 0 0,0-1-1,0 0 1,0 0-1,0-1 1,0 0-1,0-1 1,0 1 0,0-2-1,0 1 1,0-1-1,11-4 1,-10 2 6,-1 0-1,0-1 1,0 0 0,0 0 0,0 0-1,-1-1 1,8-9 0,-14 14-27,3-1 2,0-1-1,0 1 1,0 0 0,1 0-1,-1 0 1,7-2-1,5-2-24,24-10 40,-39 15-46,0 0 0,0 0 0,0 0 0,0 0 0,0 0 0,0 0 0,0-1 0,-1 1 0,1 0 0,0-1 0,-1 1-1,1 0 1,-1-1 0,1 1 0,-1-1 0,0 1 0,0-4 0,0 5 43,1-3-68,-2 3 45,1 0 0,0 0-1,0 0 1,0 0 0,0-1 0,0 1 0,0 0-1,0 0 1,0 0 0,0-1 0,0 1-1,0 0 1,0 0 0,0-1 0,0 1 0,0 0-1,0 0 1,0 0 0,0-1 0,0 1-1,0 0 1,0 0 0,0 0 0,0-1 0,0 1-1,0 0 1,1 0 0,-1 0 0,0 0-1,0-1 1,0 1 0,0 0 0,0 0 0,1 0-1,-1 0 1,0 0 0,0 0 0,0-1-1,0 1 1,1 0 0,-1 0 0,0 0 0,0 0-1,0 0 1,1 0 0,55 5 19,39 3 17,-87-8-42,0 0 0,0-1 0,-1 0 0,1-1 0,13-4 0,14-2-8,21 2-36,-53 1-119,4 3 156,0 1 1,0-1-1,1 1 0,-1 1 0,0 0 1,1 0-1,-1 0 0,14 3 1,0-1 26,92 8 37,-88-9 18,-21-1-150,-12 1-207,2-1 265,0 1-1,-10 2 0,-8 2-31,4-1-43,5 0-172,-1-2-1,-19 1 1,5-1-66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13.3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48 2377,'13'2'3317,"-13"-2"-3238,4-2 259,23-12 686,-9 4-325,35-12-1,-50 21-642,1 1 0,-1-1 0,0 1 0,0 0 0,1 0 0,-1 0 0,0 1-1,0-1 1,0 1 0,1 0 0,-1 0 0,0 0 0,0 0 0,3 2-1,13 4 165,8-1 134,-1-1 1,1-1-1,33 0 0,82-7 272,-100 1-549,96-8 160,-78 4-151,0 3-1,92 5 1,-61 8-31,322 30 1252,-405-39-1272,1 1 1,-1 0 0,1 0-1,-1 1 1,0 0 0,13 7-1,19 7 10,-32-15-29,0-1-1,0 1 0,0-1 0,0-1 1,11 1-1,6-1 25,12 2 82,0-2 0,-1-2 0,1-1 0,-1-2 0,0-1 0,62-20 0,-87 23-110,0 0 0,0 1 0,0 0 1,0 1-1,12 0 0,57 5 2,-52-2 26,32-1 0,-56-1-40,-1 0 0,1-1 0,-1 1 0,0-1 0,1 0 0,-1 0 0,1 0 0,-1 0 0,0-1 0,0 1 0,0-1 1,0 0-1,0 0 0,0 0 0,4-4 0,-45 5-4636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17.26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97 5745,'11'-96'7784,"1"102"-7057,15 20-680,-4 1-53,37 58 0,45 62-161,-101-143 3,-1 0-1,-1 0 1,1 1 0,-1-1-1,4 8 1,-6-10 2,1-1 0,-1 1 0,1 0 0,-1 0 0,0 0 0,1 0 0,-1 0 1,0 0-1,0 0 0,-1 0 0,1 0 0,0 0 0,-1 0 0,1 0 0,-1 0 0,0 0 0,-1 3 1,-3 3-245,-1-1 1,-10 13 0,15-20 399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17.59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0 226 12491,'34'44'1956,"-31"-39"-1714,1-1 0,0 1-1,1-1 1,-1-1 0,10 7 0,-10-8-200,0 0 0,1-1 0,-1 0-1,1 0 1,-1 0 0,1-1 0,-1 1 0,1-1-1,-1 0 1,1 0 0,-1-1 0,1 1 0,-1-1 0,8-2-1,-12 3-41,67-13-540,-2-3 1,112-43-1,166-66 600,-239 95-40,147-22 1,-220 48-39,1 1 1,0 1-1,37 3 0,-50 1-7,0 0 0,-1 1-1,1 2 1,0 0 0,-1 0-1,27 14 1,-42-18-11,-1 0 0,1 1 0,0-1 0,-1 1 0,0 0 0,1 0 0,-1 0 0,0 0 1,4 5-1,-6-6-20,1-1 1,-1 1-1,1 0 1,-1 0-1,0 0 1,1 0-1,-1 0 1,0 0 0,1 0-1,-1-1 1,0 1-1,0 0 1,0 0-1,0 0 1,0 0 0,0 0-1,0 0 1,0 0-1,-1 0 1,1 0-1,0 0 1,0 0-1,-1 0 1,1-1 0,-1 1-1,1 0 1,-1 0-1,1 0 1,-1 0-1,1-1 1,-1 1 0,0 0-1,-1 0 1,-17 14-1552,-15 7 629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17.9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7370,'3'2'427,"1"0"1,-1 0 0,1 0 0,0-1 0,0 0 0,0 0 0,0 0-1,0 0 1,0 0 0,0-1 0,4 0 0,9 0-1224,22-3 1,-22 1 672,6 0-172,-11 0 356,0 1 1,0 0-1,0 1 0,0 0 0,18 4 0,-28-3-10,1 0 1,0 0-1,0 0 0,-1 1 0,1-1 0,-1 1 0,1 0 0,-1 0 0,0 0 0,0 0 1,0 0-1,0 0 0,0 0 0,0 1 0,-1-1 0,1 1 0,-1 0 0,1-1 0,-1 1 1,1 4-1,3 7 55,-1 0 0,5 25 1,-9-37-102,8 55 87,1 95 0,-8-122-77,-1 28-161,-3 0 0,-2 0 0,-2 0 0,-3-1 1,-24 76-1,31-122-21,-1 0 0,0 0-1,-1-1 1,0 1 0,-1-1 0,0 0 0,-10 13 0,10-17-110,0 0 0,0 0 0,0 0 0,-1-1 0,0 0 0,0 0 0,0-1 0,-1 0 0,1 0 0,-12 4 0,-21 5-722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18.27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614 1 10762,'21'28'3545,"-21"-9"-3321,-5 13-1056,-21 13-144,-13 4 160,-24 7 271,-2 2 169,-7-2 440,7 4 184,2-1 177,4-1-9,6 10-112,4-3-200,7-11-1425,9 1 977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19.23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104 90 6017,'-64'-35'2606,"64"35"-2561,0 0-1,-1-1 1,1 1 0,-1 0 0,1 0 0,0 0-1,-1 0 1,1 0 0,-1 0 0,1 0 0,0 0-1,-1 0 1,1 0 0,-1 0 0,1 0 0,-1 0-1,1 0 1,0 0 0,-1 0 0,1 1 0,0-1-1,-1 0 46,0 1-45,1 8-124,0-8 173,0 4-100,0 0 0,0-1 0,0 1 1,0 0-1,1-1 0,0 1 0,1 5 0,-1-8 11,0 0 0,-1-1 0,2 1 0,-1 0 0,0 0 0,0 0 1,1-1-1,-1 1 0,1 0 0,-1-1 0,1 1 0,0-1 0,-1 0 0,1 0 0,0 0 0,0 0 0,3 2 0,2-1 54,1 1 0,-1-1 0,0-1 0,1 1 0,-1-1 0,1 0 0,-1-1 0,1 0 0,0 0 0,12-3 0,7-2 184,42-14 1,-62 17-221,109-36 271,-54 16 36,1 3 0,72-13 0,-113 28-225,-16 2-92,0 1 0,0 0 0,0 0 0,12 1 0,-18 0-25,1 0 0,0 0 0,-1 0 0,1 1 1,-1-1-1,1 0 0,0 0 0,-1 1 0,1-1 1,-1 0-1,1 1 0,-1-1 0,1 1 0,-1-1 1,1 0-1,-1 1 0,1-1 0,-1 1 0,0-1 1,1 1-1,-1 0 0,0-1 0,1 1 0,-1-1 0,0 1 1,0 0-1,0-1 0,1 1 0,-1-1 0,0 1 1,0 0-1,0-1 0,0 1 0,0 0 0,0-1 1,0 1-1,-1 0 0,1-1 0,0 2 0,-1 3-83,0 1-1,-1 0 0,-3 9 1,-1-2 42,0 0 0,-1-1 0,-1 1 0,0-1 0,-1-1 0,-17 19 0,-2-2 57,-40 32-1,28-30 17,-1-2 1,-72 38-1,55-35 73,-93 70 1,133-89-38,0-1-1,-32 14 1,10-5 80,32-14-96,8-3 92,18-2 180,-17-1-308,14-2 48,-1 0 1,1-1 0,-1 0 0,1-1 0,-1-1 0,20-9 0,-5 3-46,49-16 48,2 4-1,100-16 1,-153 34-15,119-18 209,-135 23-346,-17 6-446,-14 1-1561,-11 6 546,-30 18 645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30T09:49:19.58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18 55 9378,'-17'126'3185,"71"-126"-2945,14-2-216,1-8 16,1-3 8,3-8-32,-8-1 16,10-3 16,-4-1 0,-12 6-8,-3 5-24,-14 2-304,-10 6-192,-18 4-425,-4-1-255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05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3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50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31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1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19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064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79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408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660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71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1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27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719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8BDDC-654B-4B26-9071-689D2B57EABD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11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6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29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31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5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6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FD0E-3991-46E7-B16C-88EA22D122B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5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FD0E-3991-46E7-B16C-88EA22D122BB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CDB7B-889F-407D-BEEE-24A3182DB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3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8BDDC-654B-4B26-9071-689D2B57EABD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C90C2-E843-4E73-9FC8-BC5F03B6D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484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week13&#30452;&#26041;&#22270;&#12289;&#20363;9&#65288;13&#21608;&#65289;.xlsx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tm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week13&#30452;&#26041;&#22270;&#12289;&#20363;9&#65288;13&#21608;&#65289;.xlsx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week13&#30452;&#26041;&#22270;&#12289;&#20363;9&#65288;13&#21608;&#65289;.xlsx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1.tm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week13&#30452;&#26041;&#22270;&#12289;&#20363;9&#65288;13&#21608;&#65289;.xlsx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7.xml"/><Relationship Id="rId18" Type="http://schemas.openxmlformats.org/officeDocument/2006/relationships/image" Target="../media/image51.png"/><Relationship Id="rId26" Type="http://schemas.openxmlformats.org/officeDocument/2006/relationships/image" Target="../media/image55.png"/><Relationship Id="rId3" Type="http://schemas.openxmlformats.org/officeDocument/2006/relationships/customXml" Target="../ink/ink2.xml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48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image" Target="../media/image44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customXml" Target="../ink/ink6.xml"/><Relationship Id="rId24" Type="http://schemas.openxmlformats.org/officeDocument/2006/relationships/image" Target="../media/image54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56.png"/><Relationship Id="rId10" Type="http://schemas.openxmlformats.org/officeDocument/2006/relationships/image" Target="../media/image47.png"/><Relationship Id="rId19" Type="http://schemas.openxmlformats.org/officeDocument/2006/relationships/customXml" Target="../ink/ink10.xml"/><Relationship Id="rId4" Type="http://schemas.openxmlformats.org/officeDocument/2006/relationships/image" Target="../media/image440.png"/><Relationship Id="rId9" Type="http://schemas.openxmlformats.org/officeDocument/2006/relationships/customXml" Target="../ink/ink5.xml"/><Relationship Id="rId14" Type="http://schemas.openxmlformats.org/officeDocument/2006/relationships/image" Target="../media/image49.png"/><Relationship Id="rId22" Type="http://schemas.openxmlformats.org/officeDocument/2006/relationships/image" Target="../media/image53.png"/><Relationship Id="rId27" Type="http://schemas.openxmlformats.org/officeDocument/2006/relationships/customXml" Target="../ink/ink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&#26679;&#26495;&#20316;&#19994;2021/&#31532;&#19977;&#21608;&#26679;&#26495;&#20316;&#19994;.pdf" TargetMode="External"/><Relationship Id="rId7" Type="http://schemas.openxmlformats.org/officeDocument/2006/relationships/hyperlink" Target="&#26679;&#26495;&#20316;&#19994;2021/week4-&#26679;&#26495;&#20316;&#19994;.pdf" TargetMode="External"/><Relationship Id="rId2" Type="http://schemas.openxmlformats.org/officeDocument/2006/relationships/hyperlink" Target="&#26679;&#26495;&#20316;&#19994;2021/&#31532;&#19968;&#21608;&#26679;&#26495;&#20316;&#19994;.pdf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&#26679;&#26495;&#20316;&#19994;2021/week-9%20&#26679;&#26495;&#20316;&#19994;.pdf" TargetMode="External"/><Relationship Id="rId5" Type="http://schemas.openxmlformats.org/officeDocument/2006/relationships/hyperlink" Target="&#26679;&#26495;&#20316;&#19994;2021/&#31532;&#20845;&#21608;-&#26679;&#26495;&#20316;&#19994;.pdf" TargetMode="External"/><Relationship Id="rId4" Type="http://schemas.openxmlformats.org/officeDocument/2006/relationships/hyperlink" Target="&#26679;&#26495;&#20316;&#19994;2021/&#31532;&#19971;&#21608;-&#26679;&#26495;&#20316;&#19994;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image" Target="../media/image8.png"/><Relationship Id="rId3" Type="http://schemas.openxmlformats.org/officeDocument/2006/relationships/tags" Target="../tags/tag27.xml"/><Relationship Id="rId21" Type="http://schemas.openxmlformats.org/officeDocument/2006/relationships/tags" Target="../tags/tag26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tags" Target="../tags/tag28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slideLayout" Target="../slideLayouts/slideLayout7.xml"/><Relationship Id="rId29" Type="http://schemas.openxmlformats.org/officeDocument/2006/relationships/tags" Target="../tags/tag35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image" Target="../media/image7.png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27.xml"/><Relationship Id="rId28" Type="http://schemas.openxmlformats.org/officeDocument/2006/relationships/image" Target="../media/image9.png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31" Type="http://schemas.openxmlformats.org/officeDocument/2006/relationships/image" Target="../media/image1.tmp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image" Target="../media/image6.png"/><Relationship Id="rId27" Type="http://schemas.openxmlformats.org/officeDocument/2006/relationships/tags" Target="../tags/tag29.xml"/><Relationship Id="rId30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11.png"/><Relationship Id="rId4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26" Type="http://schemas.openxmlformats.org/officeDocument/2006/relationships/image" Target="../media/image13.png"/><Relationship Id="rId3" Type="http://schemas.openxmlformats.org/officeDocument/2006/relationships/tags" Target="../tags/tag48.xml"/><Relationship Id="rId21" Type="http://schemas.openxmlformats.org/officeDocument/2006/relationships/tags" Target="../tags/tag47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tags" Target="../tags/tag51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image" Target="../media/image12.png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tags" Target="../tags/tag48.xml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image" Target="../media/image110.png"/><Relationship Id="rId27" Type="http://schemas.openxmlformats.org/officeDocument/2006/relationships/image" Target="../media/image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5EA3F-60CC-4578-B988-FEF79FE7E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1303020"/>
            <a:ext cx="10530840" cy="236982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周作业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(3S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b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P. 186-193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：第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5.79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5.82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5.87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5.107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题。</a:t>
            </a:r>
            <a:b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预习内容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:3S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书第六章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"Estimation theory"(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完</a:t>
            </a:r>
            <a:r>
              <a:rPr lang="en-US" altLang="zh-CN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3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7082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663E5-40EC-4E47-92C0-299A2005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sz="6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79103-CBD3-457B-9BA2-E9A116C6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1910" y="1242219"/>
            <a:ext cx="4634230" cy="935037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r>
              <a:rPr lang="zh-CN" altLang="en-US" sz="3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3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A</a:t>
            </a:r>
            <a:r>
              <a:rPr lang="zh-CN" altLang="en-US" sz="3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</a:t>
            </a:r>
            <a:r>
              <a:rPr lang="zh-CN" altLang="en-US" sz="32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Microsoft Yahei" panose="020B0503020204020204" pitchFamily="34" charset="-122"/>
              </a:rPr>
              <a:t>单位正态分布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81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5658904F-1B13-44C8-82A1-0EA5225A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68" y="-94775"/>
            <a:ext cx="9581772" cy="718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7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A340AE93-57F2-40DB-B167-7642A5C0B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31" y="-98729"/>
            <a:ext cx="8846063" cy="68970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9621" y="6115149"/>
            <a:ext cx="956178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注：</a:t>
            </a:r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t-</a:t>
            </a:r>
            <a:r>
              <a:rPr lang="zh-CN" alt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分布用于估计“样本较小、方差未知、总体服从正态分布”的</a:t>
            </a:r>
            <a:r>
              <a:rPr lang="zh-CN" altLang="en-US" sz="24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均值</a:t>
            </a:r>
            <a:endParaRPr lang="zh-CN" altLang="en-US" sz="2400" b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53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D9D2D9A2-1593-448F-B7F2-CD3C620B5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" y="-121920"/>
            <a:ext cx="9307830" cy="73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64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49876" y="5994314"/>
            <a:ext cx="67265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注：</a:t>
            </a:r>
            <a:r>
              <a:rPr lang="en-US" altLang="zh-CN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r>
              <a:rPr lang="zh-CN" altLang="en-US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英寸</a:t>
            </a:r>
            <a:r>
              <a:rPr lang="en-US" altLang="zh-CN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=152</a:t>
            </a:r>
            <a:r>
              <a:rPr lang="zh-CN" altLang="en-US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厘米，</a:t>
            </a:r>
            <a:r>
              <a:rPr lang="en-US" altLang="zh-CN" sz="2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66in=167cm,74in=188cm</a:t>
            </a:r>
            <a:endParaRPr lang="zh-CN" altLang="en-US" sz="2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90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0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2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6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19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409903"/>
            <a:ext cx="3882040" cy="72178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Excel</a:t>
            </a:r>
            <a:r>
              <a:rPr lang="zh-CN" altLang="en-US" sz="3600" dirty="0"/>
              <a:t>产生的直方图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2163598" cy="865406"/>
          </a:xfrm>
        </p:spPr>
        <p:txBody>
          <a:bodyPr/>
          <a:lstStyle/>
          <a:p>
            <a:r>
              <a:rPr lang="zh-CN" altLang="en-US" dirty="0">
                <a:hlinkClick r:id="rId2" action="ppaction://hlinkfile"/>
              </a:rPr>
              <a:t>插入文件“直方图</a:t>
            </a:r>
            <a:r>
              <a:rPr lang="en-US" altLang="zh-CN" dirty="0">
                <a:hlinkClick r:id="rId2" action="ppaction://hlinkfile"/>
              </a:rPr>
              <a:t>.</a:t>
            </a:r>
            <a:r>
              <a:rPr lang="en-US" altLang="zh-CN" dirty="0" err="1">
                <a:hlinkClick r:id="rId2" action="ppaction://hlinkfile"/>
              </a:rPr>
              <a:t>xslx</a:t>
            </a:r>
            <a:r>
              <a:rPr lang="en-US" altLang="zh-CN" dirty="0">
                <a:hlinkClick r:id="rId2" action="ppaction://hlinkfile"/>
              </a:rPr>
              <a:t>”</a:t>
            </a: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486184"/>
              </p:ext>
            </p:extLst>
          </p:nvPr>
        </p:nvGraphicFramePr>
        <p:xfrm>
          <a:off x="3689130" y="1131687"/>
          <a:ext cx="7394029" cy="4811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150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90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1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88732" y="617220"/>
            <a:ext cx="10594428" cy="143229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写出简单抽样的样本平均 </a:t>
            </a:r>
            <a:r>
              <a:rPr lang="en-US" altLang="zh-CN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、计算它的方差</a:t>
            </a:r>
            <a:r>
              <a:rPr lang="zh-CN" altLang="en-US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8693" y="21082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488731" y="2095238"/>
            <a:ext cx="4855779" cy="361306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681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84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09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51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65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8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481847" y="4906494"/>
            <a:ext cx="357877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插入文件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file"/>
              </a:rPr>
              <a:t>“直方图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file"/>
              </a:rPr>
              <a:t>.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file"/>
              </a:rPr>
              <a:t>xslx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file"/>
              </a:rPr>
              <a:t>”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(Excel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有自带函数处理）</a:t>
            </a:r>
          </a:p>
          <a:p>
            <a:pPr algn="ctr"/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7971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C9938B8-1A7E-48CF-BC7E-0691A225AEFA}"/>
                  </a:ext>
                </a:extLst>
              </p14:cNvPr>
              <p14:cNvContentPartPr/>
              <p14:nvPr/>
            </p14:nvContentPartPr>
            <p14:xfrm>
              <a:off x="5577120" y="2196360"/>
              <a:ext cx="522720" cy="3222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C9938B8-1A7E-48CF-BC7E-0691A225AE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7760" y="2187000"/>
                <a:ext cx="541440" cy="3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39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75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55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8" y="0"/>
            <a:ext cx="9140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4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90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4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32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63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52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01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53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71169" y="4906494"/>
            <a:ext cx="339548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插入文件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file"/>
              </a:rPr>
              <a:t>“直方图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file"/>
              </a:rPr>
              <a:t>.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file"/>
              </a:rPr>
              <a:t>xslx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file"/>
              </a:rPr>
              <a:t>”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(Excel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有自带函数处理）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428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4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97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4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88732" y="617220"/>
            <a:ext cx="10594428" cy="143229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写出简单抽样的样本方差 </a:t>
            </a:r>
            <a:r>
              <a:rPr lang="en-US" altLang="zh-CN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、计算它的期望</a:t>
            </a:r>
            <a:r>
              <a:rPr lang="zh-CN" altLang="en-US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8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148693" y="21082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此题未设答案</a:t>
            </a: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488731" y="2095238"/>
            <a:ext cx="4855779" cy="361306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7240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文本占位符 2"/>
          <p:cNvSpPr txBox="1">
            <a:spLocks/>
          </p:cNvSpPr>
          <p:nvPr/>
        </p:nvSpPr>
        <p:spPr>
          <a:xfrm>
            <a:off x="9096704" y="3880014"/>
            <a:ext cx="2538248" cy="11491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插入文件</a:t>
            </a:r>
            <a:r>
              <a:rPr lang="zh-CN" altLang="en-US">
                <a:hlinkClick r:id="rId3" action="ppaction://hlinkfile"/>
              </a:rPr>
              <a:t>“直方图</a:t>
            </a:r>
            <a:r>
              <a:rPr lang="en-US" altLang="zh-CN" dirty="0">
                <a:hlinkClick r:id="rId3" action="ppaction://hlinkfile"/>
              </a:rPr>
              <a:t>.</a:t>
            </a:r>
            <a:r>
              <a:rPr lang="en-US" altLang="zh-CN" dirty="0" err="1">
                <a:hlinkClick r:id="rId3" action="ppaction://hlinkfile"/>
              </a:rPr>
              <a:t>xslx</a:t>
            </a:r>
            <a:r>
              <a:rPr lang="en-US" altLang="zh-CN" dirty="0">
                <a:hlinkClick r:id="rId3" action="ppaction://hlinkfile"/>
              </a:rPr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411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5B8A1BF6-0A05-44A1-8825-4F4FDE21EB88}"/>
              </a:ext>
            </a:extLst>
          </p:cNvPr>
          <p:cNvGrpSpPr/>
          <p:nvPr/>
        </p:nvGrpSpPr>
        <p:grpSpPr>
          <a:xfrm>
            <a:off x="4969980" y="3644220"/>
            <a:ext cx="4642200" cy="708480"/>
            <a:chOff x="4969980" y="3644220"/>
            <a:chExt cx="4642200" cy="70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D3158DF3-98FB-4C1E-A135-AB904426BAC3}"/>
                    </a:ext>
                  </a:extLst>
                </p14:cNvPr>
                <p14:cNvContentPartPr/>
                <p14:nvPr/>
              </p14:nvContentPartPr>
              <p14:xfrm>
                <a:off x="4969980" y="3974340"/>
                <a:ext cx="876960" cy="7452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D3158DF3-98FB-4C1E-A135-AB904426BAC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06980" y="3911700"/>
                  <a:ext cx="1002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716F1CFB-C210-45BC-9568-03BC15B17971}"/>
                    </a:ext>
                  </a:extLst>
                </p14:cNvPr>
                <p14:cNvContentPartPr/>
                <p14:nvPr/>
              </p14:nvContentPartPr>
              <p14:xfrm>
                <a:off x="5099940" y="4062900"/>
                <a:ext cx="805680" cy="4068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716F1CFB-C210-45BC-9568-03BC15B1797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36940" y="3999900"/>
                  <a:ext cx="9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E9C34285-4498-4356-959B-41E13D7B4F1C}"/>
                    </a:ext>
                  </a:extLst>
                </p14:cNvPr>
                <p14:cNvContentPartPr/>
                <p14:nvPr/>
              </p14:nvContentPartPr>
              <p14:xfrm>
                <a:off x="8723340" y="3678420"/>
                <a:ext cx="94320" cy="14328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E9C34285-4498-4356-959B-41E13D7B4F1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60700" y="3615780"/>
                  <a:ext cx="2199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0D45024E-6FFC-44D8-9D17-DC2234715101}"/>
                    </a:ext>
                  </a:extLst>
                </p14:cNvPr>
                <p14:cNvContentPartPr/>
                <p14:nvPr/>
              </p14:nvContentPartPr>
              <p14:xfrm>
                <a:off x="8528580" y="3843660"/>
                <a:ext cx="541080" cy="1116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0D45024E-6FFC-44D8-9D17-DC223471510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65580" y="3781020"/>
                  <a:ext cx="6667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62B4BFF0-32B5-4DAC-B8C5-8CE182C15E61}"/>
                    </a:ext>
                  </a:extLst>
                </p14:cNvPr>
                <p14:cNvContentPartPr/>
                <p14:nvPr/>
              </p14:nvContentPartPr>
              <p14:xfrm>
                <a:off x="8807220" y="3995580"/>
                <a:ext cx="114120" cy="34272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62B4BFF0-32B5-4DAC-B8C5-8CE182C15E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44580" y="3932580"/>
                  <a:ext cx="2397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21936315-926B-44E0-A4EA-4A5B05DEA8C8}"/>
                    </a:ext>
                  </a:extLst>
                </p14:cNvPr>
                <p14:cNvContentPartPr/>
                <p14:nvPr/>
              </p14:nvContentPartPr>
              <p14:xfrm>
                <a:off x="8656380" y="4004940"/>
                <a:ext cx="228600" cy="27468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21936315-926B-44E0-A4EA-4A5B05DEA8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93740" y="3942300"/>
                  <a:ext cx="3542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19A49A8F-8D38-4DD3-85EE-8559D21178B0}"/>
                    </a:ext>
                  </a:extLst>
                </p14:cNvPr>
                <p14:cNvContentPartPr/>
                <p14:nvPr/>
              </p14:nvContentPartPr>
              <p14:xfrm>
                <a:off x="9190620" y="3644220"/>
                <a:ext cx="257040" cy="20844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19A49A8F-8D38-4DD3-85EE-8559D21178B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27980" y="3581580"/>
                  <a:ext cx="3826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78C04592-0DE4-4333-BB2C-A71E34E49608}"/>
                    </a:ext>
                  </a:extLst>
                </p14:cNvPr>
                <p14:cNvContentPartPr/>
                <p14:nvPr/>
              </p14:nvContentPartPr>
              <p14:xfrm>
                <a:off x="9132660" y="3914220"/>
                <a:ext cx="273600" cy="6516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78C04592-0DE4-4333-BB2C-A71E34E4960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70020" y="3851220"/>
                  <a:ext cx="3992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F626E036-D0D7-4AC7-974D-89E456B0AA4D}"/>
                    </a:ext>
                  </a:extLst>
                </p14:cNvPr>
                <p14:cNvContentPartPr/>
                <p14:nvPr/>
              </p14:nvContentPartPr>
              <p14:xfrm>
                <a:off x="9074700" y="3995580"/>
                <a:ext cx="420120" cy="10944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F626E036-D0D7-4AC7-974D-89E456B0AA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11700" y="3932940"/>
                  <a:ext cx="545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FCFF3E5F-6043-4857-8502-86CB732B67CB}"/>
                    </a:ext>
                  </a:extLst>
                </p14:cNvPr>
                <p14:cNvContentPartPr/>
                <p14:nvPr/>
              </p14:nvContentPartPr>
              <p14:xfrm>
                <a:off x="9215820" y="3880740"/>
                <a:ext cx="169560" cy="45540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FCFF3E5F-6043-4857-8502-86CB732B67C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53180" y="3818100"/>
                  <a:ext cx="2952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1D6E4246-74A9-47C1-817B-7BDC76D1F954}"/>
                    </a:ext>
                  </a:extLst>
                </p14:cNvPr>
                <p14:cNvContentPartPr/>
                <p14:nvPr/>
              </p14:nvContentPartPr>
              <p14:xfrm>
                <a:off x="9364140" y="4148220"/>
                <a:ext cx="248040" cy="20448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1D6E4246-74A9-47C1-817B-7BDC76D1F95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01500" y="4085220"/>
                  <a:ext cx="3736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B8CF2120-7C0A-43A2-A342-0B8F7138B063}"/>
                    </a:ext>
                  </a:extLst>
                </p14:cNvPr>
                <p14:cNvContentPartPr/>
                <p14:nvPr/>
              </p14:nvContentPartPr>
              <p14:xfrm>
                <a:off x="5847660" y="3769500"/>
                <a:ext cx="2590920" cy="30780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B8CF2120-7C0A-43A2-A342-0B8F7138B06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85020" y="3706500"/>
                  <a:ext cx="271656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2BF6A95A-29CA-49A9-89BE-2A9754C7BD7E}"/>
                    </a:ext>
                  </a:extLst>
                </p14:cNvPr>
                <p14:cNvContentPartPr/>
                <p14:nvPr/>
              </p14:nvContentPartPr>
              <p14:xfrm>
                <a:off x="8289540" y="3916740"/>
                <a:ext cx="175320" cy="23760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2BF6A95A-29CA-49A9-89BE-2A9754C7BD7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26540" y="3853740"/>
                  <a:ext cx="300960" cy="36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16140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72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35FA977-72B6-4D36-B307-44361425E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-33867"/>
            <a:ext cx="9858400" cy="73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84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1D8767-1757-4665-9B55-EDBDA76F9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67" y="-31750"/>
            <a:ext cx="9643533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41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95B8D7-5159-4F2E-B283-D3A22394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-95250"/>
            <a:ext cx="9550400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271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F3F184-3B8C-4F3D-A54D-FC2241600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67" y="0"/>
            <a:ext cx="9575800" cy="71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2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60640F-FDB4-4617-B8C7-A524B59B2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67" y="82550"/>
            <a:ext cx="9211733" cy="69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708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9FC627-8A0F-43F0-A5E0-1E25A27AE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33" y="12700"/>
            <a:ext cx="9702800" cy="72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267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15892" y="2159673"/>
            <a:ext cx="1011145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课后作业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：用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R-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软件或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Office word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画出自由度分别为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t-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分布的图像（在网络学堂上提交电子版，</a:t>
            </a:r>
            <a:r>
              <a:rPr lang="zh-CN" altLang="en-US" sz="3200" b="1" dirty="0"/>
              <a:t>注明学号、姓名，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可作为</a:t>
            </a:r>
            <a:r>
              <a:rPr lang="zh-CN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总成绩参考）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819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446172" y="3034862"/>
                <a:ext cx="2183524" cy="120430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en-US" sz="24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0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称为</m:t>
                      </m:r>
                      <m:sSup>
                        <m:sSupPr>
                          <m:ctrlPr>
                            <a:rPr lang="en-US" altLang="zh-CN" sz="2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400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en-US" altLang="zh-CN" sz="24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𝐵𝑒𝑠𝑠𝑒𝑙</m:t>
                      </m:r>
                      <m:r>
                        <a:rPr lang="zh-CN" altLang="en-US" sz="24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校正</m:t>
                      </m:r>
                      <m:r>
                        <a:rPr lang="zh-CN" altLang="en-US" sz="24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sz="24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𝐵𝑒𝑠𝑠𝑒𝑙</m:t>
                      </m:r>
                      <m:r>
                        <a:rPr lang="en-US" altLang="zh-CN" sz="24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𝑐𝑜𝑟𝑟𝑒𝑐𝑡𝑖𝑜𝑛</m:t>
                      </m:r>
                      <m:r>
                        <a:rPr lang="zh-CN" altLang="en-US" sz="24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172" y="3034862"/>
                <a:ext cx="2183524" cy="1204304"/>
              </a:xfrm>
              <a:prstGeom prst="rect">
                <a:avLst/>
              </a:prstGeom>
              <a:blipFill>
                <a:blip r:embed="rId3"/>
                <a:stretch>
                  <a:fillRect l="-25698" t="-4061" r="-24302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2370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F23283-CCBD-4D4D-933E-6431193C9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490" y="281940"/>
            <a:ext cx="10515600" cy="6355079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highlight>
                  <a:srgbClr val="000080"/>
                </a:highlight>
              </a:rPr>
              <a:t>样板作业</a:t>
            </a:r>
            <a:r>
              <a:rPr lang="en-US" altLang="zh-CN" sz="3600" b="1" dirty="0">
                <a:highlight>
                  <a:srgbClr val="000080"/>
                </a:highlight>
              </a:rPr>
              <a:t>1</a:t>
            </a:r>
            <a:r>
              <a:rPr lang="zh-CN" altLang="en-US" sz="3600" b="1" dirty="0">
                <a:highlight>
                  <a:srgbClr val="000080"/>
                </a:highlight>
              </a:rPr>
              <a:t>（</a:t>
            </a:r>
            <a:r>
              <a:rPr lang="zh-CN" altLang="en-US" sz="3600" b="1" dirty="0">
                <a:highlight>
                  <a:srgbClr val="000080"/>
                </a:highlight>
                <a:hlinkClick r:id="rId2" action="ppaction://hlinkfile"/>
              </a:rPr>
              <a:t>第一周样板作业</a:t>
            </a:r>
            <a:r>
              <a:rPr lang="en-US" altLang="zh-CN" sz="3600" b="1" dirty="0">
                <a:highlight>
                  <a:srgbClr val="000080"/>
                </a:highlight>
                <a:hlinkClick r:id="rId2" action="ppaction://hlinkfile"/>
              </a:rPr>
              <a:t>.pdf</a:t>
            </a:r>
            <a:r>
              <a:rPr lang="zh-CN" altLang="en-US" sz="3600" b="1" dirty="0">
                <a:highlight>
                  <a:srgbClr val="000080"/>
                </a:highlight>
              </a:rPr>
              <a:t>）</a:t>
            </a:r>
            <a:endParaRPr lang="en-US" altLang="zh-CN" sz="3600" b="1" dirty="0">
              <a:highlight>
                <a:srgbClr val="000080"/>
              </a:highlight>
            </a:endParaRPr>
          </a:p>
          <a:p>
            <a:br>
              <a:rPr lang="en-US" altLang="zh-CN" sz="3600" b="1" dirty="0">
                <a:highlight>
                  <a:srgbClr val="000080"/>
                </a:highlight>
              </a:rPr>
            </a:br>
            <a:r>
              <a:rPr lang="zh-CN" altLang="en-US" sz="3600" b="1" dirty="0">
                <a:highlight>
                  <a:srgbClr val="000080"/>
                </a:highlight>
              </a:rPr>
              <a:t>样板作业</a:t>
            </a:r>
            <a:r>
              <a:rPr lang="en-US" altLang="zh-CN" sz="3600" b="1" dirty="0">
                <a:highlight>
                  <a:srgbClr val="000080"/>
                </a:highlight>
              </a:rPr>
              <a:t>2</a:t>
            </a:r>
            <a:r>
              <a:rPr lang="zh-CN" altLang="en-US" sz="3600" b="1" dirty="0">
                <a:highlight>
                  <a:srgbClr val="000080"/>
                </a:highlight>
              </a:rPr>
              <a:t>（</a:t>
            </a:r>
            <a:r>
              <a:rPr lang="zh-CN" altLang="en-US" sz="3600" b="1" dirty="0">
                <a:highlight>
                  <a:srgbClr val="000080"/>
                </a:highlight>
                <a:hlinkClick r:id="rId3" action="ppaction://hlinkfile"/>
              </a:rPr>
              <a:t>第三周样板作业</a:t>
            </a:r>
            <a:r>
              <a:rPr lang="en-US" altLang="zh-CN" sz="3600" b="1" dirty="0">
                <a:highlight>
                  <a:srgbClr val="000080"/>
                </a:highlight>
                <a:hlinkClick r:id="rId3" action="ppaction://hlinkfile"/>
              </a:rPr>
              <a:t>.pdf</a:t>
            </a:r>
            <a:r>
              <a:rPr lang="zh-CN" altLang="en-US" sz="3600" b="1" dirty="0">
                <a:highlight>
                  <a:srgbClr val="000080"/>
                </a:highlight>
              </a:rPr>
              <a:t>）</a:t>
            </a:r>
            <a:endParaRPr lang="en-US" altLang="zh-CN" sz="3600" b="1" dirty="0">
              <a:highlight>
                <a:srgbClr val="000080"/>
              </a:highlight>
            </a:endParaRPr>
          </a:p>
          <a:p>
            <a:br>
              <a:rPr lang="en-US" altLang="zh-CN" sz="3600" b="1" dirty="0">
                <a:highlight>
                  <a:srgbClr val="000080"/>
                </a:highlight>
              </a:rPr>
            </a:br>
            <a:r>
              <a:rPr lang="zh-CN" altLang="en-US" sz="3600" b="1" dirty="0">
                <a:highlight>
                  <a:srgbClr val="000080"/>
                </a:highlight>
              </a:rPr>
              <a:t>样板作业</a:t>
            </a:r>
            <a:r>
              <a:rPr lang="en-US" altLang="zh-CN" sz="3600" b="1" dirty="0">
                <a:highlight>
                  <a:srgbClr val="000080"/>
                </a:highlight>
              </a:rPr>
              <a:t>3</a:t>
            </a:r>
            <a:r>
              <a:rPr lang="zh-CN" altLang="en-US" sz="3600" b="1" dirty="0">
                <a:highlight>
                  <a:srgbClr val="000080"/>
                </a:highlight>
              </a:rPr>
              <a:t>（</a:t>
            </a:r>
            <a:r>
              <a:rPr lang="zh-CN" altLang="en-US" sz="3600" b="1" dirty="0">
                <a:highlight>
                  <a:srgbClr val="000080"/>
                </a:highlight>
                <a:hlinkClick r:id="rId4" action="ppaction://hlinkfile"/>
              </a:rPr>
              <a:t>第七周</a:t>
            </a:r>
            <a:r>
              <a:rPr lang="en-US" altLang="zh-CN" sz="3600" b="1" dirty="0">
                <a:highlight>
                  <a:srgbClr val="000080"/>
                </a:highlight>
                <a:hlinkClick r:id="rId4" action="ppaction://hlinkfile"/>
              </a:rPr>
              <a:t>-</a:t>
            </a:r>
            <a:r>
              <a:rPr lang="zh-CN" altLang="en-US" sz="3600" b="1" dirty="0">
                <a:highlight>
                  <a:srgbClr val="000080"/>
                </a:highlight>
                <a:hlinkClick r:id="rId4" action="ppaction://hlinkfile"/>
              </a:rPr>
              <a:t>样板作业</a:t>
            </a:r>
            <a:r>
              <a:rPr lang="en-US" altLang="zh-CN" sz="3600" b="1" dirty="0">
                <a:highlight>
                  <a:srgbClr val="000080"/>
                </a:highlight>
                <a:hlinkClick r:id="rId4" action="ppaction://hlinkfile"/>
              </a:rPr>
              <a:t>.pdf</a:t>
            </a:r>
            <a:r>
              <a:rPr lang="zh-CN" altLang="en-US" sz="3600" b="1" dirty="0">
                <a:highlight>
                  <a:srgbClr val="000080"/>
                </a:highlight>
              </a:rPr>
              <a:t>）</a:t>
            </a:r>
            <a:endParaRPr lang="en-US" altLang="zh-CN" sz="3600" b="1" dirty="0">
              <a:highlight>
                <a:srgbClr val="000080"/>
              </a:highlight>
            </a:endParaRPr>
          </a:p>
          <a:p>
            <a:br>
              <a:rPr lang="en-US" altLang="zh-CN" sz="3600" b="1" dirty="0">
                <a:highlight>
                  <a:srgbClr val="000080"/>
                </a:highlight>
              </a:rPr>
            </a:br>
            <a:r>
              <a:rPr lang="zh-CN" altLang="en-US" sz="3600" b="1" dirty="0">
                <a:highlight>
                  <a:srgbClr val="000080"/>
                </a:highlight>
              </a:rPr>
              <a:t>样板作业</a:t>
            </a:r>
            <a:r>
              <a:rPr lang="en-US" altLang="zh-CN" sz="3600" b="1" dirty="0">
                <a:highlight>
                  <a:srgbClr val="000080"/>
                </a:highlight>
              </a:rPr>
              <a:t>4</a:t>
            </a:r>
            <a:r>
              <a:rPr lang="zh-CN" altLang="en-US" sz="3600" b="1" dirty="0">
                <a:highlight>
                  <a:srgbClr val="000080"/>
                </a:highlight>
              </a:rPr>
              <a:t>（</a:t>
            </a:r>
            <a:r>
              <a:rPr lang="zh-CN" altLang="en-US" sz="3600" b="1" dirty="0">
                <a:highlight>
                  <a:srgbClr val="000080"/>
                </a:highlight>
                <a:hlinkClick r:id="rId5" action="ppaction://hlinkfile"/>
              </a:rPr>
              <a:t>第六周</a:t>
            </a:r>
            <a:r>
              <a:rPr lang="en-US" altLang="zh-CN" sz="3600" b="1" dirty="0">
                <a:highlight>
                  <a:srgbClr val="000080"/>
                </a:highlight>
                <a:hlinkClick r:id="rId5" action="ppaction://hlinkfile"/>
              </a:rPr>
              <a:t>-</a:t>
            </a:r>
            <a:r>
              <a:rPr lang="zh-CN" altLang="en-US" sz="3600" b="1" dirty="0">
                <a:highlight>
                  <a:srgbClr val="000080"/>
                </a:highlight>
                <a:hlinkClick r:id="rId5" action="ppaction://hlinkfile"/>
              </a:rPr>
              <a:t>样板作业</a:t>
            </a:r>
            <a:r>
              <a:rPr lang="en-US" altLang="zh-CN" sz="3600" b="1" dirty="0">
                <a:highlight>
                  <a:srgbClr val="000080"/>
                </a:highlight>
                <a:hlinkClick r:id="rId5" action="ppaction://hlinkfile"/>
              </a:rPr>
              <a:t>.pdf</a:t>
            </a:r>
            <a:r>
              <a:rPr lang="zh-CN" altLang="en-US" sz="3600" b="1" dirty="0">
                <a:highlight>
                  <a:srgbClr val="000080"/>
                </a:highlight>
              </a:rPr>
              <a:t>）</a:t>
            </a:r>
            <a:endParaRPr lang="en-US" altLang="zh-CN" sz="3600" b="1" dirty="0">
              <a:highlight>
                <a:srgbClr val="000080"/>
              </a:highlight>
            </a:endParaRPr>
          </a:p>
          <a:p>
            <a:br>
              <a:rPr lang="en-US" altLang="zh-CN" sz="3600" b="1" dirty="0">
                <a:highlight>
                  <a:srgbClr val="000080"/>
                </a:highlight>
              </a:rPr>
            </a:br>
            <a:r>
              <a:rPr lang="zh-CN" altLang="en-US" sz="3600" b="1" dirty="0">
                <a:highlight>
                  <a:srgbClr val="000080"/>
                </a:highlight>
              </a:rPr>
              <a:t>样板作业</a:t>
            </a:r>
            <a:r>
              <a:rPr lang="en-US" altLang="zh-CN" sz="3600" b="1" dirty="0">
                <a:highlight>
                  <a:srgbClr val="000080"/>
                </a:highlight>
              </a:rPr>
              <a:t>5</a:t>
            </a:r>
            <a:r>
              <a:rPr lang="zh-CN" altLang="en-US" sz="3600" b="1" dirty="0">
                <a:highlight>
                  <a:srgbClr val="000080"/>
                </a:highlight>
              </a:rPr>
              <a:t>（</a:t>
            </a:r>
            <a:r>
              <a:rPr lang="en-US" altLang="zh-CN" sz="3600" b="1" dirty="0">
                <a:highlight>
                  <a:srgbClr val="000080"/>
                </a:highlight>
                <a:hlinkClick r:id="rId6" action="ppaction://hlinkfile"/>
              </a:rPr>
              <a:t>week-9 </a:t>
            </a:r>
            <a:r>
              <a:rPr lang="zh-CN" altLang="en-US" sz="3600" b="1" dirty="0">
                <a:highlight>
                  <a:srgbClr val="000080"/>
                </a:highlight>
                <a:hlinkClick r:id="rId6" action="ppaction://hlinkfile"/>
              </a:rPr>
              <a:t>样板作业</a:t>
            </a:r>
            <a:r>
              <a:rPr lang="en-US" altLang="zh-CN" sz="3600" b="1" dirty="0">
                <a:highlight>
                  <a:srgbClr val="000080"/>
                </a:highlight>
                <a:hlinkClick r:id="rId6" action="ppaction://hlinkfile"/>
              </a:rPr>
              <a:t>.pdf</a:t>
            </a:r>
            <a:r>
              <a:rPr lang="zh-CN" altLang="en-US" sz="3600" b="1" dirty="0">
                <a:highlight>
                  <a:srgbClr val="000080"/>
                </a:highlight>
              </a:rPr>
              <a:t>）</a:t>
            </a:r>
            <a:endParaRPr lang="en-US" altLang="zh-CN" sz="3600" b="1" dirty="0">
              <a:highlight>
                <a:srgbClr val="000080"/>
              </a:highlight>
            </a:endParaRPr>
          </a:p>
          <a:p>
            <a:endParaRPr lang="en-US" altLang="zh-CN" sz="3600" b="1" dirty="0">
              <a:highlight>
                <a:srgbClr val="000080"/>
              </a:highlight>
            </a:endParaRPr>
          </a:p>
          <a:p>
            <a:r>
              <a:rPr lang="zh-CN" altLang="en-US" sz="3600" b="1" dirty="0">
                <a:highlight>
                  <a:srgbClr val="000080"/>
                </a:highlight>
              </a:rPr>
              <a:t>样板作业</a:t>
            </a:r>
            <a:r>
              <a:rPr lang="en-US" altLang="zh-CN" sz="3600" b="1" dirty="0">
                <a:highlight>
                  <a:srgbClr val="000080"/>
                </a:highlight>
              </a:rPr>
              <a:t>6</a:t>
            </a:r>
            <a:r>
              <a:rPr lang="zh-CN" altLang="en-US" sz="3600" b="1" dirty="0">
                <a:highlight>
                  <a:srgbClr val="000080"/>
                </a:highlight>
              </a:rPr>
              <a:t>（</a:t>
            </a:r>
            <a:r>
              <a:rPr lang="en-US" altLang="zh-CN" sz="3600" b="1" dirty="0">
                <a:highlight>
                  <a:srgbClr val="000080"/>
                </a:highlight>
                <a:hlinkClick r:id="rId7" action="ppaction://hlinkfile"/>
              </a:rPr>
              <a:t>week4-</a:t>
            </a:r>
            <a:r>
              <a:rPr lang="zh-CN" altLang="en-US" sz="3600" b="1" dirty="0">
                <a:highlight>
                  <a:srgbClr val="000080"/>
                </a:highlight>
                <a:hlinkClick r:id="rId7" action="ppaction://hlinkfile"/>
              </a:rPr>
              <a:t>样板作业</a:t>
            </a:r>
            <a:r>
              <a:rPr lang="en-US" altLang="zh-CN" sz="3600" b="1" dirty="0">
                <a:highlight>
                  <a:srgbClr val="000080"/>
                </a:highlight>
                <a:hlinkClick r:id="rId7" action="ppaction://hlinkfile"/>
              </a:rPr>
              <a:t>.pdf</a:t>
            </a:r>
            <a:r>
              <a:rPr lang="zh-CN" altLang="en-US" sz="3600" b="1" dirty="0">
                <a:highlight>
                  <a:srgbClr val="000080"/>
                </a:highlight>
              </a:rPr>
              <a:t>）</a:t>
            </a:r>
            <a:endParaRPr lang="en-US" altLang="zh-CN" sz="3600" b="1" dirty="0">
              <a:highlight>
                <a:srgbClr val="000080"/>
              </a:highlight>
            </a:endParaRPr>
          </a:p>
          <a:p>
            <a:endParaRPr lang="en-US" altLang="zh-CN" sz="3600" b="1" dirty="0">
              <a:highlight>
                <a:srgbClr val="000080"/>
              </a:highlight>
            </a:endParaRPr>
          </a:p>
          <a:p>
            <a:endParaRPr lang="en-US" altLang="zh-CN" sz="4000" b="1" dirty="0">
              <a:highlight>
                <a:srgbClr val="000080"/>
              </a:highlight>
            </a:endParaRP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6218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_页面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7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79788" y="657622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𝑥</m:t>
                        </m:r>
                      </m:e>
                    </m:d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r>
                      <a:rPr lang="en-US" altLang="zh-CN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x</m:t>
                    </m:r>
                    <m:r>
                      <a:rPr lang="en-US" altLang="zh-CN" sz="2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&gt;0 </m:t>
                    </m:r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一个密度函数，则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A=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[</a:t>
                </a:r>
                <a:r>
                  <a:rPr lang="zh-CN" altLang="en-US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填空</a:t>
                </a:r>
                <a:r>
                  <a:rPr lang="en-US" altLang="zh-CN" sz="2600" dirty="0">
                    <a:solidFill>
                      <a:srgbClr val="639EF4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1]</a:t>
                </a:r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1279788" y="657622"/>
                <a:ext cx="9753600" cy="2143125"/>
              </a:xfrm>
              <a:prstGeom prst="rect">
                <a:avLst/>
              </a:prstGeom>
              <a:blipFill>
                <a:blip r:embed="rId22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828800" y="2786063"/>
                <a:ext cx="2900856" cy="766285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𝐴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=2/</m:t>
                      </m:r>
                      <m:rad>
                        <m:radPr>
                          <m:degHide m:val="on"/>
                          <m:ctrlPr>
                            <a:rPr lang="zh-CN" altLang="en-US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1828800" y="2786063"/>
                <a:ext cx="2900856" cy="76628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0" y="3659505"/>
                <a:ext cx="6479628" cy="583882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endParaRPr lang="en-US" altLang="zh-CN" sz="2600" i="1" dirty="0">
                  <a:solidFill>
                    <a:srgbClr val="000000"/>
                  </a:solidFill>
                  <a:latin typeface="Cambria Math" panose="02040503050406030204" pitchFamily="18" charset="0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𝐴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𝜋</m:t>
                          </m:r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/2</m:t>
                          </m:r>
                        </m:e>
                      </m:rad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0" y="3659505"/>
                <a:ext cx="6479628" cy="583882"/>
              </a:xfrm>
              <a:prstGeom prst="rect">
                <a:avLst/>
              </a:prstGeom>
              <a:blipFill>
                <a:blip r:embed="rId26"/>
                <a:stretch>
                  <a:fillRect t="-1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279788" y="4157663"/>
                <a:ext cx="4403834" cy="672307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𝐴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2</m:t>
                          </m:r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1279788" y="4157663"/>
                <a:ext cx="4403834" cy="67230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5361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2219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9077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085975" y="4843463"/>
                <a:ext cx="2964245" cy="435374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𝐴</m:t>
                      </m:r>
                      <m:r>
                        <a:rPr lang="en-US" altLang="zh-CN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=1/</m:t>
                      </m:r>
                      <m:rad>
                        <m:radPr>
                          <m:degHide m:val="on"/>
                          <m:ctrlPr>
                            <a:rPr lang="zh-CN" altLang="en-US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2</m:t>
                          </m:r>
                          <m:r>
                            <a:rPr lang="en-US" altLang="zh-C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lang="zh-CN" altLang="en-US" sz="2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9"/>
                </p:custDataLst>
              </p:nvPr>
            </p:nvSpPr>
            <p:spPr>
              <a:xfrm>
                <a:off x="2085975" y="4843463"/>
                <a:ext cx="2964245" cy="43537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2438400" y="55292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以上答案都不对</a:t>
            </a:r>
          </a:p>
        </p:txBody>
      </p:sp>
      <p:sp>
        <p:nvSpPr>
          <p:cNvPr id="19" name="椭圆 18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5935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302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B2AC9D-37B2-4C3D-A1C2-CDE90FC6DE8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356360" y="650716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答案：（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D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48C236F-E7F5-4239-A9CC-CFD8336D989C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926015" y="1504591"/>
                <a:ext cx="2964245" cy="435374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+mn-cs"/>
                          <a:sym typeface="Microsoft Yahei" panose="020B0503020204020204" pitchFamily="34" charset="-122"/>
                        </a:rPr>
                        <m:t>𝐴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+mn-cs"/>
                          <a:sym typeface="Microsoft Yahei" panose="020B0503020204020204" pitchFamily="34" charset="-122"/>
                        </a:rPr>
                        <m:t>=1/</m:t>
                      </m:r>
                      <m:rad>
                        <m:radPr>
                          <m:degHide m:val="on"/>
                          <m:ctrlPr>
                            <a:rPr kumimoji="0" lang="zh-CN" altLang="en-US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Microsoft Yahei" panose="020B0503020204020204" pitchFamily="34" charset="-122"/>
                            </a:rPr>
                          </m:ctrlPr>
                        </m:radPr>
                        <m:deg/>
                        <m:e>
                          <m:r>
                            <a:rPr kumimoji="0" lang="en-US" altLang="zh-CN" sz="2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Microsoft Yahei" panose="020B0503020204020204" pitchFamily="34" charset="-122"/>
                            </a:rPr>
                            <m:t>2</m:t>
                          </m:r>
                          <m: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Microsoft Yahei" panose="020B0503020204020204" pitchFamily="34" charset="-122"/>
                            </a:rPr>
                            <m:t>𝜋</m:t>
                          </m:r>
                        </m:e>
                      </m:rad>
                    </m:oMath>
                  </m:oMathPara>
                </a14:m>
                <a:endParaRPr kumimoji="0" lang="zh-CN" altLang="en-US" sz="2600" b="0" i="0" u="none" strike="noStrike" kern="120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48C236F-E7F5-4239-A9CC-CFD8336D9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2926015" y="1504591"/>
                <a:ext cx="2964245" cy="435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08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对简单抽样，若总体服从正态分布</a:t>
                </a:r>
                <a14:m>
                  <m:oMath xmlns:m="http://schemas.openxmlformats.org/officeDocument/2006/math">
                    <m:r>
                      <a:rPr lang="zh-CN" altLang="en-US" sz="2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Microsoft Yahei" panose="020B0503020204020204" pitchFamily="34" charset="-122"/>
                      </a:rPr>
                      <m:t>𝑁</m:t>
                    </m:r>
                    <m:d>
                      <m:dPr>
                        <m:ctrlPr>
                          <a:rPr lang="zh-CN" altLang="en-US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Yahei" panose="020B0503020204020204" pitchFamily="34" charset="-122"/>
                          </a:rPr>
                          <m:t>𝜇</m:t>
                        </m:r>
                        <m:r>
                          <a:rPr lang="zh-CN" altLang="en-US" sz="260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Yahei" panose="020B0503020204020204" pitchFamily="34" charset="-122"/>
                          </a:rPr>
                          <m:t>,</m:t>
                        </m:r>
                        <m:r>
                          <a:rPr lang="el-GR" altLang="zh-CN" sz="2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Microsoft Yahei" panose="020B0503020204020204" pitchFamily="34" charset="-122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6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zh-CN" sz="2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CN" sz="26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Microsoft Yahei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则随机变量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𝑍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zh-CN" altLang="en-US" sz="2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σ</m:t>
                        </m:r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Microsoft Yahei" panose="020B0503020204020204" pitchFamily="34" charset="-122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服从什么分布？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blipFill>
                <a:blip r:embed="rId22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zh-CN" altLang="en-US" sz="2600" dirty="0">
                    <a:solidFill>
                      <a:srgbClr val="000000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单位</a:t>
                </a:r>
                <a14:m>
                  <m:oMath xmlns:m="http://schemas.openxmlformats.org/officeDocument/2006/math">
                    <m:r>
                      <a:rPr lang="zh-CN" altLang="en-US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正态分布</m:t>
                    </m:r>
                  </m:oMath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blipFill>
                <a:blip r:embed="rId24"/>
                <a:stretch>
                  <a:fillRect l="-1286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4718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自由度为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的卡方分布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1576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自由度为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38400" y="4843463"/>
                <a:ext cx="2102069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Microsoft Yahei" panose="020B0503020204020204" pitchFamily="34" charset="-122"/>
                        </a:rPr>
                        <m:t>𝑁</m:t>
                      </m:r>
                      <m:d>
                        <m:dPr>
                          <m:ctrlPr>
                            <a:rPr lang="zh-CN" altLang="en-US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zh-CN" altLang="en-US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𝜇</m:t>
                          </m:r>
                          <m:r>
                            <a:rPr lang="zh-CN" altLang="en-US" sz="26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,</m:t>
                          </m:r>
                          <m:r>
                            <a:rPr lang="el-GR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2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Microsoft Yahei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2438400" y="4843463"/>
                <a:ext cx="2102069" cy="64293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5361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2219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49077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2438400" y="55292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以上答案都不对</a:t>
            </a:r>
          </a:p>
        </p:txBody>
      </p:sp>
      <p:sp>
        <p:nvSpPr>
          <p:cNvPr id="19" name="椭圆 18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5935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60951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caseSensitive&quot;:false,&quot;fuzzyMatch&quot;:false,&quot;Score&quot;:1.0,&quot;answers&quot;:[&quot;&quot;]},{&quot;num&quot;:2,&quot;caseSensitive&quot;:false,&quot;fuzzyMatch&quot;:false,&quot;Score&quot;:1.0,&quot;answers&quot;:[&quot;&quot;]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caseSensitive&quot;:false,&quot;fuzzyMatch&quot;:false,&quot;Score&quot;:1.0,&quot;answers&quot;:[&quot;&quot;]},{&quot;num&quot;:2,&quot;caseSensitive&quot;:false,&quot;fuzzyMatch&quot;:false,&quot;Score&quot;:1.0,&quot;answers&quot;:[&quot;&quot;]}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</TotalTime>
  <Words>430</Words>
  <Application>Microsoft Office PowerPoint</Application>
  <PresentationFormat>宽屏</PresentationFormat>
  <Paragraphs>68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等线</vt:lpstr>
      <vt:lpstr>等线 Light</vt:lpstr>
      <vt:lpstr>楷体</vt:lpstr>
      <vt:lpstr>Microsoft Yahei</vt:lpstr>
      <vt:lpstr>Arial</vt:lpstr>
      <vt:lpstr>Cambria Math</vt:lpstr>
      <vt:lpstr>Office 主题​​</vt:lpstr>
      <vt:lpstr>1_Office 主题​​</vt:lpstr>
      <vt:lpstr> 第12周作业(3S书) P. 186-193：第5.79，5.82，5.87，5.107题。  预习内容:3S书第六章"Estimation theory"(完)。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Excel产生的直方图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Jiaxin</dc:creator>
  <cp:lastModifiedBy>Hu Jiaxin</cp:lastModifiedBy>
  <cp:revision>124</cp:revision>
  <dcterms:created xsi:type="dcterms:W3CDTF">2018-12-08T04:15:01Z</dcterms:created>
  <dcterms:modified xsi:type="dcterms:W3CDTF">2021-11-28T22:16:27Z</dcterms:modified>
</cp:coreProperties>
</file>