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1" r:id="rId3"/>
    <p:sldId id="292" r:id="rId4"/>
    <p:sldId id="293" r:id="rId5"/>
    <p:sldId id="294" r:id="rId6"/>
    <p:sldId id="296" r:id="rId7"/>
    <p:sldId id="313" r:id="rId8"/>
    <p:sldId id="297" r:id="rId9"/>
    <p:sldId id="315" r:id="rId10"/>
    <p:sldId id="295" r:id="rId11"/>
    <p:sldId id="316" r:id="rId12"/>
    <p:sldId id="298" r:id="rId13"/>
    <p:sldId id="299" r:id="rId14"/>
    <p:sldId id="300" r:id="rId15"/>
    <p:sldId id="257" r:id="rId16"/>
    <p:sldId id="317" r:id="rId17"/>
    <p:sldId id="31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301" r:id="rId44"/>
    <p:sldId id="302" r:id="rId45"/>
    <p:sldId id="303" r:id="rId46"/>
    <p:sldId id="304" r:id="rId47"/>
    <p:sldId id="305" r:id="rId48"/>
    <p:sldId id="311" r:id="rId49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2:38:2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1592,'61'17'322,"-60"-17"-315,-1 0-1,1 1 1,0-1 0,0 0 0,0 1 0,0-1 0,-1 1-1,1-1 1,0 0 0,0 1 0,-1 0 0,1-1 0,1 2-1,-2-2-23,0 0-1,0 0 1,0 1-1,0-1 1,0 0-1,0 0 1,0 0-1,0 1 1,0-1-1,0 0 1,0 0-1,0 0 1,0 1-1,0-1 1,0 0-1,0 0 1,0 0-1,0 1 1,-1-1-1,1 0 1,0 0-1,0 0 1,0 1-1,0-1 0,0 0 1,0 0-1,0 0 1,-1 0-1,1 0 1,0 1-1,0-1 1,-13 6 4733,12-5-4479,-1-1 0,1 1 0,0 0 0,0 0 0,0 0 0,0 0 0,0 0 0,1 0 0,-1 0 0,0 1-1,0-1 1,1 0 0,-1 0 0,0 3 0,-9 21 9,10-23-201,0-2 25,0 0 0,0 1 0,0-1 0,0 0 0,0 1 0,0-1 0,-1 0 0,1 1 0,0-1 0,0 0 0,0 1 0,0-1 0,0 0 0,0 0 0,-1 1 0,1-1 0,0 0 0,0 1 0,0-1 0,-1 0 0,1 0 0,0 0 0,0 1 0,-1-1 0,1 0 0,0 0 0,-1 0 0,1 0 0,0 1 0,0-1 0,-1 0 0,1 0 0,0 0 0,-1 0 0,1 0 0,0 0 0,-1 0 0,0 0 344,6-17 1752,-5 16-1978,1 1-169,5 0-13,-5 0 21,-2-7 1228,3 7-1226,1 0-11,-3 0-13,0 0 1,1 0 0,-1 0 0,0 0 0,1 0 0,-1 0 0,1-1 0,-1 1 0,0 0-1,1 0 1,-1 0 0,0 0 0,0 0 0,1 0 0,-1-1 0,0 1 0,1 0 0,-1 0 0,0 0-1,0-1 1,1 1 0,-1 0 0,0 0 0,0-1 0,1 1 0,-1 0 0,0-1 0,0 1 0,0 0-1,1-1 1,0 0 117,0-1 1,1 1-1,-1 0 0,0 0 0,1 0 0,0 0 0,-1 1 0,1-1 1,-1 0-1,4 0 0,-4 0-159,-1 1 51,0 0-1,0 0 1,0 0-1,0 0 1,0 0-1,1 0 1,-1-1 0,0 1-1,0 0 1,0 0-1,0 0 1,0 0-1,0-1 1,1 1-1,-1 0 1,0 0-1,0 0 1,0 0 0,0-1-1,0 1 1,0 0-1,0 0 1,0 0-1,0-1 1,0 1-1,0 0 1,0 0-1,0 0 1,0-1 0,0 1-1,0 0 1,0 0-1,0-1 1,-1 1 3,1 0 0,0 0-1,0 0 1,0 0 0,0 0 0,0 0 0,0-1 0,0 1 0,0 0 0,0 0 0,0 0 0,0 0-1,0 0 1,0 0 0,0-1 0,0 1 0,0 0 0,0 0 0,0 0 0,0 0 0,0 0 0,0 0-1,0-1 1,0 1 0,0 0 0,0 0 0,0 0 0,1 0 0,-1 0 0,0 0 0,0 0 0,0 0 0,0-1-1,0 1 1,0 0 0,0 0 0,0 0 0,0 0 0,1 0 0,-1 0 0,0 0 0,0 0 0,0 0-1,0 0 1,0 0 0,0 0 0,1 0 0,-1 0 0,0 0 0,0 0-19,1 0 0,-1 0 1,1 0-1,-1 0 0,1 0 0,-1 0 0,1 0 1,-1 0-1,1 1 0,-1-1 0,1 0 0,-1 0 1,0 1-1,1-1 0,-1 0 0,1 0 0,-1 1 1,0-1-1,1 0 0,-1 1 0,0-1 1,0 1-1,1-1 0,-1 0 0,0 1 0,1 0 1,3 16 7,-3-12-6,0 0-5,0-1 0,0 0 0,-1 1 0,1-1 0,-1 0 1,0 1-1,0-1 0,-1 1 0,1-1 0,-1 0 0,0 1 1,0-1-1,-1 0 0,1 0 0,-1 0 0,0 0 0,0 0 1,0 0-1,-1-1 0,1 1 0,-1-1 0,0 1 0,-5 4 1,-107 85-1458,82-68 986,-78 56-475,-27 7-531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6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2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FFB9-3D4C-4D5A-A180-6131B1CB5447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5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60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image" Target="../media/image1.tmp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image" Target="../media/image13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76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image" Target="../media/image1.tmp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image" Target="../media/image15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1.tmp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wenjuan.tsinghua.edu.cn/s/zUfaUf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enjuan.tsinghua.edu.cn/s/IR7fYr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.tmp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&#34920;&#65288;14&#21608;&#65289;.xlsx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2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1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image" Target="../media/image9.png"/><Relationship Id="rId3" Type="http://schemas.openxmlformats.org/officeDocument/2006/relationships/tags" Target="../tags/tag32.xml"/><Relationship Id="rId21" Type="http://schemas.openxmlformats.org/officeDocument/2006/relationships/tags" Target="../tags/tag31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33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7.xml"/><Relationship Id="rId29" Type="http://schemas.openxmlformats.org/officeDocument/2006/relationships/tags" Target="../tags/tag3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8.png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32.xml"/><Relationship Id="rId28" Type="http://schemas.openxmlformats.org/officeDocument/2006/relationships/image" Target="../media/image10.png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image" Target="../media/image1.tmp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image" Target="../media/image6.png"/><Relationship Id="rId27" Type="http://schemas.openxmlformats.org/officeDocument/2006/relationships/tags" Target="../tags/tag34.xml"/><Relationship Id="rId30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12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5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EA3F-60CC-4578-B988-FEF79FE7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303020"/>
            <a:ext cx="10530840" cy="236982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周作业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：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208-211.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6.30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6.33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6.35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6.39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6.41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6.46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6.57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预习内容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"Bayesian Methods' (P.372-379)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82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5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简单抽样，且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sz="26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N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μ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T</m:t>
                    </m:r>
                    <m: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𝜇</m:t>
                        </m:r>
                      </m:num>
                      <m:den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𝜎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的密度函数为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73768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73768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73768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73768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82988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26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29690" y="723900"/>
                <a:ext cx="9532620" cy="29337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</a:rPr>
                  <a:t>答案</a:t>
                </a:r>
                <a:r>
                  <a:rPr lang="en-US" altLang="zh-CN" sz="36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密度函数为单位正态分布的密度函数，即</a:t>
                </a:r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600" i="1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0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600" i="1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600" i="1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 dirty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 dirty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600" i="0" dirty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0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3600" i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3600" i="1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i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9690" y="723900"/>
                <a:ext cx="9532620" cy="2933701"/>
              </a:xfrm>
              <a:blipFill>
                <a:blip r:embed="rId2"/>
                <a:stretch>
                  <a:fillRect l="-1918" t="-5405" r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2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6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简单抽样，且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sz="26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N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μ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T</m:t>
                    </m:r>
                    <m: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+1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6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6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的密度函数为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acc>
                    <m:r>
                      <a:rPr lang="en-US" altLang="zh-CN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+1</m:t>
                        </m:r>
                      </m:den>
                    </m:f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。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73768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73768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73768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73768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82988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54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1794" y="2967335"/>
                <a:ext cx="9028433" cy="192501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答案：服从自由度为</a:t>
                </a:r>
                <a:r>
                  <a:rPr lang="en-US" altLang="zh-CN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的卡方分布，即密度函数为</a:t>
                </a:r>
                <a:endParaRPr lang="en-US" altLang="zh-CN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cap="none" spc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Γ</m:t>
                          </m:r>
                          <m:d>
                            <m:dPr>
                              <m:ctrlPr>
                                <a:rPr lang="el-GR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rosoft Yahei" panose="020B0503020204020204" pitchFamily="34" charset="-122"/>
                        </a:rPr>
                        <m:t>,  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rosoft Yahei" panose="020B0503020204020204" pitchFamily="34" charset="-122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rosoft Yahei" panose="020B0503020204020204" pitchFamily="34" charset="-122"/>
                        </a:rPr>
                        <m:t>&gt;0</m:t>
                      </m:r>
                    </m:oMath>
                  </m:oMathPara>
                </a14:m>
                <a:endParaRPr lang="zh-CN" alt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94" y="2967335"/>
                <a:ext cx="9028433" cy="1925014"/>
              </a:xfrm>
              <a:prstGeom prst="rect">
                <a:avLst/>
              </a:prstGeom>
              <a:blipFill>
                <a:blip r:embed="rId2"/>
                <a:stretch>
                  <a:fillRect l="-1619" t="-4430" r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5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12065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、写出总体均值的无偏估计量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、方差的无偏估计量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（注意条件、结论）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892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2" y="-15766"/>
            <a:ext cx="9254359" cy="69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9B6163-6A78-4706-AF70-9D46493C2F86}"/>
              </a:ext>
            </a:extLst>
          </p:cNvPr>
          <p:cNvSpPr/>
          <p:nvPr/>
        </p:nvSpPr>
        <p:spPr>
          <a:xfrm>
            <a:off x="186744" y="960120"/>
            <a:ext cx="11906518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海外线上</a:t>
            </a: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考试事项：必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须填写报名表（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en-US" altLang="zh-CN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日之前递交）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4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  </a:t>
            </a:r>
            <a:r>
              <a:rPr lang="en-US" altLang="zh-CN" sz="40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  <a:hlinkClick r:id="rId2"/>
              </a:rPr>
              <a:t>http://wenjuan.tsinghua.edu.cn/s/zUfaUf/</a:t>
            </a: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 descr="QR 代码&#10;&#10;描述已自动生成">
            <a:extLst>
              <a:ext uri="{FF2B5EF4-FFF2-40B4-BE49-F238E27FC236}">
                <a16:creationId xmlns:a16="http://schemas.microsoft.com/office/drawing/2014/main" id="{559A84F9-2993-46C6-9ED9-EF3E96E9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87" y="2887980"/>
            <a:ext cx="451627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0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9B6163-6A78-4706-AF70-9D46493C2F86}"/>
              </a:ext>
            </a:extLst>
          </p:cNvPr>
          <p:cNvSpPr/>
          <p:nvPr/>
        </p:nvSpPr>
        <p:spPr>
          <a:xfrm>
            <a:off x="563880" y="960120"/>
            <a:ext cx="112928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英文试卷需求表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en-US" altLang="zh-CN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日之前递交）</a:t>
            </a:r>
            <a:r>
              <a:rPr lang="en-US" altLang="zh-CN" sz="4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</a:t>
            </a:r>
            <a:r>
              <a:rPr lang="en-US" altLang="zh-CN" sz="40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  <a:hlinkClick r:id="rId2"/>
              </a:rPr>
              <a:t>http://wenjuan.tsinghua.edu.cn/s/IR7fYr/</a:t>
            </a: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51DE411C-7F5C-41B2-B545-50E2315E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506979"/>
            <a:ext cx="3891915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6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、小明在银行有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zh-CN" altLang="en-US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万元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存款，其中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𝑛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=1</m:t>
                    </m:r>
                    <m:r>
                      <a:rPr lang="zh-CN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，则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他的存款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以上答案都不是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47457" y="6215063"/>
                <a:ext cx="672261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600" dirty="0">
                    <a:ln w="0"/>
                    <a:solidFill>
                      <a:srgbClr val="0070C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问：该系数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>
                    <a:ln w="0"/>
                    <a:solidFill>
                      <a:srgbClr val="0070C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与什么分布有关？</a:t>
                </a:r>
                <a:endParaRPr lang="zh-CN" altLang="en-US" sz="3600" b="0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57" y="6215063"/>
                <a:ext cx="6722610" cy="646331"/>
              </a:xfrm>
              <a:prstGeom prst="rect">
                <a:avLst/>
              </a:prstGeom>
              <a:blipFill>
                <a:blip r:embed="rId23"/>
                <a:stretch>
                  <a:fillRect l="-2629" t="-16038" r="-2539" b="-40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1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3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98593" y="2226356"/>
            <a:ext cx="5152373" cy="83099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注意：也可不查表，用</a:t>
            </a:r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Excel</a:t>
            </a:r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内置函数</a:t>
            </a:r>
            <a:endParaRPr lang="en-US" altLang="zh-CN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 action="ppaction://hlinkfile"/>
            </a:endParaRPr>
          </a:p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见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8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2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9954" y="6151970"/>
            <a:ext cx="3239990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见</a:t>
            </a:r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Excel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7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0124" y="1217362"/>
                <a:ext cx="10176036" cy="35777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答案：存款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0.3183</a:t>
                </a:r>
                <a:r>
                  <a:rPr lang="zh-CN" altLang="en-US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万元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=3183</a:t>
                </a:r>
                <a:r>
                  <a:rPr lang="zh-CN" altLang="en-US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元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，该系数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=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𝐵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,    </m:t>
                            </m:r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是自由度为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t-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分布之密度函数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的系数</a:t>
                </a:r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插入表（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14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周）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.</a:t>
                </a:r>
                <a:r>
                  <a:rPr lang="en-US" altLang="zh-CN" sz="3600" dirty="0" err="1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xslx</a:t>
                </a:r>
                <a:endParaRPr lang="zh-CN" altLang="en-US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24" y="1217362"/>
                <a:ext cx="10176036" cy="3577711"/>
              </a:xfrm>
              <a:prstGeom prst="rect">
                <a:avLst/>
              </a:prstGeom>
              <a:blipFill>
                <a:blip r:embed="rId3"/>
                <a:stretch>
                  <a:fillRect l="-2097" t="-2726" r="-1917" b="-6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1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27747" y="2683556"/>
            <a:ext cx="3239990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见</a:t>
            </a:r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Excel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32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7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96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46922" y="6178604"/>
            <a:ext cx="26212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79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71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3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1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2200" y="754380"/>
                <a:ext cx="10185400" cy="406943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简单抽样，且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sz="26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N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μ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T</m:t>
                    </m:r>
                    <m: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𝑆</m:t>
                            </m:r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的密度函数为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092200" y="754380"/>
                <a:ext cx="10185400" cy="4069430"/>
              </a:xfrm>
              <a:prstGeom prst="rect">
                <a:avLst/>
              </a:prstGeom>
              <a:blipFill>
                <a:blip r:embed="rId13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24000" y="23876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715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5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4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8E02CA-12B9-4286-B596-9FE23C87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41300"/>
            <a:ext cx="8669867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4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904084-9BEE-4B9E-B180-09FBC9D72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63500"/>
            <a:ext cx="9186333" cy="6889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178B326-53B4-4EAB-A823-EEFBF20CEBA8}"/>
                  </a:ext>
                </a:extLst>
              </p14:cNvPr>
              <p14:cNvContentPartPr/>
              <p14:nvPr/>
            </p14:nvContentPartPr>
            <p14:xfrm>
              <a:off x="6933544" y="3470405"/>
              <a:ext cx="155520" cy="164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178B326-53B4-4EAB-A823-EEFBF20CE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4904" y="3461405"/>
                <a:ext cx="17316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871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3E8FC9-1B75-445E-8E62-B9A7EC62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7" y="133350"/>
            <a:ext cx="8652933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3DC86D-DC4E-4E31-B102-D489F59E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57150"/>
            <a:ext cx="9254067" cy="6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1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889436-8F15-4D50-8460-2C560780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65099"/>
            <a:ext cx="8754533" cy="65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419099" y="60960"/>
            <a:ext cx="11294236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7200" b="1" dirty="0"/>
              <a:t>                </a:t>
            </a:r>
            <a:r>
              <a:rPr lang="zh-CN" altLang="en-US" sz="3600" b="1" dirty="0">
                <a:solidFill>
                  <a:srgbClr val="FF0000"/>
                </a:solidFill>
              </a:rPr>
              <a:t>期终考试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时间：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2021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晚上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19:00~21:00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：五教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5104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周一班全体学生）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学号小于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2019013194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6A017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（周二班，</a:t>
            </a:r>
            <a:endParaRPr lang="en-US" altLang="zh-CN" sz="32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2019013194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学号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2020010912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lang="en-US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6A018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（周二班，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2020010912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学号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0" i="0" u="none" strike="noStrike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2020013150</a:t>
            </a:r>
            <a:r>
              <a:rPr lang="en-US" altLang="zh-CN" sz="32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地点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：六教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6A209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（周二班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</a:rPr>
              <a:t>其它学生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线上考试：腾讯会议，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ID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463-567-961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密码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2211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84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0123" y="1217362"/>
                <a:ext cx="10829779" cy="3682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服从自由度为</a:t>
                </a:r>
                <a:r>
                  <a:rPr lang="en-US" altLang="zh-CN" sz="36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n-1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t-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分布，</a:t>
                </a:r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密度函数为</a:t>
                </a:r>
                <a:endParaRPr lang="en-US" altLang="zh-CN" sz="3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en-US" altLang="zh-CN" sz="3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∈(−∞,∞)</m:t>
                    </m:r>
                  </m:oMath>
                </a14:m>
                <a:endParaRPr lang="zh-CN" altLang="en-US" sz="36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zh-CN" sz="3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zh-CN" altLang="en-US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23" y="1217362"/>
                <a:ext cx="10829779" cy="3682996"/>
              </a:xfrm>
              <a:prstGeom prst="rect">
                <a:avLst/>
              </a:prstGeom>
              <a:blipFill>
                <a:blip r:embed="rId2"/>
                <a:stretch>
                  <a:fillRect l="-1971" t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3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、自由度为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n=3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t-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分布的密度函数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𝑥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在无穷远处的收敛速度和下列那个函数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h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𝑥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相同（两个函数的比值在无穷远处为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即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func>
                      <m:func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=1</m:t>
                        </m:r>
                      </m:e>
                    </m:func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） 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850355"/>
                <a:ext cx="2559269" cy="578645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−(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2850355"/>
                <a:ext cx="2559269" cy="57864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1" y="3501230"/>
                <a:ext cx="3032234" cy="613571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 </m:t>
                      </m:r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−(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+1)/2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1" y="3501230"/>
                <a:ext cx="3032234" cy="6135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221955"/>
                <a:ext cx="2385848" cy="578645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438400" y="4221955"/>
                <a:ext cx="2385848" cy="57864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4843462"/>
                <a:ext cx="2385848" cy="642939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2438400" y="4843462"/>
                <a:ext cx="2385848" cy="64293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以上答案都不是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1460" y="487681"/>
                <a:ext cx="11026140" cy="53416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</a:rPr>
                  <a:t>答案</a:t>
                </a:r>
                <a:r>
                  <a:rPr lang="en-US" altLang="zh-CN" sz="32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zh-CN" altLang="en-US" sz="32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 </a:t>
                </a:r>
                <a:r>
                  <a:rPr lang="en-US" altLang="zh-CN" sz="32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(E) </a:t>
                </a:r>
                <a:r>
                  <a:rPr lang="zh-CN" altLang="en-US" sz="3200" b="1" dirty="0">
                    <a:solidFill>
                      <a:schemeClr val="bg1"/>
                    </a:solidFill>
                    <a:sym typeface="Microsoft Yahei" panose="020B0503020204020204" pitchFamily="34" charset="-122"/>
                  </a:rPr>
                  <a:t>以上答案都不是，因为当</a:t>
                </a:r>
                <a:r>
                  <a:rPr lang="en-US" altLang="zh-CN" sz="3200" b="1" dirty="0">
                    <a:solidFill>
                      <a:schemeClr val="bg1"/>
                    </a:solidFill>
                    <a:sym typeface="Microsoft Yahei" panose="020B0503020204020204" pitchFamily="34" charset="-122"/>
                  </a:rPr>
                  <a:t>n=3</a:t>
                </a:r>
                <a:r>
                  <a:rPr lang="zh-CN" altLang="en-US" sz="3200" b="1" dirty="0">
                    <a:solidFill>
                      <a:schemeClr val="bg1"/>
                    </a:solidFill>
                    <a:sym typeface="Microsoft Yahei" panose="020B0503020204020204" pitchFamily="34" charset="-122"/>
                  </a:rPr>
                  <a:t>时，密度函数为</a:t>
                </a:r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3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3+1</m:t>
                                  </m:r>
                                </m:num>
                                <m:den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3</m:t>
                              </m:r>
                              <m: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Microsoft Yahei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Microsoft Yahei" panose="020B0503020204020204" pitchFamily="34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b="1" i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Microsoft Yahei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3+1</m:t>
                              </m:r>
                            </m:num>
                            <m:den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，</m:t>
                      </m:r>
                      <m:r>
                        <a:rPr lang="en-US" altLang="zh-CN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𝑥</m:t>
                      </m:r>
                      <m:r>
                        <a:rPr lang="en-US" altLang="zh-CN" sz="3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∈</m:t>
                      </m:r>
                      <m:d>
                        <m:d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r>
                  <a:rPr lang="zh-CN" altLang="en-US" sz="3200" b="1" dirty="0">
                    <a:solidFill>
                      <a:srgbClr val="000000"/>
                    </a:solidFill>
                    <a:ea typeface="Cambria Math" panose="02040503050406030204" pitchFamily="18" charset="0"/>
                    <a:sym typeface="Microsoft Yahei" panose="020B0503020204020204" pitchFamily="34" charset="-122"/>
                  </a:rPr>
                  <a:t>但系数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en-US" altLang="zh-CN" sz="32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 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l-GR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𝜞</m:t>
                        </m:r>
                        <m:d>
                          <m:dPr>
                            <m:ctrlPr>
                              <a:rPr lang="el-GR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𝟑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𝟑</m:t>
                            </m:r>
                            <m:r>
                              <a:rPr lang="zh-CN" alt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𝝅</m:t>
                            </m:r>
                          </m:e>
                        </m:rad>
                        <m:r>
                          <a:rPr lang="el-GR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𝜞</m:t>
                        </m:r>
                        <m:d>
                          <m:dPr>
                            <m:ctrlPr>
                              <a:rPr lang="el-GR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𝟑𝟎𝟖𝟎</m:t>
                    </m:r>
                    <m:r>
                      <a:rPr lang="zh-CN" altLang="en-US" sz="32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endParaRPr lang="zh-CN" altLang="en-US" sz="3200" b="1" dirty="0">
                  <a:solidFill>
                    <a:srgbClr val="C00000"/>
                  </a:solidFill>
                  <a:sym typeface="Microsoft Yahei" panose="020B0503020204020204" pitchFamily="34" charset="-122"/>
                </a:endParaRPr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460" y="487681"/>
                <a:ext cx="11026140" cy="5341620"/>
              </a:xfrm>
              <a:blipFill>
                <a:blip r:embed="rId2"/>
                <a:stretch>
                  <a:fillRect l="-1382" t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6500" y="1419334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4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𝑋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∼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𝑁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0,1</m:t>
                        </m:r>
                      </m:e>
                    </m:d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𝑌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∼</m:t>
                    </m:r>
                    <m:sSubSup>
                      <m:sSubSup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zh-CN" altLang="en-US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（即自由度为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的卡方分布），且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𝑋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𝑌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独立，则随机变量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𝑇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US" altLang="zh-CN" sz="2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服从</m:t>
                    </m:r>
                  </m:oMath>
                </a14:m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分布？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06500" y="1419334"/>
                <a:ext cx="9753600" cy="2143125"/>
              </a:xfrm>
              <a:prstGeom prst="rect">
                <a:avLst/>
              </a:prstGeom>
              <a:blipFill>
                <a:blip r:embed="rId1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矩形 10"/>
          <p:cNvSpPr/>
          <p:nvPr/>
        </p:nvSpPr>
        <p:spPr>
          <a:xfrm>
            <a:off x="881891" y="3900131"/>
            <a:ext cx="5860028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课后思考题</a:t>
            </a:r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：上述答案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为什么？</a:t>
            </a:r>
          </a:p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-154809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-15480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-154809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-154809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-45589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67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F9353-1C11-47CA-B42B-1515C5D8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9690" y="1571943"/>
            <a:ext cx="9532620" cy="99599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答案</a:t>
            </a:r>
            <a:r>
              <a:rPr lang="en-US" altLang="zh-CN" sz="3600" b="1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自由度为</a:t>
            </a:r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t-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分布（见第</a:t>
            </a:r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周课件）。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3143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自由度为n的卡方分布&quot;]}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SCORE" val="1.0"/>
  <p:tag name="PROBLEMBLANK" val="[{&quot;num&quot;:1,&quot;caseSensitive&quot;:false,&quot;fuzzyMatch&quot;:false,&quot;Score&quot;:1.0,&quot;answers&quot;:[&quot;单位正态分布&quot;]}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SCORE" val="1.0"/>
  <p:tag name="PROBLEMBLANK" val="[{&quot;num&quot;:1,&quot;caseSensitive&quot;:false,&quot;fuzzyMatch&quot;:false,&quot;Score&quot;:1.0,&quot;answers&quot;:[&quot;单位正态分布&quot;]}]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X bar&quot;]},{&quot;num&quot;:2,&quot;caseSensitive&quot;:false,&quot;fuzzyMatch&quot;:false,&quot;Score&quot;:1.0,&quot;answers&quot;:[&quot;S帽方&quot;]}]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824</Words>
  <Application>Microsoft Office PowerPoint</Application>
  <PresentationFormat>宽屏</PresentationFormat>
  <Paragraphs>95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等线</vt:lpstr>
      <vt:lpstr>等线 Light</vt:lpstr>
      <vt:lpstr>楷体</vt:lpstr>
      <vt:lpstr>Microsoft Yahei</vt:lpstr>
      <vt:lpstr>Microsoft Yahei</vt:lpstr>
      <vt:lpstr>Arial</vt:lpstr>
      <vt:lpstr>Cambria Math</vt:lpstr>
      <vt:lpstr>Office 主题​​</vt:lpstr>
      <vt:lpstr> 第13周作业(3S书) ：P. 208-211. 第6.30，6.33，6.35，6.39，6.41，6.46，6.57题.  预习内容:3S书第11章"Bayesian Methods' (P.372-379)。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137</cp:revision>
  <dcterms:created xsi:type="dcterms:W3CDTF">2018-12-15T22:37:54Z</dcterms:created>
  <dcterms:modified xsi:type="dcterms:W3CDTF">2021-12-05T02:38:55Z</dcterms:modified>
</cp:coreProperties>
</file>