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4" r:id="rId3"/>
    <p:sldId id="268" r:id="rId4"/>
    <p:sldId id="269" r:id="rId5"/>
    <p:sldId id="270" r:id="rId6"/>
    <p:sldId id="267" r:id="rId7"/>
    <p:sldId id="266" r:id="rId8"/>
    <p:sldId id="272" r:id="rId9"/>
    <p:sldId id="271" r:id="rId10"/>
    <p:sldId id="263" r:id="rId11"/>
    <p:sldId id="273" r:id="rId12"/>
  </p:sldIdLst>
  <p:sldSz cx="9144000" cy="5143500" type="screen16x9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B0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269D01E-BC32-4049-B463-5C60D7B0CCD2}" styleName="Stijl, thema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Stijl, thema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ijl, thema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ijl, thema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47" autoAdjust="0"/>
    <p:restoredTop sz="94731" autoAdjust="0"/>
  </p:normalViewPr>
  <p:slideViewPr>
    <p:cSldViewPr snapToGrid="0" snapToObjects="1">
      <p:cViewPr varScale="1">
        <p:scale>
          <a:sx n="72" d="100"/>
          <a:sy n="72" d="100"/>
        </p:scale>
        <p:origin x="144" y="5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66" d="100"/>
        <a:sy n="2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F8368-7E6B-A74B-AE89-BCF37D3A100E}" type="datetimeFigureOut">
              <a:rPr lang="nl-NL" smtClean="0"/>
              <a:t>26-10-2017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A479F-AF7E-9645-86AE-200F493F9B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1406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25"/>
            <a:ext cx="7772400" cy="1102519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E13C-BBBE-BB46-871F-F69321518EC5}" type="datetimeFigureOut">
              <a:rPr lang="nl-NL" smtClean="0"/>
              <a:t>26-10-2017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AE4AF-240B-444C-9FD7-A9F3C8E8798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551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E13C-BBBE-BB46-871F-F69321518EC5}" type="datetimeFigureOut">
              <a:rPr lang="nl-NL" smtClean="0"/>
              <a:t>26-10-2017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AE4AF-240B-444C-9FD7-A9F3C8E8798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549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E13C-BBBE-BB46-871F-F69321518EC5}" type="datetimeFigureOut">
              <a:rPr lang="nl-NL" smtClean="0"/>
              <a:t>26-10-2017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AE4AF-240B-444C-9FD7-A9F3C8E8798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770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E13C-BBBE-BB46-871F-F69321518EC5}" type="datetimeFigureOut">
              <a:rPr lang="nl-NL" smtClean="0"/>
              <a:t>26-10-2017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AE4AF-240B-444C-9FD7-A9F3C8E8798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52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E13C-BBBE-BB46-871F-F69321518EC5}" type="datetimeFigureOut">
              <a:rPr lang="nl-NL" smtClean="0"/>
              <a:t>26-10-2017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AE4AF-240B-444C-9FD7-A9F3C8E8798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0387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E13C-BBBE-BB46-871F-F69321518EC5}" type="datetimeFigureOut">
              <a:rPr lang="nl-NL" smtClean="0"/>
              <a:t>26-10-2017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AE4AF-240B-444C-9FD7-A9F3C8E8798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127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E13C-BBBE-BB46-871F-F69321518EC5}" type="datetimeFigureOut">
              <a:rPr lang="nl-NL" smtClean="0"/>
              <a:t>26-10-2017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AE4AF-240B-444C-9FD7-A9F3C8E8798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021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E13C-BBBE-BB46-871F-F69321518EC5}" type="datetimeFigureOut">
              <a:rPr lang="nl-NL" smtClean="0"/>
              <a:t>26-10-2017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AE4AF-240B-444C-9FD7-A9F3C8E8798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665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E13C-BBBE-BB46-871F-F69321518EC5}" type="datetimeFigureOut">
              <a:rPr lang="nl-NL" smtClean="0"/>
              <a:t>26-10-2017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AE4AF-240B-444C-9FD7-A9F3C8E8798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437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1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94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13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E13C-BBBE-BB46-871F-F69321518EC5}" type="datetimeFigureOut">
              <a:rPr lang="nl-NL" smtClean="0"/>
              <a:t>26-10-2017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AE4AF-240B-444C-9FD7-A9F3C8E8798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485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E13C-BBBE-BB46-871F-F69321518EC5}" type="datetimeFigureOut">
              <a:rPr lang="nl-NL" smtClean="0"/>
              <a:t>26-10-2017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AE4AF-240B-444C-9FD7-A9F3C8E8798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1042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7E13C-BBBE-BB46-871F-F69321518EC5}" type="datetimeFigureOut">
              <a:rPr lang="nl-NL" smtClean="0"/>
              <a:t>26-10-2017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AE4AF-240B-444C-9FD7-A9F3C8E8798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466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1662" y="1597825"/>
            <a:ext cx="8932338" cy="1102519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[NBMP] Live </a:t>
            </a:r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Media </a:t>
            </a:r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Ingest</a:t>
            </a:r>
            <a:endParaRPr lang="en-US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225685" y="2677241"/>
            <a:ext cx="6400800" cy="165735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Rufael Mekuria (USP)</a:t>
            </a:r>
          </a:p>
          <a:p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Dirk </a:t>
            </a:r>
            <a:r>
              <a:rPr lang="en-US" sz="2000" dirty="0" err="1" smtClean="0">
                <a:latin typeface="Open Sans" charset="0"/>
                <a:ea typeface="Open Sans" charset="0"/>
                <a:cs typeface="Open Sans" charset="0"/>
              </a:rPr>
              <a:t>Griffioen</a:t>
            </a: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 (USP)</a:t>
            </a:r>
          </a:p>
          <a:p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Arjen </a:t>
            </a:r>
            <a:r>
              <a:rPr lang="en-US" sz="2000" dirty="0" err="1" smtClean="0">
                <a:latin typeface="Open Sans" charset="0"/>
                <a:ea typeface="Open Sans" charset="0"/>
                <a:cs typeface="Open Sans" charset="0"/>
              </a:rPr>
              <a:t>Wagenaar</a:t>
            </a: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 (USP)</a:t>
            </a:r>
          </a:p>
          <a:p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Kevin Johns (Level 3)</a:t>
            </a:r>
          </a:p>
          <a:p>
            <a:r>
              <a:rPr lang="en-GB" sz="2000" dirty="0"/>
              <a:t>Nikos </a:t>
            </a:r>
            <a:r>
              <a:rPr lang="en-GB" sz="2000" dirty="0" err="1"/>
              <a:t>Kyriopoulos</a:t>
            </a:r>
            <a:r>
              <a:rPr lang="en-GB" sz="2000" dirty="0"/>
              <a:t> </a:t>
            </a:r>
            <a:r>
              <a:rPr lang="en-GB" sz="2000" dirty="0" smtClean="0"/>
              <a:t> (Media Excel)</a:t>
            </a:r>
            <a:endParaRPr lang="en-US" sz="2000" dirty="0" smtClean="0">
              <a:latin typeface="Open Sans" charset="0"/>
              <a:ea typeface="Open Sans" charset="0"/>
              <a:cs typeface="Open Sans" charset="0"/>
            </a:endParaRPr>
          </a:p>
          <a:p>
            <a:endParaRPr lang="en-US" sz="200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7" name="Afbeelding 6" descr="unifiedstreaming-logo-black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785" y="464866"/>
            <a:ext cx="1946066" cy="59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0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85800" y="225577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Requirements (inline with NBMP)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9" name="Afbeelding 8" descr="unifiedstreaming-logo-black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785" y="464866"/>
            <a:ext cx="1946066" cy="5935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8605" y="1567385"/>
            <a:ext cx="674447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200" dirty="0" smtClean="0"/>
              <a:t>1. The </a:t>
            </a:r>
            <a:r>
              <a:rPr lang="en-US" sz="1200" dirty="0"/>
              <a:t>ingest format shall support push based transmission of live stream events</a:t>
            </a:r>
            <a:endParaRPr lang="en-GB" sz="1200" dirty="0"/>
          </a:p>
          <a:p>
            <a:pPr lvl="0"/>
            <a:r>
              <a:rPr lang="en-US" sz="1200" dirty="0" smtClean="0"/>
              <a:t>2. The </a:t>
            </a:r>
            <a:r>
              <a:rPr lang="en-US" sz="1200" dirty="0"/>
              <a:t>ingest format shall support timed meta data such as based on ID3 and SCTE-35</a:t>
            </a:r>
            <a:endParaRPr lang="en-GB" sz="1200" dirty="0"/>
          </a:p>
          <a:p>
            <a:pPr lvl="0"/>
            <a:r>
              <a:rPr lang="en-US" sz="1200" dirty="0" smtClean="0"/>
              <a:t>3. The </a:t>
            </a:r>
            <a:r>
              <a:rPr lang="en-US" sz="1200" dirty="0"/>
              <a:t>ingest specification shall support ingest of MPEG-H and MPEG-4 media including </a:t>
            </a:r>
            <a:endParaRPr lang="en-US" sz="1200" dirty="0" smtClean="0"/>
          </a:p>
          <a:p>
            <a:pPr lvl="0"/>
            <a:r>
              <a:rPr lang="en-US" sz="1200" dirty="0" smtClean="0"/>
              <a:t>HEVC</a:t>
            </a:r>
            <a:r>
              <a:rPr lang="en-US" sz="1200" dirty="0"/>
              <a:t>, AVC, AAC, MPEG-H audio and other media formats</a:t>
            </a:r>
            <a:endParaRPr lang="en-GB" sz="1200" dirty="0"/>
          </a:p>
          <a:p>
            <a:pPr lvl="0"/>
            <a:r>
              <a:rPr lang="en-US" sz="1200" dirty="0" smtClean="0"/>
              <a:t>4. Media </a:t>
            </a:r>
            <a:r>
              <a:rPr lang="en-US" sz="1200" dirty="0"/>
              <a:t>ingest shall be in fragments (</a:t>
            </a:r>
            <a:r>
              <a:rPr lang="en-US" sz="1200" dirty="0" err="1"/>
              <a:t>moof</a:t>
            </a:r>
            <a:r>
              <a:rPr lang="en-US" sz="1200" dirty="0"/>
              <a:t> box and </a:t>
            </a:r>
            <a:r>
              <a:rPr lang="en-US" sz="1200" dirty="0" err="1"/>
              <a:t>mdat</a:t>
            </a:r>
            <a:r>
              <a:rPr lang="en-US" sz="1200" dirty="0"/>
              <a:t>) as specified by ISOBMFF</a:t>
            </a:r>
            <a:endParaRPr lang="en-GB" sz="1200" dirty="0"/>
          </a:p>
          <a:p>
            <a:pPr lvl="0"/>
            <a:r>
              <a:rPr lang="en-US" sz="1200" dirty="0" smtClean="0"/>
              <a:t>5. The </a:t>
            </a:r>
            <a:r>
              <a:rPr lang="en-US" sz="1200" dirty="0"/>
              <a:t>ingest specification stream shall use clock synchronization between streams, preferably on </a:t>
            </a:r>
            <a:endParaRPr lang="en-US" sz="1200" dirty="0" smtClean="0"/>
          </a:p>
          <a:p>
            <a:pPr lvl="0"/>
            <a:r>
              <a:rPr lang="en-US" sz="1200" dirty="0" smtClean="0"/>
              <a:t>UTC </a:t>
            </a:r>
            <a:r>
              <a:rPr lang="en-US" sz="1200" dirty="0"/>
              <a:t>timestamps form the original (SDI) signal</a:t>
            </a:r>
            <a:endParaRPr lang="en-GB" sz="1200" dirty="0"/>
          </a:p>
          <a:p>
            <a:pPr lvl="0"/>
            <a:r>
              <a:rPr lang="en-US" sz="1200" dirty="0" smtClean="0"/>
              <a:t>6. The </a:t>
            </a:r>
            <a:r>
              <a:rPr lang="en-US" sz="1200" dirty="0"/>
              <a:t>ingest specification shall be based on MPEG technologies and container formats </a:t>
            </a:r>
            <a:endParaRPr lang="en-GB" sz="1200" dirty="0"/>
          </a:p>
          <a:p>
            <a:pPr lvl="0"/>
            <a:r>
              <a:rPr lang="en-US" sz="1200" dirty="0" smtClean="0"/>
              <a:t>7. The </a:t>
            </a:r>
            <a:r>
              <a:rPr lang="en-US" sz="1200" dirty="0"/>
              <a:t>ingest spec shall specify failover and restart procedures to gracefully restart in case of failovers</a:t>
            </a:r>
            <a:endParaRPr lang="en-GB" sz="1200" dirty="0"/>
          </a:p>
          <a:p>
            <a:pPr lvl="0"/>
            <a:r>
              <a:rPr lang="en-US" sz="1200" dirty="0" smtClean="0"/>
              <a:t>8. The </a:t>
            </a:r>
            <a:r>
              <a:rPr lang="en-US" sz="1200" dirty="0"/>
              <a:t>ingest spec document shall specify best practices for encoder redundancy and service redundancy </a:t>
            </a:r>
            <a:endParaRPr lang="en-US" sz="1200" dirty="0" smtClean="0"/>
          </a:p>
          <a:p>
            <a:pPr lvl="0"/>
            <a:r>
              <a:rPr lang="en-US" sz="1200" dirty="0" smtClean="0"/>
              <a:t>9. (i.e</a:t>
            </a:r>
            <a:r>
              <a:rPr lang="en-US" sz="1200" dirty="0"/>
              <a:t>. continuation of the live event after failure of encoder or service node)</a:t>
            </a:r>
            <a:endParaRPr lang="en-GB" sz="1200" dirty="0"/>
          </a:p>
          <a:p>
            <a:pPr lvl="0"/>
            <a:r>
              <a:rPr lang="en-US" sz="1200" dirty="0" smtClean="0"/>
              <a:t>10. The </a:t>
            </a:r>
            <a:r>
              <a:rPr lang="en-US" sz="1200" dirty="0"/>
              <a:t>ingest specification shall support </a:t>
            </a:r>
            <a:r>
              <a:rPr lang="en-US" sz="1200" dirty="0" err="1"/>
              <a:t>gracefull</a:t>
            </a:r>
            <a:r>
              <a:rPr lang="en-US" sz="1200" dirty="0"/>
              <a:t> teardown of ingest of live stream events</a:t>
            </a:r>
            <a:endParaRPr lang="en-GB" sz="1200" dirty="0"/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7131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685800" y="237065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Recommendation for NBMP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7396" y="1439694"/>
            <a:ext cx="80642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-  Check the timelines for CfP </a:t>
            </a:r>
          </a:p>
          <a:p>
            <a:r>
              <a:rPr lang="nl-NL" dirty="0" smtClean="0"/>
              <a:t>-  Adopt the live encoder ingest specification as a key use case (including timed meta data and failover)</a:t>
            </a:r>
          </a:p>
          <a:p>
            <a:r>
              <a:rPr lang="nl-NL" dirty="0" smtClean="0"/>
              <a:t>-  Make sure the NBMP requirements are mapped to key use cases, discuss how to do this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Gather industry support on the matter in the coming period: </a:t>
            </a:r>
            <a:r>
              <a:rPr lang="en-US" dirty="0"/>
              <a:t>Broadcasters, Encoder vendors or CDNs 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Proponents may not be interested in other use cases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Low latency support will be a big discussion item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682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685800" y="237065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On this contribution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7396" y="1439694"/>
            <a:ext cx="80642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-  Highlight a problem in the industry and raise awareness</a:t>
            </a:r>
          </a:p>
          <a:p>
            <a:r>
              <a:rPr lang="nl-NL" dirty="0" smtClean="0"/>
              <a:t>-  Highlight key use case in NBMP</a:t>
            </a:r>
          </a:p>
          <a:p>
            <a:r>
              <a:rPr lang="nl-NL" dirty="0" smtClean="0"/>
              <a:t>-  Explore the best place for the standardization work item, we prefer MPEG NBMP</a:t>
            </a:r>
          </a:p>
          <a:p>
            <a:r>
              <a:rPr lang="nl-NL" dirty="0" smtClean="0"/>
              <a:t>-  Reflect shared vision on this problem</a:t>
            </a:r>
          </a:p>
          <a:p>
            <a:r>
              <a:rPr lang="nl-NL" dirty="0" smtClean="0"/>
              <a:t>-  Improved input contribution in the next meeting to help finalize NBMP CfP</a:t>
            </a:r>
          </a:p>
          <a:p>
            <a:r>
              <a:rPr lang="nl-NL" dirty="0" smtClean="0"/>
              <a:t>-  Involve live encoder vendors, CDN, broadcasters, many interest from their side</a:t>
            </a:r>
          </a:p>
        </p:txBody>
      </p:sp>
    </p:spTree>
    <p:extLst>
      <p:ext uri="{BB962C8B-B14F-4D97-AF65-F5344CB8AC3E}">
        <p14:creationId xmlns:p14="http://schemas.microsoft.com/office/powerpoint/2010/main" val="79229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78643" y="1703821"/>
            <a:ext cx="1298448" cy="7589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350" dirty="0">
                <a:solidFill>
                  <a:schemeClr val="tx1"/>
                </a:solidFill>
              </a:rPr>
              <a:t>Media Processing</a:t>
            </a:r>
            <a:endParaRPr lang="en-GB" sz="135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958635" y="1703331"/>
            <a:ext cx="1298448" cy="7589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350" dirty="0" smtClean="0">
                <a:solidFill>
                  <a:schemeClr val="tx1"/>
                </a:solidFill>
              </a:rPr>
              <a:t>CDN</a:t>
            </a:r>
            <a:endParaRPr lang="en-GB" sz="135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147395" y="1697972"/>
            <a:ext cx="1298448" cy="7589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350" dirty="0">
                <a:solidFill>
                  <a:schemeClr val="tx1"/>
                </a:solidFill>
              </a:rPr>
              <a:t>Client</a:t>
            </a:r>
            <a:endParaRPr lang="en-GB" sz="135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716030" y="2083297"/>
            <a:ext cx="1040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68323" y="2088775"/>
            <a:ext cx="890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88738" y="1478491"/>
            <a:ext cx="0" cy="1269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24744" y="2972847"/>
            <a:ext cx="1223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350" dirty="0"/>
              <a:t>      [NBMP]</a:t>
            </a:r>
          </a:p>
          <a:p>
            <a:r>
              <a:rPr lang="nl-NL" sz="1350" dirty="0"/>
              <a:t>Encoder ingest</a:t>
            </a:r>
          </a:p>
          <a:p>
            <a:r>
              <a:rPr lang="nl-NL" sz="1350" dirty="0"/>
              <a:t>     interop </a:t>
            </a:r>
          </a:p>
          <a:p>
            <a:r>
              <a:rPr lang="nl-NL" sz="1350" dirty="0"/>
              <a:t>       point</a:t>
            </a:r>
            <a:endParaRPr lang="en-GB" sz="135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422228" y="1478491"/>
            <a:ext cx="0" cy="1269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75360" y="2972847"/>
            <a:ext cx="1476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350" dirty="0" smtClean="0"/>
              <a:t>Publishedformat</a:t>
            </a:r>
            <a:r>
              <a:rPr lang="nl-NL" sz="1350" dirty="0"/>
              <a:t>: </a:t>
            </a:r>
          </a:p>
          <a:p>
            <a:r>
              <a:rPr lang="nl-NL" sz="1350" dirty="0"/>
              <a:t>         DASH </a:t>
            </a:r>
          </a:p>
          <a:p>
            <a:r>
              <a:rPr lang="nl-NL" sz="1350" dirty="0"/>
              <a:t>          HLS </a:t>
            </a:r>
          </a:p>
          <a:p>
            <a:r>
              <a:rPr lang="nl-NL" sz="1350" dirty="0"/>
              <a:t>       Smooth</a:t>
            </a:r>
            <a:endParaRPr lang="en-GB" sz="1350" dirty="0"/>
          </a:p>
        </p:txBody>
      </p:sp>
      <p:sp>
        <p:nvSpPr>
          <p:cNvPr id="22" name="TextBox 21"/>
          <p:cNvSpPr txBox="1"/>
          <p:nvPr/>
        </p:nvSpPr>
        <p:spPr>
          <a:xfrm>
            <a:off x="2756935" y="1328450"/>
            <a:ext cx="13646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350" dirty="0"/>
              <a:t>e.g. origin server</a:t>
            </a:r>
            <a:endParaRPr lang="en-GB" sz="1350" dirty="0"/>
          </a:p>
        </p:txBody>
      </p:sp>
      <p:sp>
        <p:nvSpPr>
          <p:cNvPr id="15" name="Rounded Rectangle 14"/>
          <p:cNvSpPr/>
          <p:nvPr/>
        </p:nvSpPr>
        <p:spPr>
          <a:xfrm>
            <a:off x="427324" y="1697972"/>
            <a:ext cx="1298448" cy="7589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350" dirty="0">
                <a:solidFill>
                  <a:schemeClr val="tx1"/>
                </a:solidFill>
              </a:rPr>
              <a:t>Live </a:t>
            </a:r>
            <a:r>
              <a:rPr lang="nl-NL" sz="1350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nl-NL" sz="1350" dirty="0">
                <a:solidFill>
                  <a:schemeClr val="tx1"/>
                </a:solidFill>
              </a:rPr>
              <a:t>A</a:t>
            </a:r>
            <a:endParaRPr lang="en-GB" sz="135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257083" y="2063405"/>
            <a:ext cx="890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48390" y="2972847"/>
            <a:ext cx="1476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350" dirty="0" smtClean="0"/>
              <a:t>Publishedformat</a:t>
            </a:r>
            <a:r>
              <a:rPr lang="nl-NL" sz="1350" dirty="0"/>
              <a:t>: </a:t>
            </a:r>
          </a:p>
          <a:p>
            <a:r>
              <a:rPr lang="nl-NL" sz="1350" dirty="0"/>
              <a:t>         DASH </a:t>
            </a:r>
          </a:p>
          <a:p>
            <a:r>
              <a:rPr lang="nl-NL" sz="1350" dirty="0"/>
              <a:t>          HLS </a:t>
            </a:r>
          </a:p>
          <a:p>
            <a:r>
              <a:rPr lang="nl-NL" sz="1350" dirty="0"/>
              <a:t>       Smooth</a:t>
            </a:r>
            <a:endParaRPr lang="en-GB" sz="135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702239" y="1470880"/>
            <a:ext cx="0" cy="1269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el 1"/>
          <p:cNvSpPr>
            <a:spLocks noGrp="1"/>
          </p:cNvSpPr>
          <p:nvPr>
            <p:ph type="ctrTitle"/>
          </p:nvPr>
        </p:nvSpPr>
        <p:spPr>
          <a:xfrm>
            <a:off x="685800" y="237065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Live Video Streaming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9360" y="4427032"/>
            <a:ext cx="753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Live Encoders</a:t>
            </a:r>
            <a:r>
              <a:rPr lang="nl-NL" smtClean="0"/>
              <a:t>: </a:t>
            </a:r>
            <a:r>
              <a:rPr lang="nl-NL"/>
              <a:t>T</a:t>
            </a:r>
            <a:r>
              <a:rPr lang="nl-NL" smtClean="0"/>
              <a:t>elestream</a:t>
            </a:r>
            <a:r>
              <a:rPr lang="nl-NL" dirty="0" smtClean="0"/>
              <a:t>, elemental, harmonic, MediaExcel etc….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817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78643" y="1703821"/>
            <a:ext cx="1298448" cy="7589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350" dirty="0">
                <a:solidFill>
                  <a:schemeClr val="tx1"/>
                </a:solidFill>
              </a:rPr>
              <a:t>Media Processing</a:t>
            </a:r>
            <a:endParaRPr lang="en-GB" sz="135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958635" y="1703331"/>
            <a:ext cx="1298448" cy="7589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350" dirty="0" smtClean="0">
                <a:solidFill>
                  <a:schemeClr val="tx1"/>
                </a:solidFill>
              </a:rPr>
              <a:t>CDN</a:t>
            </a:r>
            <a:endParaRPr lang="en-GB" sz="135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147395" y="1697972"/>
            <a:ext cx="1298448" cy="7589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350" dirty="0">
                <a:solidFill>
                  <a:schemeClr val="tx1"/>
                </a:solidFill>
              </a:rPr>
              <a:t>Client</a:t>
            </a:r>
            <a:endParaRPr lang="en-GB" sz="135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716030" y="2083297"/>
            <a:ext cx="1040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68323" y="2088775"/>
            <a:ext cx="890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88738" y="1478491"/>
            <a:ext cx="0" cy="1269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24744" y="2972847"/>
            <a:ext cx="1223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350" dirty="0"/>
              <a:t>      [NBMP]</a:t>
            </a:r>
          </a:p>
          <a:p>
            <a:r>
              <a:rPr lang="nl-NL" sz="1350" dirty="0"/>
              <a:t>Encoder ingest</a:t>
            </a:r>
          </a:p>
          <a:p>
            <a:r>
              <a:rPr lang="nl-NL" sz="1350" dirty="0"/>
              <a:t>     interop </a:t>
            </a:r>
          </a:p>
          <a:p>
            <a:r>
              <a:rPr lang="nl-NL" sz="1350" dirty="0"/>
              <a:t>       point</a:t>
            </a:r>
            <a:endParaRPr lang="en-GB" sz="135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422228" y="1478491"/>
            <a:ext cx="0" cy="1269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75360" y="2972847"/>
            <a:ext cx="1476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350" dirty="0" smtClean="0"/>
              <a:t>Publishedformat</a:t>
            </a:r>
            <a:r>
              <a:rPr lang="nl-NL" sz="1350" dirty="0"/>
              <a:t>: </a:t>
            </a:r>
          </a:p>
          <a:p>
            <a:r>
              <a:rPr lang="nl-NL" sz="1350" dirty="0"/>
              <a:t>         DASH </a:t>
            </a:r>
          </a:p>
          <a:p>
            <a:r>
              <a:rPr lang="nl-NL" sz="1350" dirty="0"/>
              <a:t>          HLS </a:t>
            </a:r>
          </a:p>
          <a:p>
            <a:r>
              <a:rPr lang="nl-NL" sz="1350" dirty="0"/>
              <a:t>       Smooth</a:t>
            </a:r>
            <a:endParaRPr lang="en-GB" sz="1350" dirty="0"/>
          </a:p>
        </p:txBody>
      </p:sp>
      <p:sp>
        <p:nvSpPr>
          <p:cNvPr id="22" name="TextBox 21"/>
          <p:cNvSpPr txBox="1"/>
          <p:nvPr/>
        </p:nvSpPr>
        <p:spPr>
          <a:xfrm>
            <a:off x="2756935" y="1328450"/>
            <a:ext cx="13646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350" dirty="0"/>
              <a:t>e.g. origin server</a:t>
            </a:r>
            <a:endParaRPr lang="en-GB" sz="1350" dirty="0"/>
          </a:p>
        </p:txBody>
      </p:sp>
      <p:sp>
        <p:nvSpPr>
          <p:cNvPr id="15" name="Rounded Rectangle 14"/>
          <p:cNvSpPr/>
          <p:nvPr/>
        </p:nvSpPr>
        <p:spPr>
          <a:xfrm>
            <a:off x="427324" y="1697972"/>
            <a:ext cx="1298448" cy="7589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350" dirty="0">
                <a:solidFill>
                  <a:schemeClr val="tx1"/>
                </a:solidFill>
              </a:rPr>
              <a:t>Live </a:t>
            </a:r>
            <a:r>
              <a:rPr lang="nl-NL" sz="1350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nl-NL" sz="1350" dirty="0">
                <a:solidFill>
                  <a:schemeClr val="tx1"/>
                </a:solidFill>
              </a:rPr>
              <a:t>A</a:t>
            </a:r>
            <a:endParaRPr lang="en-GB" sz="135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257083" y="2063405"/>
            <a:ext cx="890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48390" y="2972847"/>
            <a:ext cx="1476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350" dirty="0" smtClean="0"/>
              <a:t>Publishedformat</a:t>
            </a:r>
            <a:r>
              <a:rPr lang="nl-NL" sz="1350" dirty="0"/>
              <a:t>: </a:t>
            </a:r>
          </a:p>
          <a:p>
            <a:r>
              <a:rPr lang="nl-NL" sz="1350" dirty="0"/>
              <a:t>         DASH </a:t>
            </a:r>
          </a:p>
          <a:p>
            <a:r>
              <a:rPr lang="nl-NL" sz="1350" dirty="0"/>
              <a:t>          HLS </a:t>
            </a:r>
          </a:p>
          <a:p>
            <a:r>
              <a:rPr lang="nl-NL" sz="1350" dirty="0"/>
              <a:t>       Smooth</a:t>
            </a:r>
            <a:endParaRPr lang="en-GB" sz="135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702239" y="1470880"/>
            <a:ext cx="0" cy="1269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el 1"/>
          <p:cNvSpPr>
            <a:spLocks noGrp="1"/>
          </p:cNvSpPr>
          <p:nvPr>
            <p:ph type="ctrTitle"/>
          </p:nvPr>
        </p:nvSpPr>
        <p:spPr>
          <a:xfrm>
            <a:off x="685800" y="237065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Limitation of DASH, no push based, only client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472" y="2492146"/>
            <a:ext cx="151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Push </a:t>
            </a:r>
          </a:p>
          <a:p>
            <a:pPr algn="ctr"/>
            <a:r>
              <a:rPr lang="nl-NL" dirty="0" smtClean="0"/>
              <a:t>segments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201763" y="4157276"/>
            <a:ext cx="6395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Azure defines own ingest specification:</a:t>
            </a:r>
          </a:p>
          <a:p>
            <a:r>
              <a:rPr lang="en-US" sz="1200" dirty="0"/>
              <a:t>https://docs.microsoft.com/en-us/azure/media-services/media-services-fmp4-live-ingest-overview</a:t>
            </a:r>
            <a:r>
              <a:rPr lang="nl-NL" sz="1200" dirty="0" smtClean="0"/>
              <a:t> </a:t>
            </a: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1425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74754" y="1701105"/>
            <a:ext cx="1298448" cy="7589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350" dirty="0">
                <a:solidFill>
                  <a:schemeClr val="tx1"/>
                </a:solidFill>
              </a:rPr>
              <a:t>Media Processing</a:t>
            </a:r>
            <a:endParaRPr lang="en-GB" sz="135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454746" y="1700615"/>
            <a:ext cx="1298448" cy="7589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350" dirty="0" smtClean="0">
                <a:solidFill>
                  <a:schemeClr val="tx1"/>
                </a:solidFill>
              </a:rPr>
              <a:t>CDN</a:t>
            </a:r>
            <a:endParaRPr lang="en-GB" sz="135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43506" y="1695256"/>
            <a:ext cx="1298448" cy="7589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350" dirty="0">
                <a:solidFill>
                  <a:schemeClr val="tx1"/>
                </a:solidFill>
              </a:rPr>
              <a:t>Client</a:t>
            </a:r>
            <a:endParaRPr lang="en-GB" sz="135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12141" y="2080581"/>
            <a:ext cx="1040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64434" y="2086059"/>
            <a:ext cx="890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84849" y="1475775"/>
            <a:ext cx="0" cy="1269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20855" y="2970131"/>
            <a:ext cx="101265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350" dirty="0"/>
              <a:t>      </a:t>
            </a:r>
            <a:r>
              <a:rPr lang="nl-NL" sz="1350" dirty="0" smtClean="0"/>
              <a:t>SCTE 35 </a:t>
            </a:r>
          </a:p>
          <a:p>
            <a:r>
              <a:rPr lang="nl-NL" sz="1350" dirty="0"/>
              <a:t> </a:t>
            </a:r>
            <a:r>
              <a:rPr lang="nl-NL" sz="1350" dirty="0" smtClean="0"/>
              <a:t>    ID 3 tags</a:t>
            </a:r>
            <a:endParaRPr lang="en-GB" sz="135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918339" y="1475775"/>
            <a:ext cx="0" cy="1269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71471" y="2806062"/>
            <a:ext cx="1476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350" dirty="0" smtClean="0"/>
              <a:t>Publishedformat</a:t>
            </a:r>
            <a:r>
              <a:rPr lang="nl-NL" sz="1350" dirty="0"/>
              <a:t>: </a:t>
            </a:r>
          </a:p>
          <a:p>
            <a:r>
              <a:rPr lang="nl-NL" sz="1350" dirty="0"/>
              <a:t>         DASH </a:t>
            </a:r>
          </a:p>
          <a:p>
            <a:r>
              <a:rPr lang="nl-NL" sz="1350" dirty="0"/>
              <a:t>          HLS </a:t>
            </a:r>
          </a:p>
          <a:p>
            <a:r>
              <a:rPr lang="nl-NL" sz="1350" dirty="0"/>
              <a:t>       Smooth</a:t>
            </a:r>
            <a:endParaRPr lang="en-GB" sz="1350" dirty="0"/>
          </a:p>
        </p:txBody>
      </p:sp>
      <p:sp>
        <p:nvSpPr>
          <p:cNvPr id="22" name="TextBox 21"/>
          <p:cNvSpPr txBox="1"/>
          <p:nvPr/>
        </p:nvSpPr>
        <p:spPr>
          <a:xfrm>
            <a:off x="3253046" y="1325734"/>
            <a:ext cx="13646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350" dirty="0"/>
              <a:t>e.g. origin server</a:t>
            </a:r>
            <a:endParaRPr lang="en-GB" sz="1350" dirty="0"/>
          </a:p>
        </p:txBody>
      </p:sp>
      <p:sp>
        <p:nvSpPr>
          <p:cNvPr id="15" name="Rounded Rectangle 14"/>
          <p:cNvSpPr/>
          <p:nvPr/>
        </p:nvSpPr>
        <p:spPr>
          <a:xfrm>
            <a:off x="923435" y="1695256"/>
            <a:ext cx="1298448" cy="7589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350" dirty="0">
                <a:solidFill>
                  <a:schemeClr val="tx1"/>
                </a:solidFill>
              </a:rPr>
              <a:t>Live </a:t>
            </a:r>
            <a:r>
              <a:rPr lang="nl-NL" sz="1350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nl-NL" sz="1350" dirty="0">
                <a:solidFill>
                  <a:schemeClr val="tx1"/>
                </a:solidFill>
              </a:rPr>
              <a:t>A</a:t>
            </a:r>
            <a:endParaRPr lang="en-GB" sz="135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53194" y="2060689"/>
            <a:ext cx="890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44501" y="2784990"/>
            <a:ext cx="1476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350" dirty="0" smtClean="0"/>
              <a:t>Publishedformat</a:t>
            </a:r>
            <a:r>
              <a:rPr lang="nl-NL" sz="1350" dirty="0"/>
              <a:t>: </a:t>
            </a:r>
          </a:p>
          <a:p>
            <a:r>
              <a:rPr lang="nl-NL" sz="1350" dirty="0"/>
              <a:t>         DASH </a:t>
            </a:r>
          </a:p>
          <a:p>
            <a:r>
              <a:rPr lang="nl-NL" sz="1350" dirty="0"/>
              <a:t>          HLS </a:t>
            </a:r>
          </a:p>
          <a:p>
            <a:r>
              <a:rPr lang="nl-NL" sz="1350" dirty="0"/>
              <a:t>       Smooth</a:t>
            </a:r>
            <a:endParaRPr lang="en-GB" sz="135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198350" y="1468164"/>
            <a:ext cx="0" cy="1269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el 1"/>
          <p:cNvSpPr>
            <a:spLocks noGrp="1"/>
          </p:cNvSpPr>
          <p:nvPr>
            <p:ph type="ctrTitle"/>
          </p:nvPr>
        </p:nvSpPr>
        <p:spPr>
          <a:xfrm>
            <a:off x="685800" y="237065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Timed meta data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4583" y="2489430"/>
            <a:ext cx="151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Push </a:t>
            </a:r>
          </a:p>
          <a:p>
            <a:pPr algn="ctr"/>
            <a:r>
              <a:rPr lang="nl-NL" dirty="0" smtClean="0"/>
              <a:t>segments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01763" y="4157276"/>
            <a:ext cx="6395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Azure defines own ingest specification:</a:t>
            </a:r>
          </a:p>
          <a:p>
            <a:r>
              <a:rPr lang="en-US" sz="1200" dirty="0"/>
              <a:t>https://docs.microsoft.com/en-us/azure/media-services/media-services-fmp4-live-ingest-overview</a:t>
            </a:r>
            <a:r>
              <a:rPr lang="nl-NL" sz="1200" dirty="0" smtClean="0"/>
              <a:t> </a:t>
            </a:r>
          </a:p>
          <a:p>
            <a:endParaRPr lang="en-GB" sz="12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96111" y="2080581"/>
            <a:ext cx="427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1763" y="2196326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SDI </a:t>
            </a:r>
          </a:p>
          <a:p>
            <a:r>
              <a:rPr lang="nl-NL" dirty="0" smtClean="0"/>
              <a:t>signal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310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11821" y="1677924"/>
            <a:ext cx="1298448" cy="7589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350" dirty="0">
                <a:solidFill>
                  <a:schemeClr val="tx1"/>
                </a:solidFill>
              </a:rPr>
              <a:t>Media Processing</a:t>
            </a:r>
            <a:endParaRPr lang="en-GB" sz="135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78959" y="2382143"/>
            <a:ext cx="1298448" cy="7589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350" dirty="0">
                <a:solidFill>
                  <a:schemeClr val="tx1"/>
                </a:solidFill>
              </a:rPr>
              <a:t>Live </a:t>
            </a:r>
            <a:r>
              <a:rPr lang="nl-NL" sz="1350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nl-NL" sz="1350" dirty="0" smtClean="0">
                <a:solidFill>
                  <a:schemeClr val="tx1"/>
                </a:solidFill>
              </a:rPr>
              <a:t>B</a:t>
            </a:r>
            <a:endParaRPr lang="en-GB" sz="135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744186" y="1682261"/>
            <a:ext cx="1298448" cy="7589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350" dirty="0">
                <a:solidFill>
                  <a:schemeClr val="tx1"/>
                </a:solidFill>
              </a:rPr>
              <a:t>Client</a:t>
            </a:r>
            <a:endParaRPr lang="en-GB" sz="135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7" idx="3"/>
            <a:endCxn id="4" idx="1"/>
          </p:cNvCxnSpPr>
          <p:nvPr/>
        </p:nvCxnSpPr>
        <p:spPr>
          <a:xfrm flipV="1">
            <a:off x="1877407" y="2057400"/>
            <a:ext cx="1934414" cy="70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110270" y="2058014"/>
            <a:ext cx="890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358794" y="1464814"/>
            <a:ext cx="7871" cy="2581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47056" y="4215808"/>
            <a:ext cx="1223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350" dirty="0"/>
              <a:t>      [NBMP]</a:t>
            </a:r>
          </a:p>
          <a:p>
            <a:r>
              <a:rPr lang="nl-NL" sz="1350" dirty="0"/>
              <a:t>Encoder ingest</a:t>
            </a:r>
          </a:p>
          <a:p>
            <a:r>
              <a:rPr lang="nl-NL" sz="1350" dirty="0"/>
              <a:t>     interop </a:t>
            </a:r>
          </a:p>
          <a:p>
            <a:r>
              <a:rPr lang="nl-NL" sz="1350" dirty="0"/>
              <a:t>       point</a:t>
            </a:r>
            <a:endParaRPr lang="en-GB" sz="135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555425" y="1464814"/>
            <a:ext cx="22875" cy="2659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40181" y="4237142"/>
            <a:ext cx="1476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350" dirty="0"/>
              <a:t>Published format: </a:t>
            </a:r>
          </a:p>
          <a:p>
            <a:r>
              <a:rPr lang="nl-NL" sz="1350" dirty="0"/>
              <a:t>         DASH </a:t>
            </a:r>
          </a:p>
          <a:p>
            <a:r>
              <a:rPr lang="nl-NL" sz="1350" dirty="0"/>
              <a:t>          HLS </a:t>
            </a:r>
          </a:p>
          <a:p>
            <a:r>
              <a:rPr lang="nl-NL" sz="1350" dirty="0"/>
              <a:t>       Smooth</a:t>
            </a:r>
            <a:endParaRPr lang="en-GB" sz="1350" dirty="0"/>
          </a:p>
        </p:txBody>
      </p:sp>
      <p:sp>
        <p:nvSpPr>
          <p:cNvPr id="22" name="TextBox 21"/>
          <p:cNvSpPr txBox="1"/>
          <p:nvPr/>
        </p:nvSpPr>
        <p:spPr>
          <a:xfrm>
            <a:off x="3802079" y="1298449"/>
            <a:ext cx="13646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350" dirty="0"/>
              <a:t>e.g. origin server</a:t>
            </a:r>
            <a:endParaRPr lang="en-GB" sz="1350" dirty="0"/>
          </a:p>
        </p:txBody>
      </p:sp>
      <p:sp>
        <p:nvSpPr>
          <p:cNvPr id="15" name="Rounded Rectangle 14"/>
          <p:cNvSpPr/>
          <p:nvPr/>
        </p:nvSpPr>
        <p:spPr>
          <a:xfrm>
            <a:off x="578959" y="1275869"/>
            <a:ext cx="1298448" cy="7589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350" dirty="0">
                <a:solidFill>
                  <a:schemeClr val="tx1"/>
                </a:solidFill>
              </a:rPr>
              <a:t>Live </a:t>
            </a:r>
            <a:r>
              <a:rPr lang="nl-NL" sz="1350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nl-NL" sz="1350" dirty="0">
                <a:solidFill>
                  <a:schemeClr val="tx1"/>
                </a:solidFill>
              </a:rPr>
              <a:t>A</a:t>
            </a:r>
            <a:endParaRPr lang="en-GB" sz="135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78959" y="3456856"/>
            <a:ext cx="1298448" cy="7589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350" dirty="0">
                <a:solidFill>
                  <a:schemeClr val="tx1"/>
                </a:solidFill>
              </a:rPr>
              <a:t>Live </a:t>
            </a:r>
            <a:r>
              <a:rPr lang="nl-NL" sz="1350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nl-NL" sz="1350" dirty="0">
                <a:solidFill>
                  <a:schemeClr val="tx1"/>
                </a:solidFill>
              </a:rPr>
              <a:t>C</a:t>
            </a:r>
            <a:endParaRPr lang="en-GB" sz="1350" dirty="0">
              <a:solidFill>
                <a:schemeClr val="tx1"/>
              </a:solidFill>
            </a:endParaRPr>
          </a:p>
        </p:txBody>
      </p:sp>
      <p:sp>
        <p:nvSpPr>
          <p:cNvPr id="23" name="Titel 1"/>
          <p:cNvSpPr>
            <a:spLocks noGrp="1"/>
          </p:cNvSpPr>
          <p:nvPr>
            <p:ph type="ctrTitle"/>
          </p:nvPr>
        </p:nvSpPr>
        <p:spPr>
          <a:xfrm>
            <a:off x="685800" y="237065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Redundancy encoder/processing failover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802079" y="2816352"/>
            <a:ext cx="1298448" cy="7589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350" dirty="0">
                <a:solidFill>
                  <a:schemeClr val="tx1"/>
                </a:solidFill>
              </a:rPr>
              <a:t>Media Processing</a:t>
            </a:r>
            <a:endParaRPr lang="en-GB" sz="135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5" idx="3"/>
            <a:endCxn id="24" idx="1"/>
          </p:cNvCxnSpPr>
          <p:nvPr/>
        </p:nvCxnSpPr>
        <p:spPr>
          <a:xfrm>
            <a:off x="1877407" y="1655345"/>
            <a:ext cx="1924672" cy="154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3"/>
            <a:endCxn id="4" idx="1"/>
          </p:cNvCxnSpPr>
          <p:nvPr/>
        </p:nvCxnSpPr>
        <p:spPr>
          <a:xfrm flipV="1">
            <a:off x="1877407" y="2057400"/>
            <a:ext cx="1934414" cy="17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3"/>
            <a:endCxn id="24" idx="1"/>
          </p:cNvCxnSpPr>
          <p:nvPr/>
        </p:nvCxnSpPr>
        <p:spPr>
          <a:xfrm flipV="1">
            <a:off x="1877407" y="3195828"/>
            <a:ext cx="1924672" cy="640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1"/>
          </p:cNvCxnSpPr>
          <p:nvPr/>
        </p:nvCxnSpPr>
        <p:spPr>
          <a:xfrm>
            <a:off x="1887149" y="1674533"/>
            <a:ext cx="1924672" cy="382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100527" y="3195828"/>
            <a:ext cx="890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6000582" y="1680618"/>
            <a:ext cx="1298448" cy="7589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350" dirty="0" smtClean="0">
                <a:solidFill>
                  <a:schemeClr val="tx1"/>
                </a:solidFill>
              </a:rPr>
              <a:t>CDN</a:t>
            </a:r>
            <a:endParaRPr lang="en-GB" sz="135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92518" y="2816352"/>
            <a:ext cx="1298448" cy="7589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350" dirty="0">
                <a:solidFill>
                  <a:schemeClr val="tx1"/>
                </a:solidFill>
              </a:rPr>
              <a:t>Client</a:t>
            </a:r>
            <a:endParaRPr lang="en-GB" sz="135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978154" y="2816352"/>
            <a:ext cx="1298448" cy="7589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350" dirty="0" smtClean="0">
                <a:solidFill>
                  <a:schemeClr val="tx1"/>
                </a:solidFill>
              </a:rPr>
              <a:t>CDN</a:t>
            </a:r>
            <a:endParaRPr lang="en-GB" sz="135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8" idx="1"/>
          </p:cNvCxnSpPr>
          <p:nvPr/>
        </p:nvCxnSpPr>
        <p:spPr>
          <a:xfrm>
            <a:off x="7299030" y="2040794"/>
            <a:ext cx="445156" cy="20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276602" y="3195828"/>
            <a:ext cx="445156" cy="20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477786" y="1488664"/>
            <a:ext cx="22875" cy="2659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917172" y="4148378"/>
            <a:ext cx="1476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350" dirty="0"/>
              <a:t>Published format: </a:t>
            </a:r>
          </a:p>
          <a:p>
            <a:r>
              <a:rPr lang="nl-NL" sz="1350" dirty="0"/>
              <a:t>         DASH </a:t>
            </a:r>
          </a:p>
          <a:p>
            <a:r>
              <a:rPr lang="nl-NL" sz="1350" dirty="0"/>
              <a:t>          HLS </a:t>
            </a:r>
          </a:p>
          <a:p>
            <a:r>
              <a:rPr lang="nl-NL" sz="1350" dirty="0"/>
              <a:t>       Smooth</a:t>
            </a:r>
            <a:endParaRPr lang="en-GB" sz="1350" dirty="0"/>
          </a:p>
        </p:txBody>
      </p:sp>
      <p:cxnSp>
        <p:nvCxnSpPr>
          <p:cNvPr id="45" name="Straight Arrow Connector 44"/>
          <p:cNvCxnSpPr>
            <a:stCxn id="7" idx="3"/>
            <a:endCxn id="24" idx="1"/>
          </p:cNvCxnSpPr>
          <p:nvPr/>
        </p:nvCxnSpPr>
        <p:spPr>
          <a:xfrm>
            <a:off x="1877407" y="2761619"/>
            <a:ext cx="1924672" cy="43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32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10264" y="1810145"/>
            <a:ext cx="1298448" cy="7589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350" dirty="0">
                <a:solidFill>
                  <a:schemeClr val="tx1"/>
                </a:solidFill>
              </a:rPr>
              <a:t>Media Processing</a:t>
            </a:r>
            <a:endParaRPr lang="en-GB" sz="135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21504" y="1810145"/>
            <a:ext cx="1298448" cy="7589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350" dirty="0">
                <a:solidFill>
                  <a:schemeClr val="tx1"/>
                </a:solidFill>
              </a:rPr>
              <a:t>Live encoder</a:t>
            </a:r>
            <a:endParaRPr lang="en-GB" sz="135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99025" y="1810145"/>
            <a:ext cx="1298448" cy="7589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350" dirty="0">
                <a:solidFill>
                  <a:schemeClr val="tx1"/>
                </a:solidFill>
              </a:rPr>
              <a:t>Client</a:t>
            </a:r>
            <a:endParaRPr lang="en-GB" sz="135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7" idx="3"/>
            <a:endCxn id="4" idx="1"/>
          </p:cNvCxnSpPr>
          <p:nvPr/>
        </p:nvCxnSpPr>
        <p:spPr>
          <a:xfrm>
            <a:off x="2619953" y="2189621"/>
            <a:ext cx="890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08713" y="2190235"/>
            <a:ext cx="890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65108" y="1597035"/>
            <a:ext cx="0" cy="1269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77086" y="3044199"/>
            <a:ext cx="1223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350" dirty="0"/>
              <a:t>      [NBMP]</a:t>
            </a:r>
          </a:p>
          <a:p>
            <a:r>
              <a:rPr lang="nl-NL" sz="1350" dirty="0"/>
              <a:t>Encoder ingest</a:t>
            </a:r>
          </a:p>
          <a:p>
            <a:r>
              <a:rPr lang="nl-NL" sz="1350" dirty="0"/>
              <a:t>     interop </a:t>
            </a:r>
          </a:p>
          <a:p>
            <a:r>
              <a:rPr lang="nl-NL" sz="1350" dirty="0"/>
              <a:t>       point</a:t>
            </a:r>
            <a:endParaRPr lang="en-GB" sz="135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253868" y="1597035"/>
            <a:ext cx="0" cy="1269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38624" y="3045223"/>
            <a:ext cx="1476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350" dirty="0"/>
              <a:t>Published format: </a:t>
            </a:r>
          </a:p>
          <a:p>
            <a:r>
              <a:rPr lang="nl-NL" sz="1350" dirty="0"/>
              <a:t>         DASH </a:t>
            </a:r>
          </a:p>
          <a:p>
            <a:r>
              <a:rPr lang="nl-NL" sz="1350" dirty="0"/>
              <a:t>          HLS </a:t>
            </a:r>
          </a:p>
          <a:p>
            <a:r>
              <a:rPr lang="nl-NL" sz="1350" dirty="0"/>
              <a:t>       Smooth</a:t>
            </a:r>
            <a:endParaRPr lang="en-GB" sz="1350" dirty="0"/>
          </a:p>
        </p:txBody>
      </p:sp>
      <p:sp>
        <p:nvSpPr>
          <p:cNvPr id="22" name="TextBox 21"/>
          <p:cNvSpPr txBox="1"/>
          <p:nvPr/>
        </p:nvSpPr>
        <p:spPr>
          <a:xfrm>
            <a:off x="3500522" y="1430670"/>
            <a:ext cx="13646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350" dirty="0"/>
              <a:t>e.g. origin server</a:t>
            </a:r>
            <a:endParaRPr lang="en-GB" sz="1350" dirty="0"/>
          </a:p>
        </p:txBody>
      </p:sp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685800" y="237065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Standardization of live encoder ingest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25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685800" y="237065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NBMP Framework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47" y="1084000"/>
            <a:ext cx="6621555" cy="38359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67335" y="4441274"/>
            <a:ext cx="282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We need the tranport spec too for industry interop! 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406630" y="4764439"/>
            <a:ext cx="1760705" cy="155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57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685800" y="237065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Standardization of live encoder ingest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7396" y="1439694"/>
            <a:ext cx="80642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-    Timed Meta Data  (SCTE, ID3)</a:t>
            </a:r>
          </a:p>
          <a:p>
            <a:r>
              <a:rPr lang="nl-NL" dirty="0" smtClean="0"/>
              <a:t>-    Push based content ingest of media segments (preferably TCP/HTTP based)</a:t>
            </a:r>
          </a:p>
          <a:p>
            <a:r>
              <a:rPr lang="nl-NL" dirty="0" smtClean="0"/>
              <a:t>-    Clock synchronization</a:t>
            </a:r>
          </a:p>
          <a:p>
            <a:r>
              <a:rPr lang="nl-NL" dirty="0" smtClean="0"/>
              <a:t>-    Redundancy failover and procedures for restart</a:t>
            </a:r>
          </a:p>
          <a:p>
            <a:r>
              <a:rPr lang="nl-NL" dirty="0" smtClean="0"/>
              <a:t>-    Low latency (?)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CMAF based ?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Adopted in NBMP CfP ?</a:t>
            </a:r>
          </a:p>
        </p:txBody>
      </p:sp>
    </p:spTree>
    <p:extLst>
      <p:ext uri="{BB962C8B-B14F-4D97-AF65-F5344CB8AC3E}">
        <p14:creationId xmlns:p14="http://schemas.microsoft.com/office/powerpoint/2010/main" val="179741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9223</TotalTime>
  <Words>677</Words>
  <Application>Microsoft Office PowerPoint</Application>
  <PresentationFormat>On-screen Show (16:9)</PresentationFormat>
  <Paragraphs>148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Open Sans</vt:lpstr>
      <vt:lpstr>Office-thema</vt:lpstr>
      <vt:lpstr>[NBMP] Live Media Ingest</vt:lpstr>
      <vt:lpstr>On this contribution</vt:lpstr>
      <vt:lpstr>Live Video Streaming</vt:lpstr>
      <vt:lpstr>Limitation of DASH, no push based, only client</vt:lpstr>
      <vt:lpstr>Timed meta data</vt:lpstr>
      <vt:lpstr>Redundancy encoder/processing failover</vt:lpstr>
      <vt:lpstr>Standardization of live encoder ingest</vt:lpstr>
      <vt:lpstr>NBMP Framework</vt:lpstr>
      <vt:lpstr>Standardization of live encoder ingest</vt:lpstr>
      <vt:lpstr>Requirements (inline with NBMP)</vt:lpstr>
      <vt:lpstr>Recommendation for NBMP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Leading content delivery</dc:title>
  <dc:creator>SFW</dc:creator>
  <cp:lastModifiedBy>rufael mekuria</cp:lastModifiedBy>
  <cp:revision>99</cp:revision>
  <cp:lastPrinted>2015-10-15T12:58:11Z</cp:lastPrinted>
  <dcterms:created xsi:type="dcterms:W3CDTF">2015-10-14T12:01:49Z</dcterms:created>
  <dcterms:modified xsi:type="dcterms:W3CDTF">2017-10-26T01:10:04Z</dcterms:modified>
</cp:coreProperties>
</file>