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341" r:id="rId4"/>
    <p:sldId id="395" r:id="rId5"/>
    <p:sldId id="411" r:id="rId6"/>
    <p:sldId id="412" r:id="rId7"/>
    <p:sldId id="397" r:id="rId8"/>
    <p:sldId id="477" r:id="rId9"/>
    <p:sldId id="486" r:id="rId10"/>
    <p:sldId id="487" r:id="rId11"/>
    <p:sldId id="488" r:id="rId12"/>
    <p:sldId id="404" r:id="rId13"/>
    <p:sldId id="478" r:id="rId14"/>
    <p:sldId id="419" r:id="rId15"/>
    <p:sldId id="479" r:id="rId16"/>
    <p:sldId id="423" r:id="rId17"/>
    <p:sldId id="484" r:id="rId18"/>
    <p:sldId id="483" r:id="rId19"/>
    <p:sldId id="485" r:id="rId20"/>
    <p:sldId id="481" r:id="rId21"/>
    <p:sldId id="482" r:id="rId22"/>
    <p:sldId id="351" r:id="rId23"/>
  </p:sldIdLst>
  <p:sldSz cx="9906000" cy="6858000" type="A4"/>
  <p:notesSz cx="7099300" cy="10234613"/>
  <p:embeddedFontLst>
    <p:embeddedFont>
      <p:font typeface="나눔고딕" panose="020B0600000101010101" pitchFamily="50" charset="-127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5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성연" initials="김성" lastIdx="1" clrIdx="0">
    <p:extLst>
      <p:ext uri="{19B8F6BF-5375-455C-9EA6-DF929625EA0E}">
        <p15:presenceInfo xmlns:p15="http://schemas.microsoft.com/office/powerpoint/2012/main" userId="1782c7f4ae0208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95B3D7"/>
    <a:srgbClr val="E46C0A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1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1557" y="114"/>
      </p:cViewPr>
      <p:guideLst>
        <p:guide orient="horz" pos="347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12"/>
    </p:cViewPr>
  </p:sorterViewPr>
  <p:notesViewPr>
    <p:cSldViewPr showGuides="1">
      <p:cViewPr varScale="1">
        <p:scale>
          <a:sx n="81" d="100"/>
          <a:sy n="81" d="100"/>
        </p:scale>
        <p:origin x="-2032" y="-5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C1BAA05-A892-4A5E-A5CD-DEDE06377C47}" type="datetimeFigureOut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2021-08-12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3AF0E0B-4425-479A-8A44-488D2A8972AE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‹#›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2728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B506440B-DB62-4F4B-9C18-448E69D660DA}" type="datetimeFigureOut">
              <a:rPr lang="ko-KR" altLang="en-US" smtClean="0"/>
              <a:pPr/>
              <a:t>2021-08-12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A4845A87-1D16-4E5E-B6C7-465DBD1430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88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145" algn="l" defTabSz="91429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290" algn="l" defTabSz="91429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435" algn="l" defTabSz="91429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581" algn="l" defTabSz="91429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5726" algn="l" defTabSz="91429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406E-45E2-8045-82B4-7F59F39672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406E-45E2-8045-82B4-7F59F39672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57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406E-45E2-8045-82B4-7F59F396726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1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406E-45E2-8045-82B4-7F59F396726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15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406E-45E2-8045-82B4-7F59F396726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1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406E-45E2-8045-82B4-7F59F396726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94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406E-45E2-8045-82B4-7F59F396726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1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C8E406E-45E2-8045-82B4-7F59F3967268}" type="slidenum">
              <a:rPr lang="en-US"/>
              <a:pPr lvl="0"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C8E406E-45E2-8045-82B4-7F59F3967268}" type="slidenum">
              <a:rPr lang="en-US"/>
              <a:pPr lvl="0"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C8E406E-45E2-8045-82B4-7F59F3967268}" type="slidenum">
              <a:rPr lang="en-US"/>
              <a:pPr lvl="0"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C8E406E-45E2-8045-82B4-7F59F3967268}" type="slidenum">
              <a:rPr lang="en-US"/>
              <a:pPr lvl="0"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406E-45E2-8045-82B4-7F59F396726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1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C8E406E-45E2-8045-82B4-7F59F3967268}" type="slidenum">
              <a:rPr lang="en-US"/>
              <a:pPr lvl="0"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406E-45E2-8045-82B4-7F59F396726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1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406E-45E2-8045-82B4-7F59F396726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1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406E-45E2-8045-82B4-7F59F39672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1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406E-45E2-8045-82B4-7F59F396726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1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406E-45E2-8045-82B4-7F59F396726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8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406E-45E2-8045-82B4-7F59F396726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0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E406E-45E2-8045-82B4-7F59F396726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9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6409-433C-4F5E-9115-369E47FD935E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BA04-205B-4E06-8905-BD023E4289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5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6409-433C-4F5E-9115-369E47FD935E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BA04-205B-4E06-8905-BD023E4289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98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2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2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6409-433C-4F5E-9115-369E47FD935E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BA04-205B-4E06-8905-BD023E4289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28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6409-433C-4F5E-9115-369E47FD935E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BA04-205B-4E06-8905-BD023E4289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12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4"/>
            <a:ext cx="8420100" cy="1362075"/>
          </a:xfrm>
        </p:spPr>
        <p:txBody>
          <a:bodyPr anchor="t"/>
          <a:lstStyle>
            <a:lvl1pPr algn="l">
              <a:defRPr sz="4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5"/>
            <a:ext cx="8420100" cy="1500187"/>
          </a:xfrm>
        </p:spPr>
        <p:txBody>
          <a:bodyPr anchor="b"/>
          <a:lstStyle>
            <a:lvl1pPr marL="0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1pPr>
            <a:lvl2pPr marL="495295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590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88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117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47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76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7062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235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6409-433C-4F5E-9115-369E47FD935E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BA04-205B-4E06-8905-BD023E4289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07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4"/>
            <a:ext cx="4375150" cy="4525963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4"/>
            <a:ext cx="4375150" cy="4525963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6409-433C-4F5E-9115-369E47FD935E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BA04-205B-4E06-8905-BD023E4289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2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95" indent="0">
              <a:buNone/>
              <a:defRPr sz="2167" b="1"/>
            </a:lvl2pPr>
            <a:lvl3pPr marL="990590" indent="0">
              <a:buNone/>
              <a:defRPr sz="1950" b="1"/>
            </a:lvl3pPr>
            <a:lvl4pPr marL="1485884" indent="0">
              <a:buNone/>
              <a:defRPr sz="1733" b="1"/>
            </a:lvl4pPr>
            <a:lvl5pPr marL="1981179" indent="0">
              <a:buNone/>
              <a:defRPr sz="1733" b="1"/>
            </a:lvl5pPr>
            <a:lvl6pPr marL="2476474" indent="0">
              <a:buNone/>
              <a:defRPr sz="1733" b="1"/>
            </a:lvl6pPr>
            <a:lvl7pPr marL="2971769" indent="0">
              <a:buNone/>
              <a:defRPr sz="1733" b="1"/>
            </a:lvl7pPr>
            <a:lvl8pPr marL="3467062" indent="0">
              <a:buNone/>
              <a:defRPr sz="1733" b="1"/>
            </a:lvl8pPr>
            <a:lvl9pPr marL="3962357" indent="0">
              <a:buNone/>
              <a:defRPr sz="17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95" indent="0">
              <a:buNone/>
              <a:defRPr sz="2167" b="1"/>
            </a:lvl2pPr>
            <a:lvl3pPr marL="990590" indent="0">
              <a:buNone/>
              <a:defRPr sz="1950" b="1"/>
            </a:lvl3pPr>
            <a:lvl4pPr marL="1485884" indent="0">
              <a:buNone/>
              <a:defRPr sz="1733" b="1"/>
            </a:lvl4pPr>
            <a:lvl5pPr marL="1981179" indent="0">
              <a:buNone/>
              <a:defRPr sz="1733" b="1"/>
            </a:lvl5pPr>
            <a:lvl6pPr marL="2476474" indent="0">
              <a:buNone/>
              <a:defRPr sz="1733" b="1"/>
            </a:lvl6pPr>
            <a:lvl7pPr marL="2971769" indent="0">
              <a:buNone/>
              <a:defRPr sz="1733" b="1"/>
            </a:lvl7pPr>
            <a:lvl8pPr marL="3467062" indent="0">
              <a:buNone/>
              <a:defRPr sz="1733" b="1"/>
            </a:lvl8pPr>
            <a:lvl9pPr marL="3962357" indent="0">
              <a:buNone/>
              <a:defRPr sz="17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6409-433C-4F5E-9115-369E47FD935E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BA04-205B-4E06-8905-BD023E4289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38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6409-433C-4F5E-9115-369E47FD935E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BA04-205B-4E06-8905-BD023E4289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96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6409-433C-4F5E-9115-369E47FD935E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BA04-205B-4E06-8905-BD023E4289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5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6" cy="1162050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4"/>
            <a:ext cx="5537729" cy="5853113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006" cy="4691063"/>
          </a:xfrm>
        </p:spPr>
        <p:txBody>
          <a:bodyPr/>
          <a:lstStyle>
            <a:lvl1pPr marL="0" indent="0">
              <a:buNone/>
              <a:defRPr sz="1517"/>
            </a:lvl1pPr>
            <a:lvl2pPr marL="495295" indent="0">
              <a:buNone/>
              <a:defRPr sz="1300"/>
            </a:lvl2pPr>
            <a:lvl3pPr marL="990590" indent="0">
              <a:buNone/>
              <a:defRPr sz="1083"/>
            </a:lvl3pPr>
            <a:lvl4pPr marL="1485884" indent="0">
              <a:buNone/>
              <a:defRPr sz="975"/>
            </a:lvl4pPr>
            <a:lvl5pPr marL="1981179" indent="0">
              <a:buNone/>
              <a:defRPr sz="975"/>
            </a:lvl5pPr>
            <a:lvl6pPr marL="2476474" indent="0">
              <a:buNone/>
              <a:defRPr sz="975"/>
            </a:lvl6pPr>
            <a:lvl7pPr marL="2971769" indent="0">
              <a:buNone/>
              <a:defRPr sz="975"/>
            </a:lvl7pPr>
            <a:lvl8pPr marL="3467062" indent="0">
              <a:buNone/>
              <a:defRPr sz="975"/>
            </a:lvl8pPr>
            <a:lvl9pPr marL="3962357" indent="0">
              <a:buNone/>
              <a:defRPr sz="9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6409-433C-4F5E-9115-369E47FD935E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BA04-205B-4E06-8905-BD023E4289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59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467"/>
            </a:lvl1pPr>
            <a:lvl2pPr marL="495295" indent="0">
              <a:buNone/>
              <a:defRPr sz="3033"/>
            </a:lvl2pPr>
            <a:lvl3pPr marL="990590" indent="0">
              <a:buNone/>
              <a:defRPr sz="2600"/>
            </a:lvl3pPr>
            <a:lvl4pPr marL="1485884" indent="0">
              <a:buNone/>
              <a:defRPr sz="2167"/>
            </a:lvl4pPr>
            <a:lvl5pPr marL="1981179" indent="0">
              <a:buNone/>
              <a:defRPr sz="2167"/>
            </a:lvl5pPr>
            <a:lvl6pPr marL="2476474" indent="0">
              <a:buNone/>
              <a:defRPr sz="2167"/>
            </a:lvl6pPr>
            <a:lvl7pPr marL="2971769" indent="0">
              <a:buNone/>
              <a:defRPr sz="2167"/>
            </a:lvl7pPr>
            <a:lvl8pPr marL="3467062" indent="0">
              <a:buNone/>
              <a:defRPr sz="2167"/>
            </a:lvl8pPr>
            <a:lvl9pPr marL="3962357" indent="0">
              <a:buNone/>
              <a:defRPr sz="21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517"/>
            </a:lvl1pPr>
            <a:lvl2pPr marL="495295" indent="0">
              <a:buNone/>
              <a:defRPr sz="1300"/>
            </a:lvl2pPr>
            <a:lvl3pPr marL="990590" indent="0">
              <a:buNone/>
              <a:defRPr sz="1083"/>
            </a:lvl3pPr>
            <a:lvl4pPr marL="1485884" indent="0">
              <a:buNone/>
              <a:defRPr sz="975"/>
            </a:lvl4pPr>
            <a:lvl5pPr marL="1981179" indent="0">
              <a:buNone/>
              <a:defRPr sz="975"/>
            </a:lvl5pPr>
            <a:lvl6pPr marL="2476474" indent="0">
              <a:buNone/>
              <a:defRPr sz="975"/>
            </a:lvl6pPr>
            <a:lvl7pPr marL="2971769" indent="0">
              <a:buNone/>
              <a:defRPr sz="975"/>
            </a:lvl7pPr>
            <a:lvl8pPr marL="3467062" indent="0">
              <a:buNone/>
              <a:defRPr sz="975"/>
            </a:lvl8pPr>
            <a:lvl9pPr marL="3962357" indent="0">
              <a:buNone/>
              <a:defRPr sz="9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6409-433C-4F5E-9115-369E47FD935E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BA04-205B-4E06-8905-BD023E4289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0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5306409-433C-4F5E-9115-369E47FD935E}" type="datetimeFigureOut">
              <a:rPr lang="ko-KR" altLang="en-US" smtClean="0"/>
              <a:pPr/>
              <a:t>2021-08-12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7559BA04-205B-4E06-8905-BD023E4289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37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90" rtl="0" eaLnBrk="1" latinLnBrk="1" hangingPunct="1">
        <a:spcBef>
          <a:spcPct val="0"/>
        </a:spcBef>
        <a:buNone/>
        <a:defRPr sz="47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371472" indent="-371472" algn="l" defTabSz="990590" rtl="0" eaLnBrk="1" latinLnBrk="1" hangingPunct="1">
        <a:spcBef>
          <a:spcPct val="20000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804854" indent="-309559" algn="l" defTabSz="990590" rtl="0" eaLnBrk="1" latinLnBrk="1" hangingPunct="1">
        <a:spcBef>
          <a:spcPct val="20000"/>
        </a:spcBef>
        <a:buFont typeface="Arial" panose="020B0604020202020204" pitchFamily="34" charset="0"/>
        <a:buChar char="–"/>
        <a:defRPr sz="3033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238237" indent="-247647" algn="l" defTabSz="99059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733532" indent="-247647" algn="l" defTabSz="99059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228825" indent="-247647" algn="l" defTabSz="990590" rtl="0" eaLnBrk="1" latinLnBrk="1" hangingPunct="1">
        <a:spcBef>
          <a:spcPct val="20000"/>
        </a:spcBef>
        <a:buFont typeface="Arial" panose="020B0604020202020204" pitchFamily="34" charset="0"/>
        <a:buChar char="»"/>
        <a:defRPr sz="21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724120" indent="-247647" algn="l" defTabSz="99059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415" indent="-247647" algn="l" defTabSz="99059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710" indent="-247647" algn="l" defTabSz="99059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10004" indent="-247647" algn="l" defTabSz="99059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9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5" algn="l" defTabSz="99059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90" algn="l" defTabSz="99059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84" algn="l" defTabSz="99059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79" algn="l" defTabSz="99059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74" algn="l" defTabSz="99059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9" algn="l" defTabSz="99059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62" algn="l" defTabSz="99059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57" algn="l" defTabSz="99059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-39555" y="5301208"/>
            <a:ext cx="10101572" cy="0"/>
          </a:xfrm>
          <a:prstGeom prst="line">
            <a:avLst/>
          </a:prstGeom>
          <a:ln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300709" y="3209808"/>
            <a:ext cx="5304589" cy="297202"/>
          </a:xfrm>
          <a:prstGeom prst="rect">
            <a:avLst/>
          </a:prstGeom>
          <a:gradFill flip="none" rotWithShape="1">
            <a:gsLst>
              <a:gs pos="55000">
                <a:schemeClr val="tx2">
                  <a:lumMod val="74000"/>
                  <a:lumOff val="26000"/>
                </a:schemeClr>
              </a:gs>
              <a:gs pos="8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66217" y="1868828"/>
            <a:ext cx="5339078" cy="297202"/>
          </a:xfrm>
          <a:prstGeom prst="rect">
            <a:avLst/>
          </a:prstGeom>
          <a:gradFill flip="none" rotWithShape="1">
            <a:gsLst>
              <a:gs pos="55000">
                <a:schemeClr val="tx2">
                  <a:lumMod val="74000"/>
                  <a:lumOff val="26000"/>
                </a:schemeClr>
              </a:gs>
              <a:gs pos="8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8671" y="2150034"/>
            <a:ext cx="58506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Hotel </a:t>
            </a:r>
          </a:p>
          <a:p>
            <a:pPr algn="ctr"/>
            <a:r>
              <a:rPr lang="en-US" altLang="ko-KR" sz="2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Internet Reservation System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8" t="-89" r="8717" b="89693"/>
          <a:stretch/>
        </p:blipFill>
        <p:spPr>
          <a:xfrm>
            <a:off x="7400176" y="-315416"/>
            <a:ext cx="2505825" cy="10966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6F9FE2-3B01-4DE0-9C84-F0ABAB3ED32D}"/>
              </a:ext>
            </a:extLst>
          </p:cNvPr>
          <p:cNvSpPr txBox="1"/>
          <p:nvPr/>
        </p:nvSpPr>
        <p:spPr>
          <a:xfrm>
            <a:off x="6357159" y="5774074"/>
            <a:ext cx="343238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50" b="1" i="1" dirty="0"/>
              <a:t>Kosta 223</a:t>
            </a:r>
            <a:r>
              <a:rPr lang="ko-KR" altLang="en-US" sz="1950" b="1" i="1" dirty="0"/>
              <a:t>기 </a:t>
            </a:r>
            <a:r>
              <a:rPr lang="en-US" altLang="ko-KR" sz="1950" b="1" i="1" dirty="0"/>
              <a:t>6</a:t>
            </a:r>
            <a:r>
              <a:rPr lang="ko-KR" altLang="en-US" sz="1950" b="1" i="1" dirty="0"/>
              <a:t>조</a:t>
            </a:r>
            <a:endParaRPr lang="en-US" altLang="ko-KR" sz="1950" b="1" i="1" dirty="0"/>
          </a:p>
          <a:p>
            <a:pPr algn="r"/>
            <a:endParaRPr lang="en-US" altLang="ko-KR" sz="1950" b="1" i="1" dirty="0"/>
          </a:p>
          <a:p>
            <a:pPr algn="r"/>
            <a:r>
              <a:rPr lang="ko-KR" altLang="en-US" sz="1950" dirty="0" err="1"/>
              <a:t>김성연</a:t>
            </a:r>
            <a:r>
              <a:rPr lang="en-US" altLang="ko-KR" sz="1950" dirty="0"/>
              <a:t> </a:t>
            </a:r>
            <a:r>
              <a:rPr lang="ko-KR" altLang="en-US" sz="1950" dirty="0" err="1"/>
              <a:t>선경안</a:t>
            </a:r>
            <a:r>
              <a:rPr lang="ko-KR" altLang="en-US" sz="1950" dirty="0"/>
              <a:t> 최지훈</a:t>
            </a:r>
          </a:p>
        </p:txBody>
      </p:sp>
    </p:spTree>
    <p:extLst>
      <p:ext uri="{BB962C8B-B14F-4D97-AF65-F5344CB8AC3E}">
        <p14:creationId xmlns:p14="http://schemas.microsoft.com/office/powerpoint/2010/main" val="1263116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8" t="-89" r="8717" b="89693"/>
          <a:stretch/>
        </p:blipFill>
        <p:spPr>
          <a:xfrm>
            <a:off x="7400176" y="-315416"/>
            <a:ext cx="2505825" cy="1096678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7559104" y="6542268"/>
            <a:ext cx="2311400" cy="287877"/>
          </a:xfrm>
        </p:spPr>
        <p:txBody>
          <a:bodyPr/>
          <a:lstStyle/>
          <a:p>
            <a:fld id="{C4FF7F2D-6086-3A43-805D-AC770218EC0D}" type="slidenum">
              <a:rPr lang="en-US" sz="1192" b="1">
                <a:latin typeface="+mj-ea"/>
                <a:ea typeface="+mj-ea"/>
              </a:rPr>
              <a:pPr/>
              <a:t>10</a:t>
            </a:fld>
            <a:endParaRPr lang="en-US" sz="1733" b="1" dirty="0">
              <a:latin typeface="+mj-ea"/>
              <a:ea typeface="+mj-ea"/>
            </a:endParaRPr>
          </a:p>
        </p:txBody>
      </p:sp>
      <p:sp>
        <p:nvSpPr>
          <p:cNvPr id="68" name="Round Single Corner Rectangle 8"/>
          <p:cNvSpPr/>
          <p:nvPr/>
        </p:nvSpPr>
        <p:spPr>
          <a:xfrm>
            <a:off x="95166" y="467659"/>
            <a:ext cx="9713599" cy="6074613"/>
          </a:xfrm>
          <a:prstGeom prst="round1Rect">
            <a:avLst>
              <a:gd name="adj" fmla="val 8737"/>
            </a:avLst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733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F362145-CE71-430C-A1E6-3198BE1C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1" y="27855"/>
            <a:ext cx="9361793" cy="439804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/>
              <a:t> </a:t>
            </a:r>
            <a:r>
              <a:rPr lang="en-US" altLang="ko-KR" sz="2000" b="1" dirty="0"/>
              <a:t>3. </a:t>
            </a:r>
            <a:r>
              <a:rPr lang="ko-KR" altLang="en-US" sz="2000" b="1" dirty="0"/>
              <a:t>요구사항 명세서</a:t>
            </a:r>
            <a:endParaRPr 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7DD8D2-8F9B-4DDF-BF12-0ADEEE9DBE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274806"/>
            <a:ext cx="4271882" cy="18584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C26896-9CE4-4822-A8A0-8A600B8715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1274806"/>
            <a:ext cx="4181211" cy="18570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04F94F-B229-4005-A7CC-00A7D85B13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77" y="3911628"/>
            <a:ext cx="4181211" cy="16715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30161D-52F5-4941-9263-4FB7A9FA683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3817563"/>
            <a:ext cx="4181211" cy="176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0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8" t="-89" r="8717" b="89693"/>
          <a:stretch/>
        </p:blipFill>
        <p:spPr>
          <a:xfrm>
            <a:off x="7400176" y="-315416"/>
            <a:ext cx="2505825" cy="1096678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7559104" y="6542268"/>
            <a:ext cx="2311400" cy="287877"/>
          </a:xfrm>
        </p:spPr>
        <p:txBody>
          <a:bodyPr/>
          <a:lstStyle/>
          <a:p>
            <a:fld id="{C4FF7F2D-6086-3A43-805D-AC770218EC0D}" type="slidenum">
              <a:rPr lang="en-US" sz="1192" b="1">
                <a:latin typeface="+mj-ea"/>
                <a:ea typeface="+mj-ea"/>
              </a:rPr>
              <a:pPr/>
              <a:t>11</a:t>
            </a:fld>
            <a:endParaRPr lang="en-US" sz="1733" b="1" dirty="0">
              <a:latin typeface="+mj-ea"/>
              <a:ea typeface="+mj-ea"/>
            </a:endParaRPr>
          </a:p>
        </p:txBody>
      </p:sp>
      <p:sp>
        <p:nvSpPr>
          <p:cNvPr id="68" name="Round Single Corner Rectangle 8"/>
          <p:cNvSpPr/>
          <p:nvPr/>
        </p:nvSpPr>
        <p:spPr>
          <a:xfrm>
            <a:off x="95166" y="467659"/>
            <a:ext cx="9713599" cy="6074613"/>
          </a:xfrm>
          <a:prstGeom prst="round1Rect">
            <a:avLst>
              <a:gd name="adj" fmla="val 8737"/>
            </a:avLst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733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F362145-CE71-430C-A1E6-3198BE1C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1" y="27855"/>
            <a:ext cx="9361793" cy="439804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/>
              <a:t> </a:t>
            </a:r>
            <a:r>
              <a:rPr lang="en-US" altLang="ko-KR" sz="2000" b="1" dirty="0"/>
              <a:t>3. </a:t>
            </a:r>
            <a:r>
              <a:rPr lang="ko-KR" altLang="en-US" sz="2000" b="1" dirty="0"/>
              <a:t>요구사항 명세서</a:t>
            </a:r>
            <a:endParaRPr 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F73094-B13B-4ED1-B521-C3EBACF8E6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1" y="1137384"/>
            <a:ext cx="4248471" cy="2367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D84304-74AF-4AE0-B072-74AD910BD0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543" y="1221066"/>
            <a:ext cx="4492331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28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496830" y="2697656"/>
            <a:ext cx="7895385" cy="62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67" b="1" spc="-108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옛날목욕탕B"/>
              </a:rPr>
              <a:t>4. </a:t>
            </a:r>
            <a:r>
              <a:rPr lang="en-US" altLang="ko-KR" sz="3467" b="1" spc="-108" dirty="0" err="1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옛날목욕탕B"/>
              </a:rPr>
              <a:t>Usecase</a:t>
            </a:r>
            <a:r>
              <a:rPr lang="en-US" altLang="ko-KR" sz="3467" b="1" spc="-108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옛날목욕탕B"/>
              </a:rPr>
              <a:t> Diagram</a:t>
            </a:r>
            <a:endParaRPr lang="ko-KR" altLang="en-US" sz="3467" b="1" spc="-108" dirty="0">
              <a:ln>
                <a:solidFill>
                  <a:srgbClr val="D91962">
                    <a:alpha val="0"/>
                  </a:srgbClr>
                </a:solidFill>
              </a:ln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옛날목욕탕B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3350991"/>
            <a:ext cx="8463390" cy="129461"/>
          </a:xfrm>
          <a:prstGeom prst="rect">
            <a:avLst/>
          </a:prstGeom>
          <a:gradFill flip="none" rotWithShape="1">
            <a:gsLst>
              <a:gs pos="55000">
                <a:schemeClr val="tx2">
                  <a:lumMod val="74000"/>
                  <a:lumOff val="26000"/>
                </a:schemeClr>
              </a:gs>
              <a:gs pos="8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328760" y="3138353"/>
            <a:ext cx="524677" cy="52467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7594600" y="6525344"/>
            <a:ext cx="2311400" cy="287877"/>
          </a:xfrm>
        </p:spPr>
        <p:txBody>
          <a:bodyPr/>
          <a:lstStyle/>
          <a:p>
            <a:fld id="{C4FF7F2D-6086-3A43-805D-AC770218EC0D}" type="slidenum">
              <a:rPr lang="en-US" sz="1192" b="1">
                <a:latin typeface="+mj-ea"/>
                <a:ea typeface="+mj-ea"/>
              </a:rPr>
              <a:pPr/>
              <a:t>12</a:t>
            </a:fld>
            <a:endParaRPr lang="en-US" sz="1733" b="1" dirty="0">
              <a:latin typeface="+mj-ea"/>
              <a:ea typeface="+mj-ea"/>
            </a:endParaRPr>
          </a:p>
        </p:txBody>
      </p:sp>
      <p:cxnSp>
        <p:nvCxnSpPr>
          <p:cNvPr id="15" name="Straight Connector 12"/>
          <p:cNvCxnSpPr/>
          <p:nvPr/>
        </p:nvCxnSpPr>
        <p:spPr>
          <a:xfrm>
            <a:off x="0" y="6525344"/>
            <a:ext cx="99455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8" t="-89" r="8717" b="89693"/>
          <a:stretch/>
        </p:blipFill>
        <p:spPr>
          <a:xfrm>
            <a:off x="7400176" y="-315416"/>
            <a:ext cx="2505825" cy="109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9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8" t="-89" r="8717" b="89693"/>
          <a:stretch/>
        </p:blipFill>
        <p:spPr>
          <a:xfrm>
            <a:off x="7400176" y="-315416"/>
            <a:ext cx="2505825" cy="1096678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7559104" y="6542268"/>
            <a:ext cx="2311400" cy="287877"/>
          </a:xfrm>
        </p:spPr>
        <p:txBody>
          <a:bodyPr/>
          <a:lstStyle/>
          <a:p>
            <a:fld id="{C4FF7F2D-6086-3A43-805D-AC770218EC0D}" type="slidenum">
              <a:rPr lang="en-US" sz="1192" b="1">
                <a:latin typeface="+mj-ea"/>
                <a:ea typeface="+mj-ea"/>
              </a:rPr>
              <a:pPr/>
              <a:t>13</a:t>
            </a:fld>
            <a:endParaRPr lang="en-US" sz="1733" b="1" dirty="0">
              <a:latin typeface="+mj-ea"/>
              <a:ea typeface="+mj-ea"/>
            </a:endParaRPr>
          </a:p>
        </p:txBody>
      </p:sp>
      <p:sp>
        <p:nvSpPr>
          <p:cNvPr id="68" name="Round Single Corner Rectangle 8"/>
          <p:cNvSpPr/>
          <p:nvPr/>
        </p:nvSpPr>
        <p:spPr>
          <a:xfrm>
            <a:off x="95166" y="467659"/>
            <a:ext cx="9713599" cy="6074613"/>
          </a:xfrm>
          <a:prstGeom prst="round1Rect">
            <a:avLst>
              <a:gd name="adj" fmla="val 8737"/>
            </a:avLst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733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F362145-CE71-430C-A1E6-3198BE1C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1" y="27855"/>
            <a:ext cx="9361793" cy="439804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/>
              <a:t> </a:t>
            </a:r>
            <a:r>
              <a:rPr lang="en-US" altLang="ko-KR" sz="2000" b="1" dirty="0"/>
              <a:t>4. </a:t>
            </a:r>
            <a:r>
              <a:rPr lang="en-US" altLang="ko-KR" sz="2000" b="1" dirty="0" err="1"/>
              <a:t>Usecase</a:t>
            </a:r>
            <a:r>
              <a:rPr lang="en-US" altLang="ko-KR" sz="2000" b="1" dirty="0"/>
              <a:t> Diagram</a:t>
            </a:r>
            <a:endParaRPr 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463D87-C8DA-49DC-A18F-B13497000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773200"/>
            <a:ext cx="7704855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64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496830" y="2697656"/>
            <a:ext cx="7895385" cy="62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67" b="1" spc="-108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옛날목욕탕B"/>
              </a:rPr>
              <a:t>5. Concept Modeling</a:t>
            </a:r>
            <a:endParaRPr lang="ko-KR" altLang="en-US" sz="3467" b="1" spc="-108" dirty="0">
              <a:ln>
                <a:solidFill>
                  <a:srgbClr val="D91962">
                    <a:alpha val="0"/>
                  </a:srgbClr>
                </a:solidFill>
              </a:ln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옛날목욕탕B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3350991"/>
            <a:ext cx="8463390" cy="129461"/>
          </a:xfrm>
          <a:prstGeom prst="rect">
            <a:avLst/>
          </a:prstGeom>
          <a:gradFill flip="none" rotWithShape="1">
            <a:gsLst>
              <a:gs pos="55000">
                <a:schemeClr val="tx2">
                  <a:lumMod val="74000"/>
                  <a:lumOff val="26000"/>
                </a:schemeClr>
              </a:gs>
              <a:gs pos="8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328760" y="3138353"/>
            <a:ext cx="524677" cy="52467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7565454" y="6570123"/>
            <a:ext cx="2311400" cy="287877"/>
          </a:xfrm>
        </p:spPr>
        <p:txBody>
          <a:bodyPr/>
          <a:lstStyle/>
          <a:p>
            <a:fld id="{C4FF7F2D-6086-3A43-805D-AC770218EC0D}" type="slidenum">
              <a:rPr lang="en-US" sz="1192" b="1">
                <a:latin typeface="+mj-ea"/>
                <a:ea typeface="+mj-ea"/>
              </a:rPr>
              <a:pPr/>
              <a:t>14</a:t>
            </a:fld>
            <a:endParaRPr lang="en-US" sz="1733" b="1" dirty="0">
              <a:latin typeface="+mj-ea"/>
              <a:ea typeface="+mj-ea"/>
            </a:endParaRPr>
          </a:p>
        </p:txBody>
      </p:sp>
      <p:cxnSp>
        <p:nvCxnSpPr>
          <p:cNvPr id="15" name="Straight Connector 12"/>
          <p:cNvCxnSpPr/>
          <p:nvPr/>
        </p:nvCxnSpPr>
        <p:spPr>
          <a:xfrm>
            <a:off x="-39555" y="6525344"/>
            <a:ext cx="99455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8" t="-89" r="8717" b="89693"/>
          <a:stretch/>
        </p:blipFill>
        <p:spPr>
          <a:xfrm>
            <a:off x="7400176" y="-315416"/>
            <a:ext cx="2505825" cy="109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8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8" t="-89" r="8717" b="89693"/>
          <a:stretch/>
        </p:blipFill>
        <p:spPr>
          <a:xfrm>
            <a:off x="7400176" y="-315416"/>
            <a:ext cx="2505825" cy="1096678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7559104" y="6542268"/>
            <a:ext cx="2311400" cy="287877"/>
          </a:xfrm>
        </p:spPr>
        <p:txBody>
          <a:bodyPr/>
          <a:lstStyle/>
          <a:p>
            <a:fld id="{C4FF7F2D-6086-3A43-805D-AC770218EC0D}" type="slidenum">
              <a:rPr lang="en-US" sz="1192" b="1">
                <a:latin typeface="+mj-ea"/>
                <a:ea typeface="+mj-ea"/>
              </a:rPr>
              <a:pPr/>
              <a:t>15</a:t>
            </a:fld>
            <a:endParaRPr lang="en-US" sz="1733" b="1" dirty="0">
              <a:latin typeface="+mj-ea"/>
              <a:ea typeface="+mj-ea"/>
            </a:endParaRPr>
          </a:p>
        </p:txBody>
      </p:sp>
      <p:sp>
        <p:nvSpPr>
          <p:cNvPr id="68" name="Round Single Corner Rectangle 8"/>
          <p:cNvSpPr/>
          <p:nvPr/>
        </p:nvSpPr>
        <p:spPr>
          <a:xfrm>
            <a:off x="95166" y="467659"/>
            <a:ext cx="9713599" cy="6074613"/>
          </a:xfrm>
          <a:prstGeom prst="round1Rect">
            <a:avLst>
              <a:gd name="adj" fmla="val 8737"/>
            </a:avLst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733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F362145-CE71-430C-A1E6-3198BE1C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1" y="27855"/>
            <a:ext cx="9361793" cy="439804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/>
              <a:t> </a:t>
            </a:r>
            <a:r>
              <a:rPr lang="en-US" altLang="ko-KR" sz="2000" b="1" dirty="0"/>
              <a:t>5. Concept Modeling</a:t>
            </a:r>
            <a:endParaRPr 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912EFB-A216-43AB-8EFE-B542B8537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628800"/>
            <a:ext cx="7505287" cy="376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0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496830" y="2697656"/>
            <a:ext cx="7895385" cy="62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67" b="1" spc="-108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옛날목욕탕B"/>
              </a:rPr>
              <a:t>6. Detail Modeling</a:t>
            </a:r>
            <a:endParaRPr lang="ko-KR" altLang="en-US" sz="3467" b="1" spc="-108" dirty="0">
              <a:ln>
                <a:solidFill>
                  <a:srgbClr val="D91962">
                    <a:alpha val="0"/>
                  </a:srgbClr>
                </a:solidFill>
              </a:ln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옛날목욕탕B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3350991"/>
            <a:ext cx="8463390" cy="129461"/>
          </a:xfrm>
          <a:prstGeom prst="rect">
            <a:avLst/>
          </a:prstGeom>
          <a:gradFill flip="none" rotWithShape="1">
            <a:gsLst>
              <a:gs pos="55000">
                <a:schemeClr val="tx2">
                  <a:lumMod val="74000"/>
                  <a:lumOff val="26000"/>
                </a:schemeClr>
              </a:gs>
              <a:gs pos="8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328760" y="3138353"/>
            <a:ext cx="524677" cy="52467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7545288" y="6538324"/>
            <a:ext cx="2311400" cy="287877"/>
          </a:xfrm>
        </p:spPr>
        <p:txBody>
          <a:bodyPr/>
          <a:lstStyle/>
          <a:p>
            <a:fld id="{C4FF7F2D-6086-3A43-805D-AC770218EC0D}" type="slidenum">
              <a:rPr lang="en-US" sz="1192" b="1">
                <a:latin typeface="+mj-ea"/>
                <a:ea typeface="+mj-ea"/>
              </a:rPr>
              <a:pPr/>
              <a:t>16</a:t>
            </a:fld>
            <a:endParaRPr lang="en-US" sz="1733" b="1" dirty="0">
              <a:latin typeface="+mj-ea"/>
              <a:ea typeface="+mj-ea"/>
            </a:endParaRPr>
          </a:p>
        </p:txBody>
      </p:sp>
      <p:cxnSp>
        <p:nvCxnSpPr>
          <p:cNvPr id="15" name="Straight Connector 12"/>
          <p:cNvCxnSpPr/>
          <p:nvPr/>
        </p:nvCxnSpPr>
        <p:spPr>
          <a:xfrm>
            <a:off x="-19778" y="6525344"/>
            <a:ext cx="99455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8" t="-89" r="8717" b="89693"/>
          <a:stretch/>
        </p:blipFill>
        <p:spPr>
          <a:xfrm>
            <a:off x="7400176" y="-315416"/>
            <a:ext cx="2505825" cy="109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17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 l="62250" t="-90" r="8720" b="89690"/>
          <a:stretch>
            <a:fillRect/>
          </a:stretch>
        </p:blipFill>
        <p:spPr>
          <a:xfrm>
            <a:off x="7400176" y="-315416"/>
            <a:ext cx="2505825" cy="1096678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7559104" y="6542268"/>
            <a:ext cx="2311400" cy="287877"/>
          </a:xfrm>
        </p:spPr>
        <p:txBody>
          <a:bodyPr/>
          <a:lstStyle/>
          <a:p>
            <a:pPr lvl="0">
              <a:defRPr/>
            </a:pPr>
            <a:fld id="{C4FF7F2D-6086-3A43-805D-AC770218EC0D}" type="slidenum">
              <a:rPr lang="en-US" sz="1192" b="1">
                <a:latin typeface="+mj-ea"/>
                <a:ea typeface="+mj-ea"/>
              </a:rPr>
              <a:pPr lvl="0">
                <a:defRPr/>
              </a:pPr>
              <a:t>17</a:t>
            </a:fld>
            <a:endParaRPr lang="en-US" sz="1192" b="1">
              <a:latin typeface="+mj-ea"/>
              <a:ea typeface="+mj-ea"/>
            </a:endParaRPr>
          </a:p>
        </p:txBody>
      </p:sp>
      <p:sp>
        <p:nvSpPr>
          <p:cNvPr id="68" name="Round Single Corner Rectangle 8"/>
          <p:cNvSpPr/>
          <p:nvPr/>
        </p:nvSpPr>
        <p:spPr>
          <a:xfrm>
            <a:off x="95166" y="467659"/>
            <a:ext cx="9713599" cy="6074613"/>
          </a:xfrm>
          <a:prstGeom prst="round1Rect">
            <a:avLst>
              <a:gd name="adj" fmla="val 8737"/>
            </a:avLst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733">
              <a:latin typeface="나눔고딕"/>
              <a:ea typeface="나눔고딕"/>
              <a:cs typeface="+mn-cs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77081" y="27855"/>
            <a:ext cx="9361793" cy="439804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ko-KR" altLang="en-US" sz="2000" b="1"/>
              <a:t> </a:t>
            </a:r>
            <a:r>
              <a:rPr lang="en-US" altLang="ko-KR" sz="2000" b="1"/>
              <a:t>5. Detail Modeling</a:t>
            </a:r>
            <a:endParaRPr lang="en-US" sz="2000" b="1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84464" y="1196752"/>
            <a:ext cx="4281104" cy="3799286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848543" y="1124743"/>
            <a:ext cx="4824537" cy="3378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▶ </a:t>
            </a:r>
            <a:r>
              <a:rPr lang="en-US" altLang="ko-KR"/>
              <a:t>name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고객의 이름을 </a:t>
            </a:r>
            <a:r>
              <a:rPr lang="en-US" altLang="ko-KR"/>
              <a:t>String</a:t>
            </a:r>
            <a:r>
              <a:rPr lang="ko-KR" altLang="en-US"/>
              <a:t>타입으로 저장하는 변수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▶</a:t>
            </a:r>
            <a:r>
              <a:rPr lang="en-US" altLang="ko-KR"/>
              <a:t>reserNum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Reservation</a:t>
            </a:r>
            <a:r>
              <a:rPr lang="ko-KR" altLang="en-US"/>
              <a:t>객체를 저장해주는 변수로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▶ </a:t>
            </a:r>
            <a:r>
              <a:rPr lang="en-US" altLang="ko-KR"/>
              <a:t>roomNum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checkIn</a:t>
            </a:r>
            <a:r>
              <a:rPr lang="ko-KR" altLang="en-US"/>
              <a:t> 진행시 할당받는 객실번호를 저장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▶ </a:t>
            </a:r>
            <a:r>
              <a:rPr lang="en-US" altLang="ko-KR"/>
              <a:t>rate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객실에 따른 숙박비를 저장하는 변수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 l="62250" t="-90" r="8720" b="89690"/>
          <a:stretch>
            <a:fillRect/>
          </a:stretch>
        </p:blipFill>
        <p:spPr>
          <a:xfrm>
            <a:off x="7400176" y="-315416"/>
            <a:ext cx="2505825" cy="1096678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7559104" y="6542268"/>
            <a:ext cx="2311400" cy="287877"/>
          </a:xfrm>
        </p:spPr>
        <p:txBody>
          <a:bodyPr/>
          <a:lstStyle/>
          <a:p>
            <a:pPr lvl="0">
              <a:defRPr/>
            </a:pPr>
            <a:fld id="{C4FF7F2D-6086-3A43-805D-AC770218EC0D}" type="slidenum">
              <a:rPr lang="en-US" sz="1192" b="1">
                <a:latin typeface="+mj-ea"/>
                <a:ea typeface="+mj-ea"/>
              </a:rPr>
              <a:pPr lvl="0">
                <a:defRPr/>
              </a:pPr>
              <a:t>18</a:t>
            </a:fld>
            <a:endParaRPr lang="en-US" sz="1192" b="1">
              <a:latin typeface="+mj-ea"/>
              <a:ea typeface="+mj-ea"/>
            </a:endParaRPr>
          </a:p>
        </p:txBody>
      </p:sp>
      <p:sp>
        <p:nvSpPr>
          <p:cNvPr id="68" name="Round Single Corner Rectangle 8"/>
          <p:cNvSpPr/>
          <p:nvPr/>
        </p:nvSpPr>
        <p:spPr>
          <a:xfrm>
            <a:off x="95166" y="467659"/>
            <a:ext cx="9713599" cy="6074613"/>
          </a:xfrm>
          <a:prstGeom prst="round1Rect">
            <a:avLst>
              <a:gd name="adj" fmla="val 8737"/>
            </a:avLst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733">
              <a:latin typeface="나눔고딕"/>
              <a:ea typeface="나눔고딕"/>
              <a:cs typeface="+mn-cs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77081" y="27855"/>
            <a:ext cx="9361793" cy="439804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ko-KR" altLang="en-US" sz="2000" b="1"/>
              <a:t> </a:t>
            </a:r>
            <a:r>
              <a:rPr lang="en-US" altLang="ko-KR" sz="2000" b="1"/>
              <a:t>5. Detail Modeling</a:t>
            </a:r>
            <a:endParaRPr lang="en-US" sz="2000" b="1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01072" y="839747"/>
            <a:ext cx="4304928" cy="3685617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848543" y="1124743"/>
            <a:ext cx="4824537" cy="3102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▶ </a:t>
            </a:r>
            <a:r>
              <a:rPr lang="en-US" altLang="ko-KR"/>
              <a:t>reserNum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예약번호로 객체를 생성할 때 랜덤값으로 저장됨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▶</a:t>
            </a:r>
            <a:r>
              <a:rPr lang="en-US" altLang="ko-KR"/>
              <a:t>roomType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예약하는 방의 타입이 문자열형태로 저장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▶ </a:t>
            </a:r>
            <a:r>
              <a:rPr lang="en-US" altLang="ko-KR"/>
              <a:t>getReserNum()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Reservation</a:t>
            </a:r>
            <a:r>
              <a:rPr lang="ko-KR" altLang="en-US"/>
              <a:t>객체를 생성할때 랜덤값으로 저장된</a:t>
            </a:r>
            <a:r>
              <a:rPr lang="en-US" altLang="ko-KR"/>
              <a:t> reserNum</a:t>
            </a:r>
            <a:r>
              <a:rPr lang="ko-KR" altLang="en-US"/>
              <a:t>을 반환해줌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 l="62250" t="-90" r="8720" b="89690"/>
          <a:stretch>
            <a:fillRect/>
          </a:stretch>
        </p:blipFill>
        <p:spPr>
          <a:xfrm>
            <a:off x="7400176" y="-315416"/>
            <a:ext cx="2505825" cy="1096678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7559104" y="6542268"/>
            <a:ext cx="2311400" cy="287877"/>
          </a:xfrm>
        </p:spPr>
        <p:txBody>
          <a:bodyPr/>
          <a:lstStyle/>
          <a:p>
            <a:pPr lvl="0">
              <a:defRPr/>
            </a:pPr>
            <a:fld id="{C4FF7F2D-6086-3A43-805D-AC770218EC0D}" type="slidenum">
              <a:rPr lang="en-US" sz="1192" b="1">
                <a:latin typeface="+mj-ea"/>
                <a:ea typeface="+mj-ea"/>
              </a:rPr>
              <a:pPr lvl="0">
                <a:defRPr/>
              </a:pPr>
              <a:t>19</a:t>
            </a:fld>
            <a:endParaRPr lang="en-US" sz="1192" b="1">
              <a:latin typeface="+mj-ea"/>
              <a:ea typeface="+mj-ea"/>
            </a:endParaRPr>
          </a:p>
        </p:txBody>
      </p:sp>
      <p:sp>
        <p:nvSpPr>
          <p:cNvPr id="68" name="Round Single Corner Rectangle 8"/>
          <p:cNvSpPr/>
          <p:nvPr/>
        </p:nvSpPr>
        <p:spPr>
          <a:xfrm>
            <a:off x="95166" y="467659"/>
            <a:ext cx="9713599" cy="6074613"/>
          </a:xfrm>
          <a:prstGeom prst="round1Rect">
            <a:avLst>
              <a:gd name="adj" fmla="val 8737"/>
            </a:avLst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733">
              <a:latin typeface="나눔고딕"/>
              <a:ea typeface="나눔고딕"/>
              <a:cs typeface="+mn-cs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77081" y="27855"/>
            <a:ext cx="9361793" cy="439804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ko-KR" altLang="en-US" sz="2000" b="1"/>
              <a:t> </a:t>
            </a:r>
            <a:r>
              <a:rPr lang="en-US" altLang="ko-KR" sz="2000" b="1"/>
              <a:t>5. Detail Modeling</a:t>
            </a:r>
            <a:endParaRPr lang="en-US" sz="2000" b="1"/>
          </a:p>
        </p:txBody>
      </p:sp>
      <p:sp>
        <p:nvSpPr>
          <p:cNvPr id="73" name="TextBox 72"/>
          <p:cNvSpPr txBox="1"/>
          <p:nvPr/>
        </p:nvSpPr>
        <p:spPr>
          <a:xfrm>
            <a:off x="848543" y="1124743"/>
            <a:ext cx="4824537" cy="3645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▶ </a:t>
            </a:r>
            <a:r>
              <a:rPr lang="en-US" altLang="ko-KR"/>
              <a:t>roomType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객실종류를 저장하는 배열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/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▶</a:t>
            </a:r>
            <a:r>
              <a:rPr lang="en-US" altLang="ko-KR"/>
              <a:t>singleRoom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싱글룸객실 번호를 저장하는 배열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▶ </a:t>
            </a:r>
            <a:r>
              <a:rPr lang="en-US" altLang="ko-KR"/>
              <a:t>doubleRoom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더블룸객실 번호를 저장하는 배열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▶ </a:t>
            </a:r>
            <a:r>
              <a:rPr lang="en-US" altLang="ko-KR"/>
              <a:t>roomList(room: string)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객실 종류를 입력 파라미터로 받아서 일치하는 객실 리스트를 출력함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89104" y="908720"/>
            <a:ext cx="4434290" cy="33843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382780" y="1322766"/>
            <a:ext cx="3570223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50655" y="620691"/>
            <a:ext cx="7602781" cy="62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67" b="1" dirty="0">
                <a:ln>
                  <a:solidFill>
                    <a:schemeClr val="accent1">
                      <a:shade val="95000"/>
                      <a:satMod val="10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ko-KR" altLang="en-US" sz="3467" b="1" dirty="0">
              <a:ln>
                <a:solidFill>
                  <a:schemeClr val="accent1">
                    <a:shade val="95000"/>
                    <a:satMod val="105000"/>
                    <a:alpha val="0"/>
                  </a:schemeClr>
                </a:solidFill>
              </a:ln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24"/>
          <p:cNvGrpSpPr/>
          <p:nvPr/>
        </p:nvGrpSpPr>
        <p:grpSpPr>
          <a:xfrm>
            <a:off x="1384359" y="2129573"/>
            <a:ext cx="620919" cy="524676"/>
            <a:chOff x="888645" y="2329146"/>
            <a:chExt cx="573156" cy="484317"/>
          </a:xfrm>
        </p:grpSpPr>
        <p:sp>
          <p:nvSpPr>
            <p:cNvPr id="27" name="타원 26"/>
            <p:cNvSpPr/>
            <p:nvPr/>
          </p:nvSpPr>
          <p:spPr>
            <a:xfrm>
              <a:off x="888645" y="2329146"/>
              <a:ext cx="484317" cy="4843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48991" y="2332746"/>
              <a:ext cx="512810" cy="454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2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9" name="그룹 25"/>
          <p:cNvGrpSpPr/>
          <p:nvPr/>
        </p:nvGrpSpPr>
        <p:grpSpPr>
          <a:xfrm>
            <a:off x="1384359" y="2775020"/>
            <a:ext cx="620919" cy="524676"/>
            <a:chOff x="859744" y="3007207"/>
            <a:chExt cx="573156" cy="484317"/>
          </a:xfrm>
        </p:grpSpPr>
        <p:sp>
          <p:nvSpPr>
            <p:cNvPr id="32" name="타원 31"/>
            <p:cNvSpPr/>
            <p:nvPr/>
          </p:nvSpPr>
          <p:spPr>
            <a:xfrm>
              <a:off x="859744" y="3007207"/>
              <a:ext cx="484317" cy="4843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0090" y="3010807"/>
              <a:ext cx="512810" cy="454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2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6" name="그룹 26"/>
          <p:cNvGrpSpPr/>
          <p:nvPr/>
        </p:nvGrpSpPr>
        <p:grpSpPr>
          <a:xfrm>
            <a:off x="1384359" y="3399088"/>
            <a:ext cx="620919" cy="524676"/>
            <a:chOff x="767238" y="3772096"/>
            <a:chExt cx="573156" cy="484317"/>
          </a:xfrm>
        </p:grpSpPr>
        <p:sp>
          <p:nvSpPr>
            <p:cNvPr id="37" name="타원 36"/>
            <p:cNvSpPr/>
            <p:nvPr/>
          </p:nvSpPr>
          <p:spPr>
            <a:xfrm>
              <a:off x="767238" y="3772096"/>
              <a:ext cx="484317" cy="4843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7584" y="3775696"/>
              <a:ext cx="512810" cy="454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2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005275" y="2183488"/>
            <a:ext cx="2419252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Problem Statement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04839" y="2831854"/>
            <a:ext cx="1904689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정의서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95881" y="3482429"/>
            <a:ext cx="1904689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명세서</a:t>
            </a:r>
          </a:p>
        </p:txBody>
      </p:sp>
      <p:sp>
        <p:nvSpPr>
          <p:cNvPr id="34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7634155" y="6855875"/>
            <a:ext cx="2311400" cy="287877"/>
          </a:xfrm>
        </p:spPr>
        <p:txBody>
          <a:bodyPr/>
          <a:lstStyle/>
          <a:p>
            <a:fld id="{C4FF7F2D-6086-3A43-805D-AC770218EC0D}" type="slidenum">
              <a:rPr lang="en-US" sz="1192" b="1">
                <a:latin typeface="+mj-ea"/>
                <a:ea typeface="+mj-ea"/>
              </a:rPr>
              <a:pPr/>
              <a:t>2</a:t>
            </a:fld>
            <a:endParaRPr lang="en-US" sz="1733" b="1" dirty="0">
              <a:latin typeface="+mj-ea"/>
              <a:ea typeface="+mj-ea"/>
            </a:endParaRPr>
          </a:p>
        </p:txBody>
      </p:sp>
      <p:cxnSp>
        <p:nvCxnSpPr>
          <p:cNvPr id="53" name="Straight Connector 12"/>
          <p:cNvCxnSpPr/>
          <p:nvPr/>
        </p:nvCxnSpPr>
        <p:spPr>
          <a:xfrm>
            <a:off x="-39555" y="6861381"/>
            <a:ext cx="99455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24"/>
          <p:cNvGrpSpPr/>
          <p:nvPr/>
        </p:nvGrpSpPr>
        <p:grpSpPr>
          <a:xfrm>
            <a:off x="1384359" y="4023158"/>
            <a:ext cx="620919" cy="524676"/>
            <a:chOff x="888645" y="2329146"/>
            <a:chExt cx="573156" cy="484317"/>
          </a:xfrm>
        </p:grpSpPr>
        <p:sp>
          <p:nvSpPr>
            <p:cNvPr id="52" name="타원 51"/>
            <p:cNvSpPr/>
            <p:nvPr/>
          </p:nvSpPr>
          <p:spPr>
            <a:xfrm>
              <a:off x="888645" y="2329146"/>
              <a:ext cx="484317" cy="4843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48991" y="2332746"/>
              <a:ext cx="512810" cy="454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2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5" name="그룹 25"/>
          <p:cNvGrpSpPr/>
          <p:nvPr/>
        </p:nvGrpSpPr>
        <p:grpSpPr>
          <a:xfrm>
            <a:off x="1384359" y="4647228"/>
            <a:ext cx="620919" cy="524676"/>
            <a:chOff x="859744" y="3007207"/>
            <a:chExt cx="573156" cy="484317"/>
          </a:xfrm>
        </p:grpSpPr>
        <p:sp>
          <p:nvSpPr>
            <p:cNvPr id="56" name="타원 55"/>
            <p:cNvSpPr/>
            <p:nvPr/>
          </p:nvSpPr>
          <p:spPr>
            <a:xfrm>
              <a:off x="859744" y="3007207"/>
              <a:ext cx="484317" cy="4843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20090" y="3010807"/>
              <a:ext cx="512810" cy="454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2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005275" y="4077074"/>
            <a:ext cx="2164375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Usecase</a:t>
            </a:r>
            <a:r>
              <a:rPr lang="en-US" altLang="ko-KR" sz="19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Diagram</a:t>
            </a:r>
            <a:endParaRPr lang="ko-KR" altLang="en-US" sz="195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04840" y="4704063"/>
            <a:ext cx="2339102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Concept</a:t>
            </a:r>
            <a:r>
              <a:rPr lang="ko-KR" altLang="en-US" sz="19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9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Modeling</a:t>
            </a:r>
            <a:endParaRPr lang="ko-KR" altLang="en-US" sz="195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8" t="-89" r="8717" b="89693"/>
          <a:stretch/>
        </p:blipFill>
        <p:spPr>
          <a:xfrm>
            <a:off x="7400176" y="-315416"/>
            <a:ext cx="2505825" cy="1096678"/>
          </a:xfrm>
          <a:prstGeom prst="rect">
            <a:avLst/>
          </a:prstGeom>
        </p:spPr>
      </p:pic>
      <p:grpSp>
        <p:nvGrpSpPr>
          <p:cNvPr id="46" name="그룹 25">
            <a:extLst>
              <a:ext uri="{FF2B5EF4-FFF2-40B4-BE49-F238E27FC236}">
                <a16:creationId xmlns:a16="http://schemas.microsoft.com/office/drawing/2014/main" id="{A0F84EFD-B09A-414C-9541-B5984233D771}"/>
              </a:ext>
            </a:extLst>
          </p:cNvPr>
          <p:cNvGrpSpPr/>
          <p:nvPr/>
        </p:nvGrpSpPr>
        <p:grpSpPr>
          <a:xfrm>
            <a:off x="1383920" y="5281040"/>
            <a:ext cx="620919" cy="524676"/>
            <a:chOff x="859744" y="3007207"/>
            <a:chExt cx="573156" cy="48431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DFA7D9B-0826-4BD5-863E-59FA0A39104B}"/>
                </a:ext>
              </a:extLst>
            </p:cNvPr>
            <p:cNvSpPr/>
            <p:nvPr/>
          </p:nvSpPr>
          <p:spPr>
            <a:xfrm>
              <a:off x="859744" y="3007207"/>
              <a:ext cx="484317" cy="4843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93C4A14-B61B-4E68-8D2F-EF13C46B548A}"/>
                </a:ext>
              </a:extLst>
            </p:cNvPr>
            <p:cNvSpPr txBox="1"/>
            <p:nvPr/>
          </p:nvSpPr>
          <p:spPr>
            <a:xfrm>
              <a:off x="920090" y="3010807"/>
              <a:ext cx="512810" cy="454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2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2CC2F1E-EFDE-4464-BBF2-E902D6AEB70C}"/>
              </a:ext>
            </a:extLst>
          </p:cNvPr>
          <p:cNvSpPr txBox="1"/>
          <p:nvPr/>
        </p:nvSpPr>
        <p:spPr>
          <a:xfrm>
            <a:off x="2004401" y="5337875"/>
            <a:ext cx="2031325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Detail Modeling</a:t>
            </a:r>
            <a:endParaRPr lang="ko-KR" altLang="en-US" sz="195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769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 l="62250" t="-90" r="8720" b="89690"/>
          <a:stretch>
            <a:fillRect/>
          </a:stretch>
        </p:blipFill>
        <p:spPr>
          <a:xfrm>
            <a:off x="7400176" y="-315416"/>
            <a:ext cx="2505825" cy="1096678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7559104" y="6542268"/>
            <a:ext cx="2311400" cy="287877"/>
          </a:xfrm>
        </p:spPr>
        <p:txBody>
          <a:bodyPr/>
          <a:lstStyle/>
          <a:p>
            <a:pPr lvl="0">
              <a:defRPr/>
            </a:pPr>
            <a:fld id="{C4FF7F2D-6086-3A43-805D-AC770218EC0D}" type="slidenum">
              <a:rPr lang="en-US" sz="1192" b="1">
                <a:latin typeface="+mj-ea"/>
                <a:ea typeface="+mj-ea"/>
              </a:rPr>
              <a:pPr lvl="0">
                <a:defRPr/>
              </a:pPr>
              <a:t>20</a:t>
            </a:fld>
            <a:endParaRPr lang="en-US" sz="1192" b="1">
              <a:latin typeface="+mj-ea"/>
              <a:ea typeface="+mj-ea"/>
            </a:endParaRPr>
          </a:p>
        </p:txBody>
      </p:sp>
      <p:sp>
        <p:nvSpPr>
          <p:cNvPr id="68" name="Round Single Corner Rectangle 8"/>
          <p:cNvSpPr/>
          <p:nvPr/>
        </p:nvSpPr>
        <p:spPr>
          <a:xfrm>
            <a:off x="95166" y="467659"/>
            <a:ext cx="9713599" cy="6074613"/>
          </a:xfrm>
          <a:prstGeom prst="round1Rect">
            <a:avLst>
              <a:gd name="adj" fmla="val 8737"/>
            </a:avLst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733">
              <a:latin typeface="나눔고딕"/>
              <a:ea typeface="나눔고딕"/>
              <a:cs typeface="+mn-cs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77081" y="27855"/>
            <a:ext cx="9361793" cy="439804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ko-KR" altLang="en-US" sz="2000" b="1"/>
              <a:t> </a:t>
            </a:r>
            <a:r>
              <a:rPr lang="en-US" altLang="ko-KR" sz="2000" b="1"/>
              <a:t>5. Detail Modeling</a:t>
            </a:r>
            <a:endParaRPr lang="en-US" sz="2000" b="1"/>
          </a:p>
        </p:txBody>
      </p:sp>
      <p:sp>
        <p:nvSpPr>
          <p:cNvPr id="74" name="TextBox 73"/>
          <p:cNvSpPr txBox="1"/>
          <p:nvPr/>
        </p:nvSpPr>
        <p:spPr>
          <a:xfrm>
            <a:off x="848543" y="1124743"/>
            <a:ext cx="4824537" cy="4474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▶</a:t>
            </a:r>
            <a:r>
              <a:rPr lang="en-US" altLang="ko-KR"/>
              <a:t>customers[]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Customer</a:t>
            </a:r>
            <a:r>
              <a:rPr lang="ko-KR" altLang="en-US"/>
              <a:t>객체를 저장하는 고객관리용 배열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▶ </a:t>
            </a:r>
            <a:r>
              <a:rPr lang="en-US" altLang="ko-KR"/>
              <a:t>regCustomer(customer: Customer)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고객을 등록하는 메서드로 </a:t>
            </a:r>
            <a:r>
              <a:rPr lang="en-US" altLang="ko-KR"/>
              <a:t>Customer</a:t>
            </a:r>
            <a:r>
              <a:rPr lang="ko-KR" altLang="en-US"/>
              <a:t>객체를 입력 파라미터로 받아 </a:t>
            </a:r>
            <a:r>
              <a:rPr lang="en-US" altLang="ko-KR"/>
              <a:t>customers</a:t>
            </a:r>
            <a:r>
              <a:rPr lang="ko-KR" altLang="en-US"/>
              <a:t> 배열에 저장하여 여러 고객을 관리한다</a:t>
            </a:r>
            <a:r>
              <a:rPr lang="en-US" altLang="ko-KR"/>
              <a:t>.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/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▶ </a:t>
            </a:r>
            <a:r>
              <a:rPr lang="en-US" altLang="ko-KR"/>
              <a:t>reservation(name: String)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고객의 이름을 입력 파라미터로 받는다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customers</a:t>
            </a:r>
            <a:r>
              <a:rPr lang="ko-KR" altLang="en-US"/>
              <a:t> 배열에 같은 고객의 이름을 가진 객체를 찾는다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Reservation</a:t>
            </a:r>
            <a:r>
              <a:rPr lang="ko-KR" altLang="en-US"/>
              <a:t>객체를 생성해서 </a:t>
            </a:r>
            <a:r>
              <a:rPr lang="en-US" altLang="ko-KR"/>
              <a:t>Customer</a:t>
            </a:r>
            <a:r>
              <a:rPr lang="ko-KR" altLang="en-US"/>
              <a:t>객체의 </a:t>
            </a:r>
            <a:r>
              <a:rPr lang="en-US" altLang="ko-KR"/>
              <a:t>reserNum</a:t>
            </a:r>
            <a:r>
              <a:rPr lang="ko-KR" altLang="en-US"/>
              <a:t> 변수에 저장해준다</a:t>
            </a:r>
            <a:r>
              <a:rPr lang="en-US" altLang="ko-KR"/>
              <a:t>.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/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29064" y="1010157"/>
            <a:ext cx="4376936" cy="31389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 l="62250" t="-90" r="8720" b="89690"/>
          <a:stretch>
            <a:fillRect/>
          </a:stretch>
        </p:blipFill>
        <p:spPr>
          <a:xfrm>
            <a:off x="7400176" y="-315416"/>
            <a:ext cx="2505825" cy="1096678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7559104" y="6542268"/>
            <a:ext cx="2311400" cy="287877"/>
          </a:xfrm>
        </p:spPr>
        <p:txBody>
          <a:bodyPr/>
          <a:lstStyle/>
          <a:p>
            <a:pPr lvl="0">
              <a:defRPr/>
            </a:pPr>
            <a:fld id="{C4FF7F2D-6086-3A43-805D-AC770218EC0D}" type="slidenum">
              <a:rPr lang="en-US" sz="1192" b="1">
                <a:latin typeface="+mj-ea"/>
                <a:ea typeface="+mj-ea"/>
              </a:rPr>
              <a:pPr lvl="0">
                <a:defRPr/>
              </a:pPr>
              <a:t>21</a:t>
            </a:fld>
            <a:endParaRPr lang="en-US" sz="1192" b="1">
              <a:latin typeface="+mj-ea"/>
              <a:ea typeface="+mj-ea"/>
            </a:endParaRPr>
          </a:p>
        </p:txBody>
      </p:sp>
      <p:sp>
        <p:nvSpPr>
          <p:cNvPr id="68" name="Round Single Corner Rectangle 8"/>
          <p:cNvSpPr/>
          <p:nvPr/>
        </p:nvSpPr>
        <p:spPr>
          <a:xfrm>
            <a:off x="95166" y="467659"/>
            <a:ext cx="9713599" cy="6074613"/>
          </a:xfrm>
          <a:prstGeom prst="round1Rect">
            <a:avLst>
              <a:gd name="adj" fmla="val 8737"/>
            </a:avLst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733">
              <a:latin typeface="나눔고딕"/>
              <a:ea typeface="나눔고딕"/>
              <a:cs typeface="+mn-cs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77081" y="27855"/>
            <a:ext cx="9361793" cy="439804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ko-KR" altLang="en-US" sz="2000" b="1"/>
              <a:t> </a:t>
            </a:r>
            <a:r>
              <a:rPr lang="en-US" altLang="ko-KR" sz="2000" b="1"/>
              <a:t>5. Detail Modeling</a:t>
            </a:r>
            <a:endParaRPr lang="en-US" sz="2000" b="1"/>
          </a:p>
        </p:txBody>
      </p:sp>
      <p:sp>
        <p:nvSpPr>
          <p:cNvPr id="74" name="TextBox 73"/>
          <p:cNvSpPr txBox="1"/>
          <p:nvPr/>
        </p:nvSpPr>
        <p:spPr>
          <a:xfrm>
            <a:off x="848544" y="620688"/>
            <a:ext cx="4824537" cy="584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▶ </a:t>
            </a:r>
            <a:r>
              <a:rPr lang="en-US" altLang="ko-KR"/>
              <a:t>checkIn(name: String)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고객의 이름을 입력 파라미터로 받는다</a:t>
            </a:r>
            <a:r>
              <a:rPr lang="en-US" altLang="ko-KR"/>
              <a:t>.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customers</a:t>
            </a:r>
            <a:r>
              <a:rPr lang="ko-KR" altLang="en-US"/>
              <a:t> 배열에 같은 고객의 이름을 가진 객체를 찾는다</a:t>
            </a:r>
            <a:r>
              <a:rPr lang="en-US" altLang="ko-KR"/>
              <a:t>.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reserNum</a:t>
            </a:r>
            <a:r>
              <a:rPr lang="ko-KR" altLang="en-US"/>
              <a:t>의 </a:t>
            </a:r>
            <a:r>
              <a:rPr lang="en-US" altLang="ko-KR"/>
              <a:t>Reservation</a:t>
            </a:r>
            <a:r>
              <a:rPr lang="ko-KR" altLang="en-US"/>
              <a:t>객체에서 예약번호와 예약객실을 가져와서 객실을 배정받는다</a:t>
            </a:r>
            <a:r>
              <a:rPr lang="en-US" altLang="ko-KR"/>
              <a:t>.</a:t>
            </a:r>
            <a:endParaRPr lang="ko-KR" altLang="en-US"/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▶ </a:t>
            </a:r>
            <a:r>
              <a:rPr lang="en-US" altLang="ko-KR"/>
              <a:t>checkOut(name: String)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고객의 이름을 입력 파라미터로 받는다</a:t>
            </a:r>
            <a:r>
              <a:rPr lang="en-US" altLang="ko-KR"/>
              <a:t>.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customers</a:t>
            </a:r>
            <a:r>
              <a:rPr lang="ko-KR" altLang="en-US"/>
              <a:t> 배열에 같은 고객의 이름을 가진 객체를 찾는다</a:t>
            </a:r>
            <a:r>
              <a:rPr lang="en-US" altLang="ko-KR"/>
              <a:t>.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Customer</a:t>
            </a:r>
            <a:r>
              <a:rPr lang="ko-KR" altLang="en-US"/>
              <a:t>객체의 </a:t>
            </a:r>
            <a:r>
              <a:rPr lang="en-US" altLang="ko-KR"/>
              <a:t>roomNum</a:t>
            </a:r>
            <a:r>
              <a:rPr lang="ko-KR" altLang="en-US"/>
              <a:t>을 가져와서 </a:t>
            </a:r>
            <a:r>
              <a:rPr lang="en-US" altLang="ko-KR"/>
              <a:t>0</a:t>
            </a:r>
            <a:r>
              <a:rPr lang="ko-KR" altLang="en-US"/>
              <a:t>으로 바꿔줘서 객실을 반납해준다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▶ </a:t>
            </a:r>
            <a:r>
              <a:rPr lang="en-US" altLang="ko-KR"/>
              <a:t>payRate(name: String)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고객의 이름을 입력 파라미터로 받는다</a:t>
            </a:r>
            <a:r>
              <a:rPr lang="en-US" altLang="ko-KR"/>
              <a:t>.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customers</a:t>
            </a:r>
            <a:r>
              <a:rPr lang="ko-KR" altLang="en-US"/>
              <a:t> 배열에 같은 고객의 이름을 가진 객체를 찾는다</a:t>
            </a:r>
            <a:r>
              <a:rPr lang="en-US" altLang="ko-KR"/>
              <a:t>.</a:t>
            </a:r>
          </a:p>
          <a:p>
            <a:pPr marL="0" indent="0" algn="l" defTabSz="91429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Customer</a:t>
            </a:r>
            <a:r>
              <a:rPr lang="ko-KR" altLang="en-US"/>
              <a:t>객체의 </a:t>
            </a:r>
            <a:r>
              <a:rPr lang="en-US" altLang="ko-KR"/>
              <a:t>rate</a:t>
            </a:r>
            <a:r>
              <a:rPr lang="ko-KR" altLang="en-US"/>
              <a:t>값을 지불하고 고객이름과 지불금액이 적힌 영수증을 출력한다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29064" y="1010157"/>
            <a:ext cx="4376936" cy="31389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4601" y="4572688"/>
            <a:ext cx="6934200" cy="962546"/>
          </a:xfrm>
        </p:spPr>
        <p:txBody>
          <a:bodyPr>
            <a:normAutofit lnSpcReduction="10000"/>
          </a:bodyPr>
          <a:lstStyle/>
          <a:p>
            <a:r>
              <a:rPr lang="en-US" altLang="ko-KR" sz="2600" b="1" dirty="0"/>
              <a:t>6</a:t>
            </a:r>
            <a:r>
              <a:rPr lang="ko-KR" altLang="en-US" sz="2600" b="1" dirty="0"/>
              <a:t>조</a:t>
            </a:r>
            <a:endParaRPr lang="en-US" altLang="ko-KR" sz="2600" b="1" dirty="0"/>
          </a:p>
          <a:p>
            <a:r>
              <a:rPr lang="ko-KR" altLang="en-US" sz="2600" b="1" dirty="0" err="1"/>
              <a:t>김성연</a:t>
            </a:r>
            <a:r>
              <a:rPr lang="ko-KR" altLang="en-US" sz="2600" b="1" dirty="0"/>
              <a:t> </a:t>
            </a:r>
            <a:r>
              <a:rPr lang="ko-KR" altLang="en-US" sz="2600" b="1" dirty="0" err="1"/>
              <a:t>선경안</a:t>
            </a:r>
            <a:r>
              <a:rPr lang="ko-KR" altLang="en-US" sz="2600" b="1" dirty="0"/>
              <a:t> 최지훈</a:t>
            </a:r>
            <a:endParaRPr lang="en-US" altLang="ko-KR" sz="2600" b="1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-39555" y="5847269"/>
            <a:ext cx="9945555" cy="0"/>
          </a:xfrm>
          <a:prstGeom prst="line">
            <a:avLst/>
          </a:prstGeom>
          <a:ln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en-US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8" t="-89" r="8717" b="89693"/>
          <a:stretch/>
        </p:blipFill>
        <p:spPr>
          <a:xfrm>
            <a:off x="7400176" y="-315416"/>
            <a:ext cx="2505825" cy="109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4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496830" y="2697656"/>
            <a:ext cx="7895385" cy="62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67" b="1" spc="-108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옛날목욕탕B"/>
              </a:rPr>
              <a:t>1. Problem Statement</a:t>
            </a:r>
            <a:endParaRPr lang="ko-KR" altLang="en-US" sz="3467" b="1" spc="-108" dirty="0">
              <a:ln>
                <a:solidFill>
                  <a:srgbClr val="D91962">
                    <a:alpha val="0"/>
                  </a:srgbClr>
                </a:solidFill>
              </a:ln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옛날목욕탕B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3350991"/>
            <a:ext cx="8463390" cy="129461"/>
          </a:xfrm>
          <a:prstGeom prst="rect">
            <a:avLst/>
          </a:prstGeom>
          <a:gradFill flip="none" rotWithShape="1">
            <a:gsLst>
              <a:gs pos="55000">
                <a:schemeClr val="tx2">
                  <a:lumMod val="74000"/>
                  <a:lumOff val="26000"/>
                </a:schemeClr>
              </a:gs>
              <a:gs pos="8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328760" y="3138353"/>
            <a:ext cx="524677" cy="52467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7634155" y="6855875"/>
            <a:ext cx="2311400" cy="287877"/>
          </a:xfrm>
        </p:spPr>
        <p:txBody>
          <a:bodyPr/>
          <a:lstStyle/>
          <a:p>
            <a:fld id="{C4FF7F2D-6086-3A43-805D-AC770218EC0D}" type="slidenum">
              <a:rPr lang="en-US" sz="1192" b="1">
                <a:latin typeface="+mj-ea"/>
                <a:ea typeface="+mj-ea"/>
              </a:rPr>
              <a:pPr/>
              <a:t>3</a:t>
            </a:fld>
            <a:endParaRPr lang="en-US" sz="1733" b="1" dirty="0">
              <a:latin typeface="+mj-ea"/>
              <a:ea typeface="+mj-ea"/>
            </a:endParaRPr>
          </a:p>
        </p:txBody>
      </p:sp>
      <p:cxnSp>
        <p:nvCxnSpPr>
          <p:cNvPr id="15" name="Straight Connector 12"/>
          <p:cNvCxnSpPr/>
          <p:nvPr/>
        </p:nvCxnSpPr>
        <p:spPr>
          <a:xfrm>
            <a:off x="-39555" y="6861381"/>
            <a:ext cx="99455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8" t="-89" r="8717" b="89693"/>
          <a:stretch/>
        </p:blipFill>
        <p:spPr>
          <a:xfrm>
            <a:off x="7400176" y="-315416"/>
            <a:ext cx="2505825" cy="109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3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8" t="-89" r="8717" b="89693"/>
          <a:stretch/>
        </p:blipFill>
        <p:spPr>
          <a:xfrm>
            <a:off x="7400176" y="-315416"/>
            <a:ext cx="2505825" cy="1096678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7585754" y="6570125"/>
            <a:ext cx="2311400" cy="287877"/>
          </a:xfrm>
        </p:spPr>
        <p:txBody>
          <a:bodyPr/>
          <a:lstStyle/>
          <a:p>
            <a:fld id="{C4FF7F2D-6086-3A43-805D-AC770218EC0D}" type="slidenum">
              <a:rPr lang="en-US" sz="1192" b="1">
                <a:latin typeface="+mj-ea"/>
                <a:ea typeface="+mj-ea"/>
              </a:rPr>
              <a:pPr/>
              <a:t>4</a:t>
            </a:fld>
            <a:endParaRPr lang="en-US" sz="1733" b="1" dirty="0">
              <a:latin typeface="+mj-ea"/>
              <a:ea typeface="+mj-ea"/>
            </a:endParaRPr>
          </a:p>
        </p:txBody>
      </p:sp>
      <p:sp>
        <p:nvSpPr>
          <p:cNvPr id="68" name="Round Single Corner Rectangle 8"/>
          <p:cNvSpPr/>
          <p:nvPr/>
        </p:nvSpPr>
        <p:spPr>
          <a:xfrm>
            <a:off x="95164" y="464670"/>
            <a:ext cx="9713599" cy="6132682"/>
          </a:xfrm>
          <a:prstGeom prst="round1Rect">
            <a:avLst>
              <a:gd name="adj" fmla="val 8737"/>
            </a:avLst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733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itle 1"/>
          <p:cNvSpPr>
            <a:spLocks noGrp="1"/>
          </p:cNvSpPr>
          <p:nvPr>
            <p:ph type="title"/>
          </p:nvPr>
        </p:nvSpPr>
        <p:spPr>
          <a:xfrm>
            <a:off x="95162" y="-33083"/>
            <a:ext cx="9537699" cy="486054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/>
              <a:t>1. Problem Statement</a:t>
            </a:r>
            <a:endParaRPr 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882D0-C6A0-4B02-BAED-D91B386D0285}"/>
              </a:ext>
            </a:extLst>
          </p:cNvPr>
          <p:cNvSpPr txBox="1"/>
          <p:nvPr/>
        </p:nvSpPr>
        <p:spPr>
          <a:xfrm>
            <a:off x="207363" y="645605"/>
            <a:ext cx="9601400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83"/>
              </a:lnSpc>
            </a:pPr>
            <a:r>
              <a:rPr lang="ko-KR" altLang="en-US" sz="900" dirty="0">
                <a:latin typeface="+mn-ea"/>
              </a:rPr>
              <a:t>우리는 호텔의 </a:t>
            </a:r>
            <a:r>
              <a:rPr lang="en-US" altLang="ko-KR" sz="900" dirty="0">
                <a:latin typeface="+mn-ea"/>
              </a:rPr>
              <a:t>Internet </a:t>
            </a:r>
            <a:r>
              <a:rPr lang="ko-KR" altLang="en-US" sz="900" dirty="0">
                <a:latin typeface="+mn-ea"/>
              </a:rPr>
              <a:t>예약시스템을 만들고자 한다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>
              <a:lnSpc>
                <a:spcPts val="2383"/>
              </a:lnSpc>
            </a:pPr>
            <a:r>
              <a:rPr lang="ko-KR" altLang="en-US" sz="900" dirty="0">
                <a:latin typeface="+mn-ea"/>
              </a:rPr>
              <a:t>이 시스템에서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고객은 객실유형으로 객실을 예약한다</a:t>
            </a:r>
            <a:r>
              <a:rPr lang="en-US" altLang="ko-KR" sz="900" dirty="0">
                <a:latin typeface="+mn-ea"/>
              </a:rPr>
              <a:t>. </a:t>
            </a:r>
          </a:p>
          <a:p>
            <a:pPr>
              <a:lnSpc>
                <a:spcPts val="2383"/>
              </a:lnSpc>
            </a:pPr>
            <a:r>
              <a:rPr lang="ko-KR" altLang="en-US" sz="900" dirty="0">
                <a:latin typeface="+mn-ea"/>
              </a:rPr>
              <a:t>예약 시 고객은 반드시 고객의 정보를 등록하여야 하고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빠른 업무처리를 위하여 고객의 세부정보는 저장하도록 하여야 하며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예약이 정상적으로 처리되면 예약번호를 고객에게 알린다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>
              <a:lnSpc>
                <a:spcPts val="2383"/>
              </a:lnSpc>
            </a:pPr>
            <a:r>
              <a:rPr lang="ko-KR" altLang="en-US" sz="900" dirty="0">
                <a:latin typeface="+mn-ea"/>
              </a:rPr>
              <a:t>고객은 객실예약을 취소하고자 하는 경우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예약번호를 입력하여 객실예약을 취소한다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>
              <a:lnSpc>
                <a:spcPts val="2383"/>
              </a:lnSpc>
            </a:pPr>
            <a:r>
              <a:rPr lang="ko-KR" altLang="en-US" sz="900" dirty="0">
                <a:latin typeface="+mn-ea"/>
              </a:rPr>
              <a:t>호텔에는 예약담당자가 객실예약에 관한 사항을 담당하고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객실예약 후 투숙하지 않는 건을 처리한다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>
              <a:lnSpc>
                <a:spcPts val="2383"/>
              </a:lnSpc>
            </a:pPr>
            <a:r>
              <a:rPr lang="ko-KR" altLang="en-US" sz="900" dirty="0">
                <a:latin typeface="+mn-ea"/>
              </a:rPr>
              <a:t>시스템은 호텔의 </a:t>
            </a:r>
            <a:r>
              <a:rPr lang="en-US" altLang="ko-KR" sz="900" dirty="0">
                <a:latin typeface="+mn-ea"/>
              </a:rPr>
              <a:t>Check In, Check Out</a:t>
            </a:r>
            <a:r>
              <a:rPr lang="ko-KR" altLang="en-US" sz="900" dirty="0">
                <a:latin typeface="+mn-ea"/>
              </a:rPr>
              <a:t>에 관한 업무를 처리하여야 한다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>
              <a:lnSpc>
                <a:spcPts val="2383"/>
              </a:lnSpc>
            </a:pPr>
            <a:r>
              <a:rPr lang="en-US" altLang="ko-KR" sz="900" dirty="0">
                <a:latin typeface="+mn-ea"/>
              </a:rPr>
              <a:t>Check In </a:t>
            </a:r>
            <a:r>
              <a:rPr lang="ko-KR" altLang="en-US" sz="900" dirty="0">
                <a:latin typeface="+mn-ea"/>
              </a:rPr>
              <a:t>시에 고객은 예약번호를 입력하고 객실을 배정 받는다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>
              <a:lnSpc>
                <a:spcPts val="2383"/>
              </a:lnSpc>
            </a:pPr>
            <a:r>
              <a:rPr lang="en-US" altLang="ko-KR" sz="900" dirty="0">
                <a:latin typeface="+mn-ea"/>
              </a:rPr>
              <a:t>Check Out </a:t>
            </a:r>
            <a:r>
              <a:rPr lang="ko-KR" altLang="en-US" sz="900" dirty="0">
                <a:latin typeface="+mn-ea"/>
              </a:rPr>
              <a:t>시에 고객은 객실번호를 입력하고 계산서를 발급 받는다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>
              <a:lnSpc>
                <a:spcPts val="2383"/>
              </a:lnSpc>
            </a:pPr>
            <a:r>
              <a:rPr lang="ko-KR" altLang="en-US" sz="900" dirty="0">
                <a:latin typeface="+mn-ea"/>
              </a:rPr>
              <a:t>직원은 고객이 투숙한 계산서에 의해 숙박비를 수납하며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고객은 현금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신용카드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수표를 이용하여 숙박비를 지불 할 수 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수납이 정상적으로 처리되면 직원은 영수증을 발급한다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>
              <a:lnSpc>
                <a:spcPts val="2383"/>
              </a:lnSpc>
            </a:pPr>
            <a:r>
              <a:rPr lang="ko-KR" altLang="en-US" sz="900" dirty="0">
                <a:latin typeface="+mn-ea"/>
              </a:rPr>
              <a:t>우리는 호텔의 </a:t>
            </a:r>
            <a:r>
              <a:rPr lang="en-US" altLang="ko-KR" sz="900" dirty="0">
                <a:latin typeface="+mn-ea"/>
              </a:rPr>
              <a:t>Internet </a:t>
            </a:r>
            <a:r>
              <a:rPr lang="ko-KR" altLang="en-US" sz="900" dirty="0">
                <a:latin typeface="+mn-ea"/>
              </a:rPr>
              <a:t>예약시스템을 만들고자 한다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>
              <a:lnSpc>
                <a:spcPts val="2383"/>
              </a:lnSpc>
            </a:pPr>
            <a:r>
              <a:rPr lang="ko-KR" altLang="en-US" sz="900" dirty="0">
                <a:latin typeface="+mn-ea"/>
              </a:rPr>
              <a:t>이 시스템에서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고객은 객실유형으로 객실을 예약한다</a:t>
            </a:r>
            <a:r>
              <a:rPr lang="en-US" altLang="ko-KR" sz="900" dirty="0">
                <a:latin typeface="+mn-ea"/>
              </a:rPr>
              <a:t>. </a:t>
            </a:r>
          </a:p>
          <a:p>
            <a:pPr>
              <a:lnSpc>
                <a:spcPts val="2383"/>
              </a:lnSpc>
            </a:pPr>
            <a:r>
              <a:rPr lang="ko-KR" altLang="en-US" sz="900" dirty="0">
                <a:latin typeface="+mn-ea"/>
              </a:rPr>
              <a:t>예약 시 고객은 반드시 고객의 정보를 등록하여야 하고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빠른 업무처리를 위하여 고객의 세부정보는 저장하도록 하여야 하며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예약이 정상적으로 처리되면 예약번호를 고객에게 알린다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>
              <a:lnSpc>
                <a:spcPts val="2383"/>
              </a:lnSpc>
            </a:pPr>
            <a:r>
              <a:rPr lang="ko-KR" altLang="en-US" sz="900" dirty="0">
                <a:latin typeface="+mn-ea"/>
              </a:rPr>
              <a:t>고객은 객실예약을 취소하고자 하는 경우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예약번호를 입력하여 객실예약을 취소한다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>
              <a:lnSpc>
                <a:spcPts val="2383"/>
              </a:lnSpc>
            </a:pPr>
            <a:r>
              <a:rPr lang="ko-KR" altLang="en-US" sz="900" dirty="0">
                <a:latin typeface="+mn-ea"/>
              </a:rPr>
              <a:t>호텔에는 예약담당자가 객실예약에 관한 사항을 담당하고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객실예약 후 투숙하지 않는 건을 처리한다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>
              <a:lnSpc>
                <a:spcPts val="2383"/>
              </a:lnSpc>
            </a:pPr>
            <a:r>
              <a:rPr lang="ko-KR" altLang="en-US" sz="900" dirty="0">
                <a:latin typeface="+mn-ea"/>
              </a:rPr>
              <a:t>시스템은 호텔의 </a:t>
            </a:r>
            <a:r>
              <a:rPr lang="en-US" altLang="ko-KR" sz="900" dirty="0">
                <a:latin typeface="+mn-ea"/>
              </a:rPr>
              <a:t>Check In, Check Out</a:t>
            </a:r>
            <a:r>
              <a:rPr lang="ko-KR" altLang="en-US" sz="900" dirty="0">
                <a:latin typeface="+mn-ea"/>
              </a:rPr>
              <a:t>에 관한 업무를 처리하여야 한다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>
              <a:lnSpc>
                <a:spcPts val="2383"/>
              </a:lnSpc>
            </a:pPr>
            <a:r>
              <a:rPr lang="en-US" altLang="ko-KR" sz="900" dirty="0">
                <a:latin typeface="+mn-ea"/>
              </a:rPr>
              <a:t>Check In </a:t>
            </a:r>
            <a:r>
              <a:rPr lang="ko-KR" altLang="en-US" sz="900" dirty="0">
                <a:latin typeface="+mn-ea"/>
              </a:rPr>
              <a:t>시에 고객은 예약번호를 입력하고 객실을 배정 받는다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>
              <a:lnSpc>
                <a:spcPts val="2383"/>
              </a:lnSpc>
            </a:pPr>
            <a:r>
              <a:rPr lang="en-US" altLang="ko-KR" sz="900" dirty="0">
                <a:latin typeface="+mn-ea"/>
              </a:rPr>
              <a:t>Check Out </a:t>
            </a:r>
            <a:r>
              <a:rPr lang="ko-KR" altLang="en-US" sz="900" dirty="0">
                <a:latin typeface="+mn-ea"/>
              </a:rPr>
              <a:t>시에 고객은 객실번호를 입력하고 계산서를 발급 받는다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>
              <a:lnSpc>
                <a:spcPts val="2383"/>
              </a:lnSpc>
            </a:pPr>
            <a:r>
              <a:rPr lang="ko-KR" altLang="en-US" sz="900" dirty="0">
                <a:latin typeface="+mn-ea"/>
              </a:rPr>
              <a:t>직원은 고객이 투숙한 계산서에 의해 숙박비를 수납하며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고객은 현금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신용카드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수표를 이용하여 숙박비를 지불 할 수 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수납이 정상적으로 처리되면 직원은 영수증을 발급한다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42854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496830" y="2697656"/>
            <a:ext cx="7895385" cy="62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67" b="1" spc="-108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옛날목욕탕B"/>
              </a:rPr>
              <a:t>2. </a:t>
            </a:r>
            <a:r>
              <a:rPr lang="ko-KR" altLang="en-US" sz="3467" b="1" spc="-108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옛날목욕탕B"/>
              </a:rPr>
              <a:t>요구사항 정의서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3350991"/>
            <a:ext cx="8463390" cy="129461"/>
          </a:xfrm>
          <a:prstGeom prst="rect">
            <a:avLst/>
          </a:prstGeom>
          <a:gradFill flip="none" rotWithShape="1">
            <a:gsLst>
              <a:gs pos="55000">
                <a:schemeClr val="tx2">
                  <a:lumMod val="74000"/>
                  <a:lumOff val="26000"/>
                </a:schemeClr>
              </a:gs>
              <a:gs pos="8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328760" y="3138353"/>
            <a:ext cx="524677" cy="52467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7578089" y="6538324"/>
            <a:ext cx="2311400" cy="287877"/>
          </a:xfrm>
        </p:spPr>
        <p:txBody>
          <a:bodyPr/>
          <a:lstStyle/>
          <a:p>
            <a:fld id="{C4FF7F2D-6086-3A43-805D-AC770218EC0D}" type="slidenum">
              <a:rPr lang="en-US" sz="1192" b="1">
                <a:latin typeface="+mj-ea"/>
                <a:ea typeface="+mj-ea"/>
              </a:rPr>
              <a:pPr/>
              <a:t>5</a:t>
            </a:fld>
            <a:endParaRPr lang="en-US" sz="1733" b="1" dirty="0">
              <a:latin typeface="+mj-ea"/>
              <a:ea typeface="+mj-ea"/>
            </a:endParaRPr>
          </a:p>
        </p:txBody>
      </p:sp>
      <p:cxnSp>
        <p:nvCxnSpPr>
          <p:cNvPr id="15" name="Straight Connector 12"/>
          <p:cNvCxnSpPr/>
          <p:nvPr/>
        </p:nvCxnSpPr>
        <p:spPr>
          <a:xfrm>
            <a:off x="0" y="6525344"/>
            <a:ext cx="99455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8" t="-89" r="8717" b="89693"/>
          <a:stretch/>
        </p:blipFill>
        <p:spPr>
          <a:xfrm>
            <a:off x="7400176" y="-315416"/>
            <a:ext cx="2505825" cy="109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5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8" t="-89" r="8717" b="89693"/>
          <a:stretch/>
        </p:blipFill>
        <p:spPr>
          <a:xfrm>
            <a:off x="7400176" y="-315416"/>
            <a:ext cx="2505825" cy="1096678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7545983" y="6599519"/>
            <a:ext cx="2311400" cy="287877"/>
          </a:xfrm>
        </p:spPr>
        <p:txBody>
          <a:bodyPr/>
          <a:lstStyle/>
          <a:p>
            <a:fld id="{C4FF7F2D-6086-3A43-805D-AC770218EC0D}" type="slidenum">
              <a:rPr lang="en-US" sz="1192" b="1">
                <a:latin typeface="+mj-ea"/>
                <a:ea typeface="+mj-ea"/>
              </a:rPr>
              <a:pPr/>
              <a:t>6</a:t>
            </a:fld>
            <a:endParaRPr lang="en-US" sz="1733" b="1" dirty="0">
              <a:latin typeface="+mj-ea"/>
              <a:ea typeface="+mj-ea"/>
            </a:endParaRPr>
          </a:p>
        </p:txBody>
      </p:sp>
      <p:sp>
        <p:nvSpPr>
          <p:cNvPr id="68" name="Round Single Corner Rectangle 8"/>
          <p:cNvSpPr/>
          <p:nvPr/>
        </p:nvSpPr>
        <p:spPr>
          <a:xfrm>
            <a:off x="95166" y="467659"/>
            <a:ext cx="9713599" cy="6129693"/>
          </a:xfrm>
          <a:prstGeom prst="round1Rect">
            <a:avLst>
              <a:gd name="adj" fmla="val 8737"/>
            </a:avLst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733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F362145-CE71-430C-A1E6-3198BE1C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1" y="27855"/>
            <a:ext cx="9361793" cy="439804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/>
              <a:t> </a:t>
            </a:r>
            <a:r>
              <a:rPr lang="en-US" altLang="ko-KR" sz="2000" b="1" dirty="0"/>
              <a:t>2. </a:t>
            </a:r>
            <a:r>
              <a:rPr lang="ko-KR" altLang="en-US" sz="2000" b="1" dirty="0"/>
              <a:t>요구사항 정의서</a:t>
            </a:r>
            <a:endParaRPr lang="en-US" sz="20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1281C4C-40C8-4A00-B862-6CC657E31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611658"/>
            <a:ext cx="4148449" cy="58416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5287945-BC4E-4DF6-B203-12BA20DA9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721" y="613692"/>
            <a:ext cx="4178275" cy="366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496830" y="2697656"/>
            <a:ext cx="7895385" cy="62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67" b="1" spc="-108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옛날목욕탕B"/>
              </a:rPr>
              <a:t>3. </a:t>
            </a:r>
            <a:r>
              <a:rPr lang="ko-KR" altLang="en-US" sz="3467" b="1" spc="-108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옛날목욕탕B"/>
              </a:rPr>
              <a:t>요구사항 명세서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3350991"/>
            <a:ext cx="8463390" cy="129461"/>
          </a:xfrm>
          <a:prstGeom prst="rect">
            <a:avLst/>
          </a:prstGeom>
          <a:gradFill flip="none" rotWithShape="1">
            <a:gsLst>
              <a:gs pos="55000">
                <a:schemeClr val="tx2">
                  <a:lumMod val="74000"/>
                  <a:lumOff val="26000"/>
                </a:schemeClr>
              </a:gs>
              <a:gs pos="8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328760" y="3138353"/>
            <a:ext cx="524677" cy="52467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7617296" y="6597352"/>
            <a:ext cx="2311400" cy="287877"/>
          </a:xfrm>
        </p:spPr>
        <p:txBody>
          <a:bodyPr/>
          <a:lstStyle/>
          <a:p>
            <a:fld id="{C4FF7F2D-6086-3A43-805D-AC770218EC0D}" type="slidenum">
              <a:rPr lang="en-US" sz="1192" b="1">
                <a:latin typeface="+mj-ea"/>
                <a:ea typeface="+mj-ea"/>
              </a:rPr>
              <a:pPr/>
              <a:t>7</a:t>
            </a:fld>
            <a:endParaRPr lang="en-US" sz="1733" b="1" dirty="0">
              <a:latin typeface="+mj-ea"/>
              <a:ea typeface="+mj-ea"/>
            </a:endParaRPr>
          </a:p>
        </p:txBody>
      </p:sp>
      <p:cxnSp>
        <p:nvCxnSpPr>
          <p:cNvPr id="15" name="Straight Connector 12"/>
          <p:cNvCxnSpPr/>
          <p:nvPr/>
        </p:nvCxnSpPr>
        <p:spPr>
          <a:xfrm>
            <a:off x="-39555" y="6597352"/>
            <a:ext cx="99455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8" t="-89" r="8717" b="89693"/>
          <a:stretch/>
        </p:blipFill>
        <p:spPr>
          <a:xfrm>
            <a:off x="7400176" y="-315416"/>
            <a:ext cx="2505825" cy="109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1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8" t="-89" r="8717" b="89693"/>
          <a:stretch/>
        </p:blipFill>
        <p:spPr>
          <a:xfrm>
            <a:off x="7400176" y="-315416"/>
            <a:ext cx="2505825" cy="1096678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7559104" y="6542268"/>
            <a:ext cx="2311400" cy="287877"/>
          </a:xfrm>
        </p:spPr>
        <p:txBody>
          <a:bodyPr/>
          <a:lstStyle/>
          <a:p>
            <a:fld id="{C4FF7F2D-6086-3A43-805D-AC770218EC0D}" type="slidenum">
              <a:rPr lang="en-US" sz="1192" b="1">
                <a:latin typeface="+mj-ea"/>
                <a:ea typeface="+mj-ea"/>
              </a:rPr>
              <a:pPr/>
              <a:t>8</a:t>
            </a:fld>
            <a:endParaRPr lang="en-US" sz="1733" b="1" dirty="0">
              <a:latin typeface="+mj-ea"/>
              <a:ea typeface="+mj-ea"/>
            </a:endParaRPr>
          </a:p>
        </p:txBody>
      </p:sp>
      <p:sp>
        <p:nvSpPr>
          <p:cNvPr id="68" name="Round Single Corner Rectangle 8"/>
          <p:cNvSpPr/>
          <p:nvPr/>
        </p:nvSpPr>
        <p:spPr>
          <a:xfrm>
            <a:off x="95166" y="467659"/>
            <a:ext cx="9713599" cy="6074613"/>
          </a:xfrm>
          <a:prstGeom prst="round1Rect">
            <a:avLst>
              <a:gd name="adj" fmla="val 8737"/>
            </a:avLst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733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F362145-CE71-430C-A1E6-3198BE1C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1" y="27855"/>
            <a:ext cx="9361793" cy="439804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/>
              <a:t> </a:t>
            </a:r>
            <a:r>
              <a:rPr lang="en-US" altLang="ko-KR" sz="2000" b="1" dirty="0"/>
              <a:t>3. </a:t>
            </a:r>
            <a:r>
              <a:rPr lang="ko-KR" altLang="en-US" sz="2000" b="1" dirty="0"/>
              <a:t>요구사항 명세서</a:t>
            </a:r>
            <a:endParaRPr 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B4CFFB-F65E-490E-AB76-DDE5702E96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0" y="1216156"/>
            <a:ext cx="4091608" cy="18528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046C1F-643D-4BD2-86CD-9A8EC5A245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1229766"/>
            <a:ext cx="4320480" cy="18391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AFAEF7-9CAE-41D3-918E-52124952A0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3401101"/>
            <a:ext cx="4066490" cy="17777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EEE632C-5563-4351-B7B6-FCC7AD9E2AF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86" y="3429000"/>
            <a:ext cx="4248472" cy="174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9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8" t="-89" r="8717" b="89693"/>
          <a:stretch/>
        </p:blipFill>
        <p:spPr>
          <a:xfrm>
            <a:off x="7400176" y="-315416"/>
            <a:ext cx="2505825" cy="1096678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7559104" y="6542268"/>
            <a:ext cx="2311400" cy="287877"/>
          </a:xfrm>
        </p:spPr>
        <p:txBody>
          <a:bodyPr/>
          <a:lstStyle/>
          <a:p>
            <a:fld id="{C4FF7F2D-6086-3A43-805D-AC770218EC0D}" type="slidenum">
              <a:rPr lang="en-US" sz="1192" b="1">
                <a:latin typeface="+mj-ea"/>
                <a:ea typeface="+mj-ea"/>
              </a:rPr>
              <a:pPr/>
              <a:t>9</a:t>
            </a:fld>
            <a:endParaRPr lang="en-US" sz="1733" b="1" dirty="0">
              <a:latin typeface="+mj-ea"/>
              <a:ea typeface="+mj-ea"/>
            </a:endParaRPr>
          </a:p>
        </p:txBody>
      </p:sp>
      <p:sp>
        <p:nvSpPr>
          <p:cNvPr id="68" name="Round Single Corner Rectangle 8"/>
          <p:cNvSpPr/>
          <p:nvPr/>
        </p:nvSpPr>
        <p:spPr>
          <a:xfrm>
            <a:off x="95166" y="467659"/>
            <a:ext cx="9713599" cy="6074613"/>
          </a:xfrm>
          <a:prstGeom prst="round1Rect">
            <a:avLst>
              <a:gd name="adj" fmla="val 8737"/>
            </a:avLst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733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F362145-CE71-430C-A1E6-3198BE1C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1" y="27855"/>
            <a:ext cx="9361793" cy="439804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/>
              <a:t> </a:t>
            </a:r>
            <a:r>
              <a:rPr lang="en-US" altLang="ko-KR" sz="2000" b="1" dirty="0"/>
              <a:t>3. </a:t>
            </a:r>
            <a:r>
              <a:rPr lang="ko-KR" altLang="en-US" sz="2000" b="1" dirty="0"/>
              <a:t>요구사항 명세서</a:t>
            </a:r>
            <a:endParaRPr 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C367AD-EAB6-4456-ABF6-F8E69A2E1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107812"/>
            <a:ext cx="3785414" cy="17283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C7F8DB-F867-4FA2-B9E3-7C6542E379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1107812"/>
            <a:ext cx="3917292" cy="17283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831CF87-92E0-4F05-89F7-D166F2A7B5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18" y="3481746"/>
            <a:ext cx="3837737" cy="16034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144FE5-723D-465A-9703-032C01AE3F6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860" y="3446616"/>
            <a:ext cx="3960440" cy="163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9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5615</TotalTime>
  <Words>688</Words>
  <Application>Microsoft Office PowerPoint</Application>
  <PresentationFormat>A4 용지(210x297mm)</PresentationFormat>
  <Paragraphs>152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1. Problem Statement</vt:lpstr>
      <vt:lpstr>PowerPoint 프레젠테이션</vt:lpstr>
      <vt:lpstr> 2. 요구사항 정의서</vt:lpstr>
      <vt:lpstr>PowerPoint 프레젠테이션</vt:lpstr>
      <vt:lpstr> 3. 요구사항 명세서</vt:lpstr>
      <vt:lpstr> 3. 요구사항 명세서</vt:lpstr>
      <vt:lpstr> 3. 요구사항 명세서</vt:lpstr>
      <vt:lpstr> 3. 요구사항 명세서</vt:lpstr>
      <vt:lpstr>PowerPoint 프레젠테이션</vt:lpstr>
      <vt:lpstr> 4. Usecase Diagram</vt:lpstr>
      <vt:lpstr>PowerPoint 프레젠테이션</vt:lpstr>
      <vt:lpstr> 5. Concept Modeling</vt:lpstr>
      <vt:lpstr>PowerPoint 프레젠테이션</vt:lpstr>
      <vt:lpstr> 5. Detail Modeling</vt:lpstr>
      <vt:lpstr> 5. Detail Modeling</vt:lpstr>
      <vt:lpstr> 5. Detail Modeling</vt:lpstr>
      <vt:lpstr> 5. Detail Modeling</vt:lpstr>
      <vt:lpstr> 5. Detail Modeling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신미선</dc:creator>
  <cp:lastModifiedBy>김 성연</cp:lastModifiedBy>
  <cp:revision>331</cp:revision>
  <dcterms:created xsi:type="dcterms:W3CDTF">2015-04-29T07:56:05Z</dcterms:created>
  <dcterms:modified xsi:type="dcterms:W3CDTF">2021-08-12T11:25:23Z</dcterms:modified>
</cp:coreProperties>
</file>