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72" r:id="rId11"/>
    <p:sldId id="273" r:id="rId12"/>
    <p:sldId id="268" r:id="rId13"/>
    <p:sldId id="269" r:id="rId14"/>
    <p:sldId id="266" r:id="rId15"/>
    <p:sldId id="274" r:id="rId16"/>
    <p:sldId id="275" r:id="rId17"/>
    <p:sldId id="267" r:id="rId18"/>
    <p:sldId id="264" r:id="rId19"/>
    <p:sldId id="270" r:id="rId20"/>
    <p:sldId id="27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2347-B9B1-43DD-B42B-FDBFF7F4384D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F4A2-DFF9-4793-A1D7-5C2FD70A99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5875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CF4A2-DFF9-4793-A1D7-5C2FD70A993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148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9873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7153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39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78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463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04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17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5396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44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075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39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134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Hough transform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1637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 smtClean="0"/>
              <a:t>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920343"/>
            <a:ext cx="7886700" cy="125662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R, theta</a:t>
            </a:r>
            <a:r>
              <a:rPr lang="ko-KR" altLang="en-US" dirty="0" smtClean="0"/>
              <a:t>값만 알 수 있음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Detect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전체를 관통함</a:t>
            </a:r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Parameter </a:t>
            </a:r>
            <a:r>
              <a:rPr lang="ko-KR" altLang="en-US" dirty="0" smtClean="0"/>
              <a:t>잡기가 매우 어려움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4" name="Picture 2" descr="Hough Transform Line Dete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63" y="1513908"/>
            <a:ext cx="2738096" cy="27624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3206" y="1178728"/>
            <a:ext cx="5260794" cy="351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99561" y="931817"/>
            <a:ext cx="204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Original - gray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1321" y="910045"/>
            <a:ext cx="169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Canny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93029" y="2612571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 detected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Probabilistic Hough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Original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시간이 오래 걸림 </a:t>
            </a:r>
            <a:endParaRPr lang="en-US" altLang="ko-KR" dirty="0" smtClean="0"/>
          </a:p>
          <a:p>
            <a:r>
              <a:rPr lang="en-US" altLang="ko-KR" dirty="0" smtClean="0"/>
              <a:t>-&gt; probabilistic Hough transform</a:t>
            </a:r>
            <a:endParaRPr lang="en-US" altLang="ko-KR" dirty="0"/>
          </a:p>
          <a:p>
            <a:r>
              <a:rPr lang="en-US" altLang="ko-KR" dirty="0" smtClean="0"/>
              <a:t>Input image</a:t>
            </a:r>
            <a:r>
              <a:rPr lang="ko-KR" altLang="en-US" dirty="0" smtClean="0"/>
              <a:t>의 전체가 아니라 일부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만 이용하여 </a:t>
            </a:r>
            <a:r>
              <a:rPr lang="en-US" altLang="ko-KR" dirty="0" smtClean="0"/>
              <a:t>Hough transform</a:t>
            </a:r>
            <a:r>
              <a:rPr lang="ko-KR" altLang="en-US" dirty="0" smtClean="0"/>
              <a:t>을 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5~15%</a:t>
            </a:r>
            <a:r>
              <a:rPr lang="ko-KR" altLang="en-US" dirty="0" smtClean="0"/>
              <a:t>면 충분하다 하는데</a:t>
            </a:r>
            <a:r>
              <a:rPr lang="en-US" altLang="ko-KR" dirty="0" smtClean="0"/>
              <a:t>.. 20%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의 경우 논문 참고 </a:t>
            </a:r>
            <a:r>
              <a:rPr lang="en-US" altLang="ko-KR" dirty="0" smtClean="0"/>
              <a:t>-  </a:t>
            </a:r>
            <a:r>
              <a:rPr lang="en-US" altLang="ko-KR" dirty="0"/>
              <a:t>Robust Detection of Lines Using the Progressive Probabilistic Hough Transform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383280" y="6080683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 smtClean="0"/>
              <a:t>http://phdfb1.free.fr/robot/mscthesis/node14.html</a:t>
            </a:r>
            <a:endParaRPr lang="ko-KR" altLang="en-US" sz="1300" dirty="0"/>
          </a:p>
        </p:txBody>
      </p:sp>
    </p:spTree>
    <p:extLst>
      <p:ext uri="{BB962C8B-B14F-4D97-AF65-F5344CB8AC3E}">
        <p14:creationId xmlns="" xmlns:p14="http://schemas.microsoft.com/office/powerpoint/2010/main" val="10915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Input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check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비어있으면 끝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, </a:t>
            </a:r>
            <a:r>
              <a:rPr lang="en-US" altLang="ko-KR" dirty="0" smtClean="0"/>
              <a:t>vote </a:t>
            </a:r>
            <a:r>
              <a:rPr lang="ko-KR" altLang="en-US" dirty="0" smtClean="0"/>
              <a:t>시행 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pixel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Hough space</a:t>
            </a:r>
            <a:r>
              <a:rPr lang="ko-KR" altLang="en-US" dirty="0" smtClean="0"/>
              <a:t>에서 새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에 의해 변경된 값들 중 </a:t>
            </a:r>
            <a:r>
              <a:rPr lang="en-US" altLang="ko-KR" dirty="0" smtClean="0"/>
              <a:t>highest peak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threshold</a:t>
            </a:r>
            <a:r>
              <a:rPr lang="ko-KR" altLang="en-US" dirty="0" smtClean="0"/>
              <a:t>보다 큰지 확인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70000"/>
              </a:lnSpc>
            </a:pPr>
            <a:r>
              <a:rPr lang="ko-KR" altLang="en-US" dirty="0" err="1" smtClean="0"/>
              <a:t>안그러면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되돌아감</a:t>
            </a:r>
            <a:r>
              <a:rPr lang="en-US" altLang="ko-KR" dirty="0" smtClean="0"/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위의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에서 가장 긴 </a:t>
            </a:r>
            <a:r>
              <a:rPr lang="en-US" altLang="ko-KR" dirty="0" smtClean="0"/>
              <a:t>segment </a:t>
            </a:r>
            <a:r>
              <a:rPr lang="ko-KR" altLang="en-US" dirty="0" smtClean="0"/>
              <a:t>찾음</a:t>
            </a:r>
            <a:r>
              <a:rPr lang="en-US" altLang="ko-KR" dirty="0" smtClean="0"/>
              <a:t>. 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Input image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pixel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Unvote</a:t>
            </a:r>
            <a:r>
              <a:rPr lang="en-US" altLang="ko-KR" dirty="0" smtClean="0"/>
              <a:t>’ from the accumulator all the pixels from the line that have previously voted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Line segment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minimum length</a:t>
            </a:r>
            <a:r>
              <a:rPr lang="ko-KR" altLang="en-US" dirty="0" smtClean="0"/>
              <a:t>보다 작으면 </a:t>
            </a:r>
            <a:r>
              <a:rPr lang="en-US" altLang="ko-KR" dirty="0" smtClean="0"/>
              <a:t>output list</a:t>
            </a:r>
            <a:r>
              <a:rPr lang="ko-KR" altLang="en-US" dirty="0" smtClean="0"/>
              <a:t>에 넣기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로 감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Line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Python: cv2.HoughLines(image, rho, theta, threshold[, lines[, </a:t>
            </a:r>
            <a:r>
              <a:rPr lang="en-US" altLang="ko-KR" dirty="0" err="1" smtClean="0"/>
              <a:t>srn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stn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min_theta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max_theta</a:t>
            </a:r>
            <a:r>
              <a:rPr lang="en-US" altLang="ko-KR" dirty="0" smtClean="0"/>
              <a:t>]]]]]) → lines</a:t>
            </a:r>
          </a:p>
          <a:p>
            <a:pPr lvl="1"/>
            <a:r>
              <a:rPr lang="en-US" altLang="ko-KR" dirty="0" smtClean="0"/>
              <a:t>Image : 8bit, single channel binary</a:t>
            </a:r>
          </a:p>
          <a:p>
            <a:pPr lvl="1"/>
            <a:r>
              <a:rPr lang="en-US" altLang="ko-KR" dirty="0" smtClean="0"/>
              <a:t>Lines : output vector of lines (rho, theta)</a:t>
            </a:r>
          </a:p>
          <a:p>
            <a:pPr lvl="1"/>
            <a:r>
              <a:rPr lang="en-US" altLang="ko-KR" dirty="0" smtClean="0"/>
              <a:t>Rho : distance resolution in pixels</a:t>
            </a:r>
          </a:p>
          <a:p>
            <a:pPr lvl="1"/>
            <a:r>
              <a:rPr lang="en-US" altLang="ko-KR" dirty="0" smtClean="0"/>
              <a:t>Theta : angle resolution</a:t>
            </a:r>
            <a:r>
              <a:rPr lang="en-US" altLang="ko-KR" dirty="0"/>
              <a:t> </a:t>
            </a:r>
            <a:r>
              <a:rPr lang="en-US" altLang="ko-KR" dirty="0" smtClean="0"/>
              <a:t>in radian</a:t>
            </a:r>
          </a:p>
          <a:p>
            <a:pPr lvl="1"/>
            <a:r>
              <a:rPr lang="en-US" altLang="ko-KR" dirty="0" err="1" smtClean="0"/>
              <a:t>Srn</a:t>
            </a:r>
            <a:r>
              <a:rPr lang="en-US" altLang="ko-KR" dirty="0" smtClean="0"/>
              <a:t> : for the multi-scale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transform</a:t>
            </a:r>
          </a:p>
          <a:p>
            <a:pPr lvl="1"/>
            <a:r>
              <a:rPr lang="en-US" altLang="ko-KR" dirty="0" err="1" smtClean="0"/>
              <a:t>Stn</a:t>
            </a:r>
            <a:r>
              <a:rPr lang="en-US" altLang="ko-KR" dirty="0" smtClean="0"/>
              <a:t> : for multi-scale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transform</a:t>
            </a:r>
          </a:p>
          <a:p>
            <a:pPr lvl="1"/>
            <a:r>
              <a:rPr lang="en-US" altLang="ko-KR" dirty="0" err="1" smtClean="0"/>
              <a:t>Min_theta</a:t>
            </a:r>
            <a:r>
              <a:rPr lang="en-US" altLang="ko-KR" dirty="0" smtClean="0"/>
              <a:t> : minimum angle to check</a:t>
            </a:r>
          </a:p>
          <a:p>
            <a:pPr lvl="1"/>
            <a:r>
              <a:rPr lang="en-US" altLang="ko-KR" dirty="0" err="1" smtClean="0"/>
              <a:t>Max_theta</a:t>
            </a:r>
            <a:r>
              <a:rPr lang="en-US" altLang="ko-KR" dirty="0" smtClean="0"/>
              <a:t> : maximum angle for </a:t>
            </a:r>
            <a:r>
              <a:rPr lang="en-US" altLang="ko-KR" dirty="0" err="1" smtClean="0"/>
              <a:t>theck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CV_HOUGH_STANDARD</a:t>
            </a:r>
          </a:p>
          <a:p>
            <a:pPr lvl="1"/>
            <a:r>
              <a:rPr lang="en-US" altLang="ko-KR" dirty="0" smtClean="0"/>
              <a:t>CV_HOUGH_PROBABILISTIC</a:t>
            </a:r>
          </a:p>
          <a:p>
            <a:pPr lvl="1"/>
            <a:r>
              <a:rPr lang="en-US" altLang="ko-KR" dirty="0" smtClean="0"/>
              <a:t>CV_HOUGH_MULTI_SCALE</a:t>
            </a:r>
          </a:p>
        </p:txBody>
      </p:sp>
    </p:spTree>
    <p:extLst>
      <p:ext uri="{BB962C8B-B14F-4D97-AF65-F5344CB8AC3E}">
        <p14:creationId xmlns="" xmlns:p14="http://schemas.microsoft.com/office/powerpoint/2010/main" val="41851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line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524376"/>
            <a:ext cx="7886700" cy="165258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Parameter </a:t>
            </a:r>
            <a:r>
              <a:rPr lang="ko-KR" altLang="en-US" dirty="0" smtClean="0"/>
              <a:t>잡기가 어려움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예상치 못한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들이 생김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여러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이 생김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Resolution, threshold</a:t>
            </a:r>
            <a:r>
              <a:rPr lang="ko-KR" altLang="en-US" dirty="0" smtClean="0"/>
              <a:t>가 서로 </a:t>
            </a:r>
            <a:r>
              <a:rPr lang="en-US" altLang="ko-KR" dirty="0" smtClean="0"/>
              <a:t>dependent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700" y="1981200"/>
            <a:ext cx="2398048" cy="232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1" y="1950080"/>
            <a:ext cx="4953000" cy="231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2900" y="1498600"/>
            <a:ext cx="193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original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17800" y="1574801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Original + </a:t>
            </a:r>
            <a:r>
              <a:rPr lang="en-US" altLang="ko-KR" b="1" dirty="0" err="1" smtClean="0"/>
              <a:t>hough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99100" y="1536701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Canny 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Min_theta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max_theta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14925"/>
            <a:ext cx="7886700" cy="106203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특정 방향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만 선택 가능할 듯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Radian </a:t>
            </a:r>
            <a:r>
              <a:rPr lang="ko-KR" altLang="en-US" dirty="0" smtClean="0"/>
              <a:t>단위임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1’ = </a:t>
            </a:r>
            <a:r>
              <a:rPr lang="en-US" altLang="ko-KR" dirty="0" err="1" smtClean="0"/>
              <a:t>np.pi</a:t>
            </a:r>
            <a:r>
              <a:rPr lang="en-US" altLang="ko-KR" dirty="0" smtClean="0"/>
              <a:t>/180 </a:t>
            </a:r>
            <a:r>
              <a:rPr lang="ko-KR" altLang="en-US" dirty="0" smtClean="0"/>
              <a:t>넣어야</a:t>
            </a:r>
            <a:r>
              <a:rPr lang="en-US" altLang="ko-KR" dirty="0" smtClean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1108" y="1593850"/>
            <a:ext cx="2465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min_theta</a:t>
            </a:r>
            <a:r>
              <a:rPr lang="en-US" altLang="ko-KR" sz="1200" b="1" dirty="0" smtClean="0"/>
              <a:t> = -1’, </a:t>
            </a:r>
            <a:r>
              <a:rPr lang="en-US" altLang="ko-KR" sz="1200" b="1" dirty="0" err="1" smtClean="0"/>
              <a:t>max_theta</a:t>
            </a:r>
            <a:r>
              <a:rPr lang="en-US" altLang="ko-KR" sz="1200" b="1" dirty="0" smtClean="0"/>
              <a:t> =1’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8854" y="1631950"/>
            <a:ext cx="2536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Min_theta</a:t>
            </a:r>
            <a:r>
              <a:rPr lang="en-US" altLang="ko-KR" sz="1200" b="1" dirty="0" smtClean="0"/>
              <a:t> = -1, </a:t>
            </a:r>
            <a:r>
              <a:rPr lang="en-US" altLang="ko-KR" sz="1200" b="1" dirty="0" err="1" smtClean="0"/>
              <a:t>max_theta</a:t>
            </a:r>
            <a:r>
              <a:rPr lang="en-US" altLang="ko-KR" sz="1200" b="1" dirty="0" smtClean="0"/>
              <a:t> = 90</a:t>
            </a:r>
            <a:endParaRPr lang="ko-KR" altLang="en-US" sz="1200" b="1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13" y="1952624"/>
            <a:ext cx="3211461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50" y="1962344"/>
            <a:ext cx="3118730" cy="311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HoughLinesP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Python: cv2.HoughLinesP(image, rho, theta, threshold[, lines[, </a:t>
            </a:r>
            <a:r>
              <a:rPr lang="en-US" altLang="ko-KR" dirty="0" err="1" smtClean="0"/>
              <a:t>minLineLength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maxLineGap</a:t>
            </a:r>
            <a:r>
              <a:rPr lang="en-US" altLang="ko-KR" dirty="0" smtClean="0"/>
              <a:t>]]]) → lines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923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http://homepages.inf.ed.ac.uk/amos/hough.html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66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HoughCircles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cv2.HoughCircles(image, method, </a:t>
            </a:r>
            <a:r>
              <a:rPr lang="en-US" altLang="ko-KR" sz="2000" dirty="0" err="1" smtClean="0"/>
              <a:t>dp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minDist</a:t>
            </a:r>
            <a:r>
              <a:rPr lang="en-US" altLang="ko-KR" sz="2000" dirty="0" smtClean="0"/>
              <a:t>[, circles[, param1[, param2[, </a:t>
            </a:r>
            <a:r>
              <a:rPr lang="en-US" altLang="ko-KR" sz="2000" dirty="0" err="1" smtClean="0"/>
              <a:t>minRadius</a:t>
            </a:r>
            <a:r>
              <a:rPr lang="en-US" altLang="ko-KR" sz="2000" dirty="0" smtClean="0"/>
              <a:t>[, </a:t>
            </a:r>
            <a:r>
              <a:rPr lang="en-US" altLang="ko-KR" sz="2000" dirty="0" err="1" smtClean="0"/>
              <a:t>maxRadius</a:t>
            </a:r>
            <a:r>
              <a:rPr lang="en-US" altLang="ko-KR" sz="2000" dirty="0" smtClean="0"/>
              <a:t>]]]]]) → circles</a:t>
            </a:r>
          </a:p>
          <a:p>
            <a:pPr lvl="1"/>
            <a:r>
              <a:rPr lang="en-US" altLang="ko-KR" sz="1600" dirty="0" smtClean="0"/>
              <a:t>Image : 8bit, </a:t>
            </a:r>
            <a:r>
              <a:rPr lang="en-US" altLang="ko-KR" sz="1600" dirty="0" err="1" smtClean="0"/>
              <a:t>sigle</a:t>
            </a:r>
            <a:r>
              <a:rPr lang="en-US" altLang="ko-KR" sz="1600" dirty="0" smtClean="0"/>
              <a:t> channel, grayscale</a:t>
            </a:r>
          </a:p>
          <a:p>
            <a:pPr lvl="1"/>
            <a:r>
              <a:rPr lang="en-US" altLang="ko-KR" sz="1600" dirty="0" smtClean="0"/>
              <a:t>Circles : output vectors of found circle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(x, y, rad.)</a:t>
            </a:r>
          </a:p>
          <a:p>
            <a:pPr lvl="1"/>
            <a:r>
              <a:rPr lang="en-US" altLang="ko-KR" sz="1600" dirty="0" smtClean="0"/>
              <a:t>Method : detection method</a:t>
            </a:r>
          </a:p>
          <a:p>
            <a:pPr lvl="2"/>
            <a:r>
              <a:rPr lang="en-US" altLang="ko-KR" sz="1200" dirty="0" smtClean="0"/>
              <a:t>The only method : CV_HOUGH_GRADIENT</a:t>
            </a:r>
          </a:p>
          <a:p>
            <a:pPr lvl="1"/>
            <a:r>
              <a:rPr lang="en-US" altLang="ko-KR" sz="1600" dirty="0" err="1" smtClean="0"/>
              <a:t>dp</a:t>
            </a:r>
            <a:r>
              <a:rPr lang="en-US" altLang="ko-KR" sz="1600" dirty="0" smtClean="0"/>
              <a:t> : inverse ratio of accumulator </a:t>
            </a:r>
            <a:r>
              <a:rPr lang="en-US" altLang="ko-KR" sz="1600" dirty="0" err="1" smtClean="0"/>
              <a:t>reolution</a:t>
            </a:r>
            <a:r>
              <a:rPr lang="en-US" altLang="ko-KR" sz="1600" dirty="0" smtClean="0"/>
              <a:t> to the image resolution </a:t>
            </a:r>
          </a:p>
          <a:p>
            <a:pPr lvl="1"/>
            <a:r>
              <a:rPr lang="en-US" altLang="ko-KR" sz="1600" dirty="0" err="1" smtClean="0"/>
              <a:t>minDist</a:t>
            </a:r>
            <a:r>
              <a:rPr lang="en-US" altLang="ko-KR" sz="1600" dirty="0" smtClean="0"/>
              <a:t> : minimum distance between the </a:t>
            </a:r>
            <a:r>
              <a:rPr lang="en-US" altLang="ko-KR" sz="1600" dirty="0" err="1" smtClean="0"/>
              <a:t>centor</a:t>
            </a:r>
            <a:r>
              <a:rPr lang="en-US" altLang="ko-KR" sz="1600" dirty="0" smtClean="0"/>
              <a:t> of detected circles</a:t>
            </a:r>
          </a:p>
          <a:p>
            <a:pPr lvl="1"/>
            <a:r>
              <a:rPr lang="en-US" altLang="ko-KR" sz="1600" dirty="0" smtClean="0"/>
              <a:t>Param1 : first method-specified parameter</a:t>
            </a:r>
          </a:p>
          <a:p>
            <a:pPr lvl="2"/>
            <a:r>
              <a:rPr lang="en-US" altLang="ko-KR" sz="1200" dirty="0" smtClean="0"/>
              <a:t>CV_HOUGH_GRADIENT : higher threshold of the two passed to the canny()</a:t>
            </a:r>
          </a:p>
          <a:p>
            <a:pPr lvl="1"/>
            <a:r>
              <a:rPr lang="en-US" altLang="ko-KR" sz="1600" dirty="0" smtClean="0"/>
              <a:t>Param2 : second method-specified parameter</a:t>
            </a:r>
          </a:p>
          <a:p>
            <a:pPr lvl="2"/>
            <a:r>
              <a:rPr lang="en-US" altLang="ko-KR" sz="1200" dirty="0" smtClean="0"/>
              <a:t>CV_HOUGH_GRADINET : threshold for circle </a:t>
            </a:r>
            <a:r>
              <a:rPr lang="en-US" altLang="ko-KR" sz="1200" dirty="0" err="1" smtClean="0"/>
              <a:t>centor</a:t>
            </a:r>
            <a:r>
              <a:rPr lang="en-US" altLang="ko-KR" sz="1200" dirty="0" smtClean="0"/>
              <a:t> at the detection stage. </a:t>
            </a:r>
          </a:p>
          <a:p>
            <a:pPr lvl="2"/>
            <a:r>
              <a:rPr lang="en-US" altLang="ko-KR" sz="1200" dirty="0" smtClean="0"/>
              <a:t>Smaller, more false circles may detected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41371"/>
            <a:ext cx="7886700" cy="1735591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특정 모양을 찾는 것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선 </a:t>
            </a:r>
            <a:r>
              <a:rPr lang="en-US" altLang="ko-KR" sz="2000" dirty="0" smtClean="0"/>
              <a:t>-&gt; </a:t>
            </a:r>
            <a:r>
              <a:rPr lang="en-US" altLang="ko-KR" sz="2000" dirty="0"/>
              <a:t>H</a:t>
            </a:r>
            <a:r>
              <a:rPr lang="en-US" altLang="ko-KR" sz="2000" dirty="0" smtClean="0"/>
              <a:t>ough line transform</a:t>
            </a:r>
          </a:p>
          <a:p>
            <a:pPr lvl="1"/>
            <a:r>
              <a:rPr lang="ko-KR" altLang="en-US" sz="2000" dirty="0" smtClean="0"/>
              <a:t>원 </a:t>
            </a:r>
            <a:r>
              <a:rPr lang="en-US" altLang="ko-KR" sz="2000" dirty="0" smtClean="0"/>
              <a:t>-&gt; Hough circle transform</a:t>
            </a:r>
          </a:p>
          <a:p>
            <a:r>
              <a:rPr lang="en-US" altLang="ko-KR" sz="2000" dirty="0" smtClean="0"/>
              <a:t>original data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line, circle </a:t>
            </a:r>
            <a:r>
              <a:rPr lang="ko-KR" altLang="en-US" sz="2000" dirty="0" smtClean="0"/>
              <a:t>등에 </a:t>
            </a:r>
            <a:r>
              <a:rPr lang="en-US" altLang="ko-KR" sz="2000" dirty="0" smtClean="0"/>
              <a:t>missing point</a:t>
            </a:r>
            <a:r>
              <a:rPr lang="ko-KR" altLang="en-US" sz="2000" dirty="0" smtClean="0"/>
              <a:t>가 있을 수 있음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어떻게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찾음</a:t>
            </a:r>
            <a:r>
              <a:rPr lang="en-US" altLang="ko-KR" sz="2000" dirty="0" smtClean="0"/>
              <a:t>? Hough !</a:t>
            </a:r>
          </a:p>
        </p:txBody>
      </p:sp>
      <p:pic>
        <p:nvPicPr>
          <p:cNvPr id="1026" name="Picture 2" descr="Hough Transform Line Dete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45" y="1457925"/>
            <a:ext cx="2738096" cy="27624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ugh Circ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18" y="1493564"/>
            <a:ext cx="2182018" cy="26911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28266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Parameter </a:t>
            </a:r>
            <a:r>
              <a:rPr lang="ko-KR" altLang="en-US" dirty="0" smtClean="0"/>
              <a:t>잡기 어려움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Circle geometry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mijnrad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maxrad</a:t>
            </a:r>
            <a:r>
              <a:rPr lang="en-US" altLang="ko-KR" dirty="0" smtClean="0"/>
              <a:t>, dist </a:t>
            </a:r>
            <a:r>
              <a:rPr lang="ko-KR" altLang="en-US" dirty="0" smtClean="0"/>
              <a:t>잡기</a:t>
            </a:r>
            <a:endParaRPr lang="en-US" altLang="ko-KR" dirty="0" smtClean="0"/>
          </a:p>
          <a:p>
            <a:r>
              <a:rPr lang="en-US" altLang="ko-KR" dirty="0" smtClean="0"/>
              <a:t>Param2</a:t>
            </a:r>
            <a:r>
              <a:rPr lang="ko-KR" altLang="en-US" dirty="0" smtClean="0"/>
              <a:t>가 결정적인 듯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3266" y="1551008"/>
            <a:ext cx="4522084" cy="4312262"/>
          </a:xfrm>
        </p:spPr>
        <p:txBody>
          <a:bodyPr/>
          <a:lstStyle/>
          <a:p>
            <a:r>
              <a:rPr lang="en-US" altLang="ko-KR" dirty="0" smtClean="0"/>
              <a:t>Input = </a:t>
            </a:r>
            <a:r>
              <a:rPr lang="en-US" altLang="ko-KR" dirty="0" smtClean="0"/>
              <a:t>binary	</a:t>
            </a:r>
          </a:p>
          <a:p>
            <a:pPr lvl="1"/>
            <a:r>
              <a:rPr lang="en-US" altLang="ko-KR" dirty="0" smtClean="0"/>
              <a:t>Threshold / Canny</a:t>
            </a:r>
            <a:endParaRPr lang="en-US" altLang="ko-KR" dirty="0" smtClean="0"/>
          </a:p>
          <a:p>
            <a:r>
              <a:rPr lang="en-US" altLang="ko-KR" dirty="0" smtClean="0"/>
              <a:t>Hough space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smtClean="0"/>
              <a:t>Vote</a:t>
            </a:r>
          </a:p>
          <a:p>
            <a:pPr lvl="1"/>
            <a:r>
              <a:rPr lang="ko-KR" altLang="en-US" dirty="0" smtClean="0"/>
              <a:t>명칭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accumulator?</a:t>
            </a:r>
            <a:endParaRPr lang="en-US" altLang="ko-KR" dirty="0" smtClean="0"/>
          </a:p>
          <a:p>
            <a:r>
              <a:rPr lang="en-US" altLang="ko-KR" dirty="0" smtClean="0"/>
              <a:t>Threshold</a:t>
            </a:r>
            <a:endParaRPr lang="ko-KR" altLang="en-US" dirty="0"/>
          </a:p>
        </p:txBody>
      </p:sp>
      <p:pic>
        <p:nvPicPr>
          <p:cNvPr id="2050" name="Picture 2" descr="Hough Transform and Probabilistic Hough Transfor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7" y="1390586"/>
            <a:ext cx="2900141" cy="48246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5180" y="6597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9911" y="6183862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/>
              <a:t>http://opencv-python-tutroals.readthedocs.io/en/latest/py_tutorials/py_imgproc/py_houghlines/py_houghlines.html#hough-lines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90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971" y="345804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Line representation in (r, theta)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39564"/>
            <a:ext cx="7886700" cy="21373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(r, theta) = 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해당함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3074" name="Picture 2" descr="R theta lin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" y="1558422"/>
            <a:ext cx="2952419" cy="24811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032" y="6338174"/>
            <a:ext cx="3161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https://en.wikipedia.org/wiki/Hough_transform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9321" y="2116116"/>
            <a:ext cx="3555193" cy="6526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0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581331"/>
            <a:ext cx="7886700" cy="159563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(r, theta)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들을 표현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smtClean="0"/>
              <a:t>(r, theta) plane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Hough space</a:t>
            </a:r>
            <a:r>
              <a:rPr lang="ko-KR" altLang="en-US" dirty="0" smtClean="0"/>
              <a:t>라고도 부름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Hough space</a:t>
            </a:r>
            <a:r>
              <a:rPr lang="ko-KR" altLang="en-US" dirty="0" smtClean="0"/>
              <a:t> </a:t>
            </a:r>
            <a:r>
              <a:rPr lang="ko-KR" altLang="en-US" dirty="0" smtClean="0"/>
              <a:t>내의 각 원소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vote </a:t>
            </a:r>
            <a:r>
              <a:rPr lang="ko-KR" altLang="en-US" dirty="0" smtClean="0"/>
              <a:t>수 </a:t>
            </a:r>
            <a:endParaRPr lang="en-US" altLang="ko-KR" dirty="0" smtClean="0"/>
          </a:p>
          <a:p>
            <a:r>
              <a:rPr lang="en-US" altLang="ko-KR" dirty="0" smtClean="0"/>
              <a:t>R, theta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resolution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resolution </a:t>
            </a:r>
            <a:r>
              <a:rPr lang="ko-KR" altLang="en-US" dirty="0" smtClean="0"/>
              <a:t>결정 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Resolution </a:t>
            </a:r>
            <a:r>
              <a:rPr lang="ko-KR" altLang="en-US" dirty="0" smtClean="0"/>
              <a:t>늘리면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커짐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많아짐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3903917"/>
              </p:ext>
            </p:extLst>
          </p:nvPr>
        </p:nvGraphicFramePr>
        <p:xfrm>
          <a:off x="740618" y="2360901"/>
          <a:ext cx="4556808" cy="15337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9202">
                  <a:extLst>
                    <a:ext uri="{9D8B030D-6E8A-4147-A177-3AD203B41FA5}">
                      <a16:colId xmlns="" xmlns:a16="http://schemas.microsoft.com/office/drawing/2014/main" val="3988775074"/>
                    </a:ext>
                  </a:extLst>
                </a:gridCol>
                <a:gridCol w="1139202">
                  <a:extLst>
                    <a:ext uri="{9D8B030D-6E8A-4147-A177-3AD203B41FA5}">
                      <a16:colId xmlns="" xmlns:a16="http://schemas.microsoft.com/office/drawing/2014/main" val="3207087765"/>
                    </a:ext>
                  </a:extLst>
                </a:gridCol>
                <a:gridCol w="1139202">
                  <a:extLst>
                    <a:ext uri="{9D8B030D-6E8A-4147-A177-3AD203B41FA5}">
                      <a16:colId xmlns="" xmlns:a16="http://schemas.microsoft.com/office/drawing/2014/main" val="3047351752"/>
                    </a:ext>
                  </a:extLst>
                </a:gridCol>
                <a:gridCol w="1139202">
                  <a:extLst>
                    <a:ext uri="{9D8B030D-6E8A-4147-A177-3AD203B41FA5}">
                      <a16:colId xmlns="" xmlns:a16="http://schemas.microsoft.com/office/drawing/2014/main" val="1786076702"/>
                    </a:ext>
                  </a:extLst>
                </a:gridCol>
              </a:tblGrid>
              <a:tr h="3834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4270772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497317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2991647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7031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1472" y="2702452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5282" y="20291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theta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227180" y="1504709"/>
            <a:ext cx="0" cy="2268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227180" y="3773347"/>
            <a:ext cx="22881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>
            <a:grpSpLocks noChangeAspect="1"/>
          </p:cNvGrpSpPr>
          <p:nvPr/>
        </p:nvGrpSpPr>
        <p:grpSpPr>
          <a:xfrm>
            <a:off x="5343408" y="1743430"/>
            <a:ext cx="2819775" cy="2880000"/>
            <a:chOff x="4688135" y="-21443"/>
            <a:chExt cx="4712707" cy="4813362"/>
          </a:xfrm>
        </p:grpSpPr>
        <p:cxnSp>
          <p:nvCxnSpPr>
            <p:cNvPr id="13" name="직선 연결선 12"/>
            <p:cNvCxnSpPr/>
            <p:nvPr/>
          </p:nvCxnSpPr>
          <p:spPr>
            <a:xfrm flipH="1" flipV="1">
              <a:off x="6771190" y="1690689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7643270" y="1455860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8451718" y="1181403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5654338" y="1746237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 flipV="1">
              <a:off x="5917713" y="902954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6463613" y="-21443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5133477" y="2438759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5030687" y="1213638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4688135" y="243974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1644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11837"/>
            <a:ext cx="7886700" cy="1165125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Binary</a:t>
            </a:r>
            <a:r>
              <a:rPr lang="ko-KR" altLang="en-US" dirty="0" smtClean="0"/>
              <a:t>의 모든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en-US" altLang="ko-KR" dirty="0" smtClean="0"/>
              <a:t>vote</a:t>
            </a:r>
            <a:r>
              <a:rPr lang="ko-KR" altLang="en-US" dirty="0" smtClean="0"/>
              <a:t>시행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Hough space</a:t>
            </a:r>
            <a:r>
              <a:rPr lang="ko-KR" altLang="en-US" dirty="0" smtClean="0"/>
              <a:t>에서 각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지나는 모든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(r, theta)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표씩 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최종적으로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(r, theta)</a:t>
            </a:r>
            <a:r>
              <a:rPr lang="ko-KR" altLang="en-US" dirty="0" smtClean="0"/>
              <a:t>에 가장 많은 표가 몰림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 descr="Hough transform 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52" y="1361208"/>
            <a:ext cx="6402110" cy="34770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370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Voting -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50971"/>
            <a:ext cx="7886700" cy="112599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Binary image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지나는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훑음</a:t>
            </a:r>
            <a:endParaRPr lang="en-US" altLang="ko-KR" dirty="0" smtClean="0"/>
          </a:p>
        </p:txBody>
      </p:sp>
      <p:pic>
        <p:nvPicPr>
          <p:cNvPr id="7170" name="Picture 2" descr="Hough demo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4" y="1940071"/>
            <a:ext cx="5877941" cy="2899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773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6146" name="Picture 2" descr="Hough-example-result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3942"/>
            <a:ext cx="7620000" cy="3895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0145" y="4396509"/>
            <a:ext cx="20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Vote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수가 높은 </a:t>
            </a:r>
            <a:r>
              <a:rPr lang="ko-KR" altLang="en-US" b="1" dirty="0">
                <a:solidFill>
                  <a:schemeClr val="bg1"/>
                </a:solidFill>
              </a:rPr>
              <a:t>점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5098473" y="3642683"/>
            <a:ext cx="526472" cy="7142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6206836" y="3408218"/>
            <a:ext cx="280274" cy="948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086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Vote</a:t>
            </a:r>
            <a:r>
              <a:rPr lang="ko-KR" altLang="en-US" dirty="0"/>
              <a:t> </a:t>
            </a:r>
            <a:r>
              <a:rPr lang="ko-KR" altLang="en-US" dirty="0" smtClean="0"/>
              <a:t>후 일부만 추출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386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686</Words>
  <Application>Microsoft Office PowerPoint</Application>
  <PresentationFormat>화면 슬라이드 쇼(4:3)</PresentationFormat>
  <Paragraphs>125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Hough transform</vt:lpstr>
      <vt:lpstr>목적 </vt:lpstr>
      <vt:lpstr>Process overview</vt:lpstr>
      <vt:lpstr>Line representation in (r, theta)</vt:lpstr>
      <vt:lpstr>Hough space</vt:lpstr>
      <vt:lpstr>Voting</vt:lpstr>
      <vt:lpstr>Voting - example</vt:lpstr>
      <vt:lpstr>example</vt:lpstr>
      <vt:lpstr>thresholding</vt:lpstr>
      <vt:lpstr>결과</vt:lpstr>
      <vt:lpstr>슬라이드 11</vt:lpstr>
      <vt:lpstr>Probabilistic Hough transform</vt:lpstr>
      <vt:lpstr>Algorithm</vt:lpstr>
      <vt:lpstr>Hough Line transform</vt:lpstr>
      <vt:lpstr>Hough line transform</vt:lpstr>
      <vt:lpstr>Min_theta, max_theta</vt:lpstr>
      <vt:lpstr>HoughLinesP</vt:lpstr>
      <vt:lpstr>슬라이드 18</vt:lpstr>
      <vt:lpstr>HoughCircles</vt:lpstr>
      <vt:lpstr>Parameter 잡기 어려움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transform</dc:title>
  <dc:creator>jiyoung yun</dc:creator>
  <cp:lastModifiedBy>Windows 사용자</cp:lastModifiedBy>
  <cp:revision>27</cp:revision>
  <dcterms:created xsi:type="dcterms:W3CDTF">2018-07-30T13:48:21Z</dcterms:created>
  <dcterms:modified xsi:type="dcterms:W3CDTF">2018-07-31T04:00:57Z</dcterms:modified>
</cp:coreProperties>
</file>