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69" r:id="rId5"/>
    <p:sldId id="278" r:id="rId6"/>
    <p:sldId id="279" r:id="rId7"/>
    <p:sldId id="280" r:id="rId8"/>
    <p:sldId id="267" r:id="rId9"/>
    <p:sldId id="270" r:id="rId10"/>
    <p:sldId id="271" r:id="rId11"/>
    <p:sldId id="272" r:id="rId12"/>
    <p:sldId id="264" r:id="rId13"/>
    <p:sldId id="265" r:id="rId14"/>
    <p:sldId id="285" r:id="rId15"/>
    <p:sldId id="284" r:id="rId16"/>
    <p:sldId id="28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1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8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0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2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77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45CF-CD76-48A5-B14A-0D11D86B979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Contour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834" y="1454458"/>
            <a:ext cx="50605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Ratster</a:t>
            </a:r>
            <a:r>
              <a:rPr lang="en-US" altLang="ko-KR" dirty="0" smtClean="0"/>
              <a:t> scan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Meet starting point of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Starting point of outer/hole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 both satisfies, considered as outer border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Marking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pixels on the border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오른쪽이</a:t>
            </a:r>
            <a:r>
              <a:rPr lang="en-US" altLang="ko-KR" dirty="0" smtClean="0"/>
              <a:t> 0,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1 -&gt; -NBD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이외의 경우 </a:t>
            </a:r>
            <a:r>
              <a:rPr lang="en-US" altLang="ko-KR" dirty="0" smtClean="0"/>
              <a:t>-&gt; NBD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이미 한번 지나간 경우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안바꿈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230" r="10853"/>
          <a:stretch/>
        </p:blipFill>
        <p:spPr>
          <a:xfrm>
            <a:off x="417443" y="2706394"/>
            <a:ext cx="2530395" cy="934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3" y="5750674"/>
            <a:ext cx="6819900" cy="1581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210" r="44145" b="63305"/>
          <a:stretch/>
        </p:blipFill>
        <p:spPr>
          <a:xfrm>
            <a:off x="5412412" y="1053296"/>
            <a:ext cx="1949087" cy="265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2412" y="776843"/>
            <a:ext cx="28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Raster scan, border </a:t>
            </a:r>
            <a:r>
              <a:rPr lang="ko-KR" altLang="en-US" b="1" dirty="0" smtClean="0"/>
              <a:t>찾음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671594" y="1137929"/>
            <a:ext cx="277793" cy="205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007261" y="2706394"/>
            <a:ext cx="7407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748041" y="2706394"/>
            <a:ext cx="0" cy="754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914663" y="3553428"/>
            <a:ext cx="823733" cy="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5810491" y="2715851"/>
            <a:ext cx="11575" cy="732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31668" y="2252726"/>
            <a:ext cx="386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Marking, raster scan, border </a:t>
            </a:r>
            <a:r>
              <a:rPr lang="ko-KR" altLang="en-US" b="1" dirty="0" smtClean="0"/>
              <a:t>찾음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85668" y="2877851"/>
            <a:ext cx="328995" cy="1483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4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834" y="1454458"/>
            <a:ext cx="50605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Ratster</a:t>
            </a:r>
            <a:r>
              <a:rPr lang="en-US" altLang="ko-KR" dirty="0" smtClean="0"/>
              <a:t> scan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Meet starting point of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Starting point of outer/hole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 both satisfies, considered as outer border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Marking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pixels on the border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오른쪽이</a:t>
            </a:r>
            <a:r>
              <a:rPr lang="en-US" altLang="ko-KR" dirty="0" smtClean="0"/>
              <a:t> 0,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1 -&gt; -NBD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이외의 경우 </a:t>
            </a:r>
            <a:r>
              <a:rPr lang="en-US" altLang="ko-KR" dirty="0" smtClean="0"/>
              <a:t>-&gt; NBD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이미 한번 지나간 경우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안바꿈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230" r="10853"/>
          <a:stretch/>
        </p:blipFill>
        <p:spPr>
          <a:xfrm>
            <a:off x="417443" y="2706394"/>
            <a:ext cx="2530395" cy="934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3" y="5276850"/>
            <a:ext cx="6819900" cy="15811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37099" r="4297" b="22063"/>
          <a:stretch/>
        </p:blipFill>
        <p:spPr>
          <a:xfrm>
            <a:off x="5330387" y="838585"/>
            <a:ext cx="3704885" cy="3293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2789" y="725126"/>
            <a:ext cx="241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Marking, border </a:t>
            </a:r>
            <a:r>
              <a:rPr lang="ko-KR" altLang="en-US" dirty="0" smtClean="0"/>
              <a:t>찾음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862823" y="1320636"/>
            <a:ext cx="636608" cy="34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499431" y="1355360"/>
            <a:ext cx="0" cy="754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5758650" y="2213970"/>
            <a:ext cx="823733" cy="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5793377" y="1364817"/>
            <a:ext cx="11575" cy="732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365483" y="1184612"/>
            <a:ext cx="433800" cy="4424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4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Tutorial </a:t>
            </a:r>
            <a:r>
              <a:rPr lang="ko-KR" altLang="en-US" dirty="0" smtClean="0"/>
              <a:t>항목들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findContour</a:t>
            </a:r>
            <a:endParaRPr lang="en-US" altLang="ko-KR" b="1" dirty="0" smtClean="0"/>
          </a:p>
          <a:p>
            <a:r>
              <a:rPr lang="en-US" altLang="ko-KR" b="1" dirty="0" err="1" smtClean="0"/>
              <a:t>drawContour</a:t>
            </a:r>
            <a:endParaRPr lang="en-US" altLang="ko-KR" b="1" dirty="0" smtClean="0"/>
          </a:p>
          <a:p>
            <a:r>
              <a:rPr lang="en-US" altLang="ko-KR" dirty="0" smtClean="0"/>
              <a:t>Contour feature</a:t>
            </a:r>
          </a:p>
          <a:p>
            <a:pPr lvl="1"/>
            <a:r>
              <a:rPr lang="en-US" altLang="ko-KR" dirty="0" smtClean="0"/>
              <a:t>Moment ( center of mass)</a:t>
            </a:r>
          </a:p>
          <a:p>
            <a:pPr lvl="1"/>
            <a:r>
              <a:rPr lang="en-US" altLang="ko-KR" dirty="0" smtClean="0"/>
              <a:t>Area</a:t>
            </a:r>
          </a:p>
          <a:p>
            <a:pPr lvl="1"/>
            <a:r>
              <a:rPr lang="en-US" altLang="ko-KR" dirty="0" smtClean="0"/>
              <a:t>Perimeter ( arc length)</a:t>
            </a:r>
          </a:p>
          <a:p>
            <a:pPr lvl="1"/>
            <a:r>
              <a:rPr lang="en-US" altLang="ko-KR" b="1" dirty="0" smtClean="0"/>
              <a:t>Approximation (implementation of </a:t>
            </a:r>
            <a:r>
              <a:rPr lang="en-US" altLang="ko-KR" b="1" dirty="0" err="1" smtClean="0"/>
              <a:t>douglas-peucker</a:t>
            </a:r>
            <a:r>
              <a:rPr lang="en-US" altLang="ko-KR" b="1" dirty="0" smtClean="0"/>
              <a:t> algorithm)</a:t>
            </a:r>
          </a:p>
          <a:p>
            <a:pPr lvl="1"/>
            <a:r>
              <a:rPr lang="en-US" altLang="ko-KR" b="1" dirty="0" smtClean="0"/>
              <a:t>Convex hull</a:t>
            </a:r>
          </a:p>
          <a:p>
            <a:pPr lvl="1"/>
            <a:r>
              <a:rPr lang="en-US" altLang="ko-KR" b="1" dirty="0" smtClean="0"/>
              <a:t>Convexity</a:t>
            </a:r>
          </a:p>
          <a:p>
            <a:pPr lvl="1"/>
            <a:r>
              <a:rPr lang="en-US" altLang="ko-KR" b="1" dirty="0" smtClean="0"/>
              <a:t>Bounding rectangle</a:t>
            </a:r>
          </a:p>
          <a:p>
            <a:pPr lvl="1"/>
            <a:r>
              <a:rPr lang="en-US" altLang="ko-KR" dirty="0" smtClean="0"/>
              <a:t>Minimum enclosing circle</a:t>
            </a:r>
          </a:p>
          <a:p>
            <a:pPr lvl="1"/>
            <a:r>
              <a:rPr lang="en-US" altLang="ko-KR" dirty="0" smtClean="0"/>
              <a:t>Fitting and ellipse</a:t>
            </a:r>
          </a:p>
          <a:p>
            <a:pPr lvl="1"/>
            <a:r>
              <a:rPr lang="en-US" altLang="ko-KR" dirty="0" smtClean="0"/>
              <a:t>Fitting a line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2347521"/>
            <a:ext cx="2869247" cy="10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9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</a:t>
            </a:r>
            <a:r>
              <a:rPr lang="ko-KR" altLang="en-US" dirty="0"/>
              <a:t>항목들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Contour properties</a:t>
            </a:r>
          </a:p>
          <a:p>
            <a:pPr lvl="1"/>
            <a:r>
              <a:rPr lang="en-US" altLang="ko-KR" dirty="0" smtClean="0"/>
              <a:t>Aspect ratio</a:t>
            </a:r>
          </a:p>
          <a:p>
            <a:pPr lvl="1"/>
            <a:r>
              <a:rPr lang="en-US" altLang="ko-KR" dirty="0" smtClean="0"/>
              <a:t>Extent</a:t>
            </a:r>
          </a:p>
          <a:p>
            <a:pPr lvl="1"/>
            <a:r>
              <a:rPr lang="en-US" altLang="ko-KR" dirty="0" smtClean="0"/>
              <a:t>Solidity</a:t>
            </a:r>
          </a:p>
          <a:p>
            <a:pPr lvl="1"/>
            <a:r>
              <a:rPr lang="en-US" altLang="ko-KR" dirty="0" smtClean="0"/>
              <a:t>Equivalent diameter</a:t>
            </a:r>
          </a:p>
          <a:p>
            <a:pPr lvl="1"/>
            <a:r>
              <a:rPr lang="en-US" altLang="ko-KR" dirty="0" smtClean="0"/>
              <a:t>Mask and pixel points</a:t>
            </a:r>
          </a:p>
          <a:p>
            <a:pPr lvl="1"/>
            <a:r>
              <a:rPr lang="en-US" altLang="ko-KR" b="1" dirty="0" smtClean="0"/>
              <a:t>Extreme points</a:t>
            </a:r>
          </a:p>
          <a:p>
            <a:r>
              <a:rPr lang="en-US" altLang="ko-KR" b="1" dirty="0" smtClean="0"/>
              <a:t>More functions</a:t>
            </a:r>
          </a:p>
          <a:p>
            <a:pPr lvl="1"/>
            <a:r>
              <a:rPr lang="en-US" altLang="ko-KR" b="1" dirty="0" smtClean="0"/>
              <a:t>Convexity defect</a:t>
            </a:r>
          </a:p>
          <a:p>
            <a:pPr lvl="1"/>
            <a:r>
              <a:rPr lang="en-US" altLang="ko-KR" b="1" dirty="0" smtClean="0"/>
              <a:t>Point polygon test</a:t>
            </a:r>
          </a:p>
          <a:p>
            <a:pPr lvl="1"/>
            <a:r>
              <a:rPr lang="en-US" altLang="ko-KR" b="1" dirty="0" smtClean="0"/>
              <a:t>Match shapes</a:t>
            </a:r>
          </a:p>
          <a:p>
            <a:r>
              <a:rPr lang="en-US" altLang="ko-KR" b="1" dirty="0" smtClean="0"/>
              <a:t>hierarchy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067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findContour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drawContour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findContours</a:t>
            </a:r>
            <a:r>
              <a:rPr lang="en-US" altLang="ko-KR" dirty="0" smtClean="0"/>
              <a:t>(image, mode, method[, contours[, hierarchy[, offset]]]) -&gt; contours, hierarchy</a:t>
            </a:r>
          </a:p>
          <a:p>
            <a:pPr lvl="1"/>
            <a:r>
              <a:rPr lang="en-US" altLang="ko-KR" dirty="0" smtClean="0"/>
              <a:t>Image : 8bit single channel image. Non-zero treated as 1</a:t>
            </a:r>
          </a:p>
          <a:p>
            <a:pPr lvl="1"/>
            <a:r>
              <a:rPr lang="en-US" altLang="ko-KR" dirty="0" smtClean="0"/>
              <a:t>Contours : detected contours</a:t>
            </a:r>
          </a:p>
          <a:p>
            <a:pPr lvl="2"/>
            <a:r>
              <a:rPr lang="en-US" altLang="ko-KR" dirty="0" smtClean="0"/>
              <a:t>Contour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pixel</a:t>
            </a:r>
            <a:r>
              <a:rPr lang="ko-KR" altLang="en-US" smtClean="0"/>
              <a:t>위치가 </a:t>
            </a:r>
            <a:r>
              <a:rPr lang="en-US" altLang="ko-KR" smtClean="0"/>
              <a:t>vecto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868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62912"/>
            <a:ext cx="8515350" cy="3781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findContour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drawContour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7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3824" y="841248"/>
            <a:ext cx="4135104" cy="5718048"/>
          </a:xfrm>
        </p:spPr>
        <p:txBody>
          <a:bodyPr>
            <a:normAutofit/>
          </a:bodyPr>
          <a:lstStyle/>
          <a:p>
            <a:r>
              <a:rPr lang="en-US" altLang="ko-KR" dirty="0"/>
              <a:t>[next, previous, </a:t>
            </a:r>
            <a:r>
              <a:rPr lang="en-US" altLang="ko-KR" dirty="0" err="1"/>
              <a:t>first_child</a:t>
            </a:r>
            <a:r>
              <a:rPr lang="en-US" altLang="ko-KR" dirty="0"/>
              <a:t>, parent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Next : next contour at the same level</a:t>
            </a:r>
          </a:p>
          <a:p>
            <a:pPr lvl="1"/>
            <a:r>
              <a:rPr lang="en-US" altLang="ko-KR" dirty="0" smtClean="0"/>
              <a:t>0, 1, 2 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next=1, 1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next= 2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next = -1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next = 5</a:t>
            </a:r>
          </a:p>
          <a:p>
            <a:r>
              <a:rPr lang="en-US" altLang="ko-KR" dirty="0" smtClean="0"/>
              <a:t>Previous : previous contour at the same level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prev. = -1</a:t>
            </a:r>
          </a:p>
          <a:p>
            <a:r>
              <a:rPr lang="en-US" altLang="ko-KR" dirty="0" err="1" smtClean="0"/>
              <a:t>First_child</a:t>
            </a:r>
            <a:r>
              <a:rPr lang="en-US" altLang="ko-KR" dirty="0" smtClean="0"/>
              <a:t> : first child contour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2a</a:t>
            </a:r>
          </a:p>
          <a:p>
            <a:pPr lvl="1"/>
            <a:r>
              <a:rPr lang="en-US" altLang="ko-KR" dirty="0" smtClean="0"/>
              <a:t>3a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Parent : parent contour</a:t>
            </a:r>
          </a:p>
          <a:p>
            <a:pPr lvl="1"/>
            <a:r>
              <a:rPr lang="en-US" altLang="ko-KR" dirty="0" err="1" smtClean="0"/>
              <a:t>First_child</a:t>
            </a:r>
            <a:r>
              <a:rPr lang="ko-KR" altLang="en-US" dirty="0" smtClean="0"/>
              <a:t>의 반대</a:t>
            </a:r>
            <a:endParaRPr lang="en-US" altLang="ko-KR" dirty="0" smtClean="0"/>
          </a:p>
          <a:p>
            <a:r>
              <a:rPr lang="en-US" altLang="ko-KR" dirty="0" smtClean="0"/>
              <a:t>Parent, child</a:t>
            </a:r>
            <a:r>
              <a:rPr lang="ko-KR" altLang="en-US" dirty="0" smtClean="0"/>
              <a:t>없는 경우 </a:t>
            </a:r>
            <a:r>
              <a:rPr lang="en-US" altLang="ko-KR" dirty="0" smtClean="0"/>
              <a:t>-1</a:t>
            </a:r>
          </a:p>
        </p:txBody>
      </p:sp>
      <p:pic>
        <p:nvPicPr>
          <p:cNvPr id="4" name="Picture 4" descr="Hierarchy 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4" y="1556577"/>
            <a:ext cx="42862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42079"/>
            <a:ext cx="7886700" cy="22348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contour</a:t>
            </a:r>
          </a:p>
          <a:p>
            <a:pPr lvl="1"/>
            <a:r>
              <a:rPr lang="en-US" altLang="ko-KR" dirty="0" smtClean="0"/>
              <a:t>Boundary of object</a:t>
            </a:r>
          </a:p>
          <a:p>
            <a:pPr lvl="1"/>
            <a:r>
              <a:rPr lang="en-US" altLang="ko-KR" dirty="0" smtClean="0"/>
              <a:t>Need to be closed curves</a:t>
            </a:r>
          </a:p>
          <a:p>
            <a:endParaRPr lang="en-US" altLang="ko-KR" dirty="0"/>
          </a:p>
          <a:p>
            <a:r>
              <a:rPr lang="en-US" altLang="ko-KR" dirty="0" smtClean="0"/>
              <a:t>Edge </a:t>
            </a:r>
          </a:p>
          <a:p>
            <a:pPr lvl="1"/>
            <a:r>
              <a:rPr lang="en-US" altLang="ko-KR" dirty="0" smtClean="0"/>
              <a:t>Extrema of image gradient</a:t>
            </a:r>
            <a:endParaRPr lang="ko-KR" altLang="en-US" dirty="0"/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545523" y="1549278"/>
            <a:ext cx="8186962" cy="2052000"/>
            <a:chOff x="120650" y="1309133"/>
            <a:chExt cx="9207647" cy="2307827"/>
          </a:xfrm>
        </p:grpSpPr>
        <p:sp>
          <p:nvSpPr>
            <p:cNvPr id="9" name="직사각형 8"/>
            <p:cNvSpPr/>
            <p:nvPr/>
          </p:nvSpPr>
          <p:spPr>
            <a:xfrm>
              <a:off x="120650" y="1493799"/>
              <a:ext cx="2967990" cy="2123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25120" y="1788160"/>
              <a:ext cx="1696720" cy="154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554480" y="1717040"/>
              <a:ext cx="1412240" cy="1229942"/>
            </a:xfrm>
            <a:custGeom>
              <a:avLst/>
              <a:gdLst>
                <a:gd name="connsiteX0" fmla="*/ 0 w 1412240"/>
                <a:gd name="connsiteY0" fmla="*/ 0 h 1229942"/>
                <a:gd name="connsiteX1" fmla="*/ 690880 w 1412240"/>
                <a:gd name="connsiteY1" fmla="*/ 274320 h 1229942"/>
                <a:gd name="connsiteX2" fmla="*/ 883920 w 1412240"/>
                <a:gd name="connsiteY2" fmla="*/ 1229360 h 1229942"/>
                <a:gd name="connsiteX3" fmla="*/ 1412240 w 1412240"/>
                <a:gd name="connsiteY3" fmla="*/ 386080 h 122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240" h="1229942">
                  <a:moveTo>
                    <a:pt x="0" y="0"/>
                  </a:moveTo>
                  <a:cubicBezTo>
                    <a:pt x="271780" y="34713"/>
                    <a:pt x="543560" y="69427"/>
                    <a:pt x="690880" y="274320"/>
                  </a:cubicBezTo>
                  <a:cubicBezTo>
                    <a:pt x="838200" y="479213"/>
                    <a:pt x="763693" y="1210733"/>
                    <a:pt x="883920" y="1229360"/>
                  </a:cubicBezTo>
                  <a:cubicBezTo>
                    <a:pt x="1004147" y="1247987"/>
                    <a:pt x="1208193" y="817033"/>
                    <a:pt x="1412240" y="38608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1277" y="1309133"/>
              <a:ext cx="10222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original</a:t>
              </a:r>
              <a:endParaRPr lang="ko-KR" altLang="en-US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11830" y="1493799"/>
              <a:ext cx="3006090" cy="2123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416300" y="1788160"/>
              <a:ext cx="1696720" cy="154432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645660" y="1717040"/>
              <a:ext cx="1412240" cy="1229942"/>
            </a:xfrm>
            <a:custGeom>
              <a:avLst/>
              <a:gdLst>
                <a:gd name="connsiteX0" fmla="*/ 0 w 1412240"/>
                <a:gd name="connsiteY0" fmla="*/ 0 h 1229942"/>
                <a:gd name="connsiteX1" fmla="*/ 690880 w 1412240"/>
                <a:gd name="connsiteY1" fmla="*/ 274320 h 1229942"/>
                <a:gd name="connsiteX2" fmla="*/ 883920 w 1412240"/>
                <a:gd name="connsiteY2" fmla="*/ 1229360 h 1229942"/>
                <a:gd name="connsiteX3" fmla="*/ 1412240 w 1412240"/>
                <a:gd name="connsiteY3" fmla="*/ 386080 h 122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240" h="1229942">
                  <a:moveTo>
                    <a:pt x="0" y="0"/>
                  </a:moveTo>
                  <a:cubicBezTo>
                    <a:pt x="271780" y="34713"/>
                    <a:pt x="543560" y="69427"/>
                    <a:pt x="690880" y="274320"/>
                  </a:cubicBezTo>
                  <a:cubicBezTo>
                    <a:pt x="838200" y="479213"/>
                    <a:pt x="763693" y="1210733"/>
                    <a:pt x="883920" y="1229360"/>
                  </a:cubicBezTo>
                  <a:cubicBezTo>
                    <a:pt x="1004147" y="1247987"/>
                    <a:pt x="1208193" y="817033"/>
                    <a:pt x="1412240" y="38608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2457" y="1309133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edge</a:t>
              </a:r>
              <a:endParaRPr lang="ko-KR" altLang="en-US" b="1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584200" y="2072640"/>
              <a:ext cx="1214120" cy="1059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657600" y="2026882"/>
              <a:ext cx="1214120" cy="105900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22207" y="1493799"/>
              <a:ext cx="3006090" cy="2123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6526677" y="1788160"/>
              <a:ext cx="1696720" cy="154432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52834" y="1309133"/>
              <a:ext cx="1042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contour</a:t>
              </a:r>
              <a:endParaRPr lang="ko-KR" altLang="en-US" b="1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788624" y="2045469"/>
              <a:ext cx="1214120" cy="105900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09681" y="1717040"/>
              <a:ext cx="78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level0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62057" y="2370713"/>
              <a:ext cx="78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level1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80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577" y="1825625"/>
            <a:ext cx="4826845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7673" y="6253018"/>
            <a:ext cx="451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White background(255)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black(0)</a:t>
            </a:r>
            <a:r>
              <a:rPr lang="ko-KR" altLang="en-US" dirty="0" smtClean="0"/>
              <a:t>찾음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67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822" y="1551008"/>
            <a:ext cx="6165207" cy="41987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 detection overview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486401" y="1541071"/>
            <a:ext cx="3564676" cy="4625955"/>
          </a:xfrm>
        </p:spPr>
        <p:txBody>
          <a:bodyPr/>
          <a:lstStyle/>
          <a:p>
            <a:r>
              <a:rPr lang="ko-KR" altLang="en-US" dirty="0" smtClean="0"/>
              <a:t>어떤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들이 동일한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를 구성하는가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Border following / contour tracing / tracer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Border</a:t>
            </a:r>
            <a:r>
              <a:rPr lang="ko-KR" altLang="en-US" dirty="0" smtClean="0"/>
              <a:t>들 사이 관계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hierarchy</a:t>
            </a:r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889085" y="6311899"/>
            <a:ext cx="51619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i="0" u="none" strike="noStrike" baseline="0" dirty="0" smtClean="0">
                <a:latin typeface="Arial" panose="020B0604020202020204" pitchFamily="34" charset="0"/>
              </a:rPr>
              <a:t>COMPUTER VISION, GRAPHICS, AND IMAGE PROCESSING N,32-46 (1985)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0581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 tracing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08" y="1450669"/>
            <a:ext cx="5807808" cy="51768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73418" y="6381284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b="1" dirty="0">
                <a:latin typeface="URWPalladioL-Bold"/>
              </a:rPr>
              <a:t>Fast Contour-Tracing Algorithm Based </a:t>
            </a:r>
            <a:r>
              <a:rPr lang="en-US" altLang="ko-KR" sz="1300" b="1" dirty="0" smtClean="0">
                <a:latin typeface="URWPalladioL-Bold"/>
              </a:rPr>
              <a:t>on a </a:t>
            </a:r>
            <a:r>
              <a:rPr lang="en-US" altLang="ko-KR" sz="1300" b="1" dirty="0">
                <a:latin typeface="URWPalladioL-Bold"/>
              </a:rPr>
              <a:t>Pixel-Following Method for Image Sensors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8874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3"/>
          </a:xfrm>
        </p:spPr>
        <p:txBody>
          <a:bodyPr/>
          <a:lstStyle/>
          <a:p>
            <a:r>
              <a:rPr lang="ko-KR" altLang="en-US" dirty="0" smtClean="0"/>
              <a:t>바깥에 있는 </a:t>
            </a:r>
            <a:r>
              <a:rPr lang="en-US" altLang="ko-KR" dirty="0" smtClean="0"/>
              <a:t>contour : parent</a:t>
            </a:r>
          </a:p>
          <a:p>
            <a:r>
              <a:rPr lang="ko-KR" altLang="en-US" dirty="0" smtClean="0"/>
              <a:t>안에 있는 </a:t>
            </a:r>
            <a:r>
              <a:rPr lang="en-US" altLang="ko-KR" dirty="0" smtClean="0"/>
              <a:t>contour : child</a:t>
            </a:r>
          </a:p>
          <a:p>
            <a:r>
              <a:rPr lang="en-US" altLang="ko-KR" dirty="0" smtClean="0"/>
              <a:t>Contour </a:t>
            </a:r>
            <a:r>
              <a:rPr lang="ko-KR" altLang="en-US" dirty="0" smtClean="0"/>
              <a:t>사이 관계 </a:t>
            </a:r>
            <a:r>
              <a:rPr lang="en-US" altLang="ko-KR" dirty="0" smtClean="0"/>
              <a:t>: hierarchy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8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32961"/>
            <a:ext cx="7886700" cy="144646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0, 1, 2 : hierarchy-0, same hierarchy level</a:t>
            </a:r>
          </a:p>
          <a:p>
            <a:r>
              <a:rPr lang="en-US" altLang="ko-KR" dirty="0" smtClean="0"/>
              <a:t>2a : child of contour-2, hierarchy-1</a:t>
            </a:r>
          </a:p>
          <a:p>
            <a:r>
              <a:rPr lang="en-US" altLang="ko-KR" dirty="0" smtClean="0"/>
              <a:t>3 : child of contour-2, hierarchy-2</a:t>
            </a:r>
          </a:p>
          <a:p>
            <a:r>
              <a:rPr lang="en-US" altLang="ko-KR" dirty="0" smtClean="0"/>
              <a:t>4, 5 : child of contour 3-a</a:t>
            </a:r>
          </a:p>
        </p:txBody>
      </p:sp>
      <p:pic>
        <p:nvPicPr>
          <p:cNvPr id="4" name="Picture 4" descr="Hierarchy 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9" y="1556577"/>
            <a:ext cx="42862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3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 detection algorithm in </a:t>
            </a:r>
            <a:r>
              <a:rPr lang="en-US" altLang="ko-KR" dirty="0" err="1" smtClean="0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56254" y="1382933"/>
            <a:ext cx="4059096" cy="4794029"/>
          </a:xfrm>
        </p:spPr>
        <p:txBody>
          <a:bodyPr/>
          <a:lstStyle/>
          <a:p>
            <a:r>
              <a:rPr lang="en-US" altLang="ko-KR" dirty="0" smtClean="0"/>
              <a:t>Border </a:t>
            </a:r>
            <a:r>
              <a:rPr lang="ko-KR" altLang="en-US" dirty="0" smtClean="0"/>
              <a:t>사이 </a:t>
            </a:r>
            <a:r>
              <a:rPr lang="en-US" altLang="ko-KR" dirty="0" err="1" smtClean="0"/>
              <a:t>reletion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얻는 방법에 대해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Border following</a:t>
            </a:r>
            <a:r>
              <a:rPr lang="ko-KR" altLang="en-US" dirty="0" smtClean="0"/>
              <a:t>은 다른 논문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22" y="1382933"/>
            <a:ext cx="2448856" cy="51017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36066" y="6184634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/>
              <a:t>Suzuki, S. and Abe, K., </a:t>
            </a:r>
            <a:r>
              <a:rPr lang="en-US" altLang="ko-KR" sz="1100" i="1" dirty="0" smtClean="0"/>
              <a:t>Topological Structural Analysis of Digitized Binary Images by Border Following</a:t>
            </a:r>
            <a:r>
              <a:rPr lang="en-US" altLang="ko-KR" sz="1100" dirty="0" smtClean="0"/>
              <a:t>. CVGIP 30 1, pp 32-46 (1985)</a:t>
            </a:r>
            <a:endParaRPr lang="ko-KR" altLang="en-US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79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7546" y="1690689"/>
            <a:ext cx="61397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Raster scan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Meet starting point of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Starting point of outer/hole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 both satisfies, considered as outer border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Marking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pixels on the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The </a:t>
            </a:r>
            <a:r>
              <a:rPr lang="en-US" altLang="ko-KR" dirty="0"/>
              <a:t>border following scheme is the classical one [l-3</a:t>
            </a:r>
            <a:r>
              <a:rPr lang="en-US" altLang="ko-KR" dirty="0" smtClean="0"/>
              <a:t>];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230" r="10853"/>
          <a:stretch/>
        </p:blipFill>
        <p:spPr>
          <a:xfrm>
            <a:off x="1520744" y="2931562"/>
            <a:ext cx="2530395" cy="934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88" y="4561794"/>
            <a:ext cx="68199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506</Words>
  <Application>Microsoft Office PowerPoint</Application>
  <PresentationFormat>화면 슬라이드 쇼(4:3)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URWPalladioL-Bold</vt:lpstr>
      <vt:lpstr>맑은 고딕</vt:lpstr>
      <vt:lpstr>Arial</vt:lpstr>
      <vt:lpstr>Office 테마</vt:lpstr>
      <vt:lpstr>Contour</vt:lpstr>
      <vt:lpstr>Contour와 edge</vt:lpstr>
      <vt:lpstr>PowerPoint 프레젠테이션</vt:lpstr>
      <vt:lpstr>Contour detection overview</vt:lpstr>
      <vt:lpstr>Contour tracing</vt:lpstr>
      <vt:lpstr>hierarchy</vt:lpstr>
      <vt:lpstr>예시</vt:lpstr>
      <vt:lpstr>Contour detection algorithm in opencv</vt:lpstr>
      <vt:lpstr>rules</vt:lpstr>
      <vt:lpstr>rules</vt:lpstr>
      <vt:lpstr>rules</vt:lpstr>
      <vt:lpstr>Tutorial 항목들</vt:lpstr>
      <vt:lpstr>Tutorial 항목들</vt:lpstr>
      <vt:lpstr>findContour, drawContour</vt:lpstr>
      <vt:lpstr>findContour, drawContour</vt:lpstr>
      <vt:lpstr>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 yun</dc:creator>
  <cp:lastModifiedBy>jiyoung yun</cp:lastModifiedBy>
  <cp:revision>23</cp:revision>
  <dcterms:created xsi:type="dcterms:W3CDTF">2018-07-22T01:57:48Z</dcterms:created>
  <dcterms:modified xsi:type="dcterms:W3CDTF">2018-07-23T14:59:06Z</dcterms:modified>
</cp:coreProperties>
</file>