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78" r:id="rId6"/>
    <p:sldId id="267" r:id="rId7"/>
    <p:sldId id="270" r:id="rId8"/>
    <p:sldId id="271" r:id="rId9"/>
    <p:sldId id="272" r:id="rId10"/>
    <p:sldId id="264" r:id="rId11"/>
    <p:sldId id="265" r:id="rId12"/>
    <p:sldId id="263" r:id="rId13"/>
    <p:sldId id="261" r:id="rId14"/>
    <p:sldId id="266" r:id="rId15"/>
    <p:sldId id="273" r:id="rId16"/>
    <p:sldId id="274" r:id="rId17"/>
    <p:sldId id="277" r:id="rId18"/>
    <p:sldId id="275" r:id="rId19"/>
    <p:sldId id="276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45CF-CD76-48A5-B14A-0D11D86B9794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6CDC8-8144-44A5-9E84-940AEC8E43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715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45CF-CD76-48A5-B14A-0D11D86B9794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6CDC8-8144-44A5-9E84-940AEC8E43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323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45CF-CD76-48A5-B14A-0D11D86B9794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6CDC8-8144-44A5-9E84-940AEC8E43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782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45CF-CD76-48A5-B14A-0D11D86B9794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6CDC8-8144-44A5-9E84-940AEC8E43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413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45CF-CD76-48A5-B14A-0D11D86B9794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6CDC8-8144-44A5-9E84-940AEC8E43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286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45CF-CD76-48A5-B14A-0D11D86B9794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6CDC8-8144-44A5-9E84-940AEC8E43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86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45CF-CD76-48A5-B14A-0D11D86B9794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6CDC8-8144-44A5-9E84-940AEC8E43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302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45CF-CD76-48A5-B14A-0D11D86B9794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6CDC8-8144-44A5-9E84-940AEC8E43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081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45CF-CD76-48A5-B14A-0D11D86B9794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6CDC8-8144-44A5-9E84-940AEC8E43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322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45CF-CD76-48A5-B14A-0D11D86B9794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6CDC8-8144-44A5-9E84-940AEC8E43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776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45CF-CD76-48A5-B14A-0D11D86B9794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6CDC8-8144-44A5-9E84-940AEC8E43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866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045CF-CD76-48A5-B14A-0D11D86B9794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6CDC8-8144-44A5-9E84-940AEC8E43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63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Contour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19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Contour </a:t>
            </a:r>
            <a:r>
              <a:rPr lang="ko-KR" altLang="en-US" dirty="0" smtClean="0"/>
              <a:t>찾는 방법 </a:t>
            </a:r>
            <a:r>
              <a:rPr lang="en-US" altLang="ko-KR" dirty="0" smtClean="0"/>
              <a:t>/ </a:t>
            </a:r>
          </a:p>
          <a:p>
            <a:r>
              <a:rPr lang="en-US" altLang="ko-KR" dirty="0" smtClean="0"/>
              <a:t>Contour </a:t>
            </a:r>
            <a:r>
              <a:rPr lang="ko-KR" altLang="en-US" dirty="0" smtClean="0"/>
              <a:t>표시 방법</a:t>
            </a:r>
            <a:endParaRPr lang="en-US" altLang="ko-KR" dirty="0"/>
          </a:p>
          <a:p>
            <a:r>
              <a:rPr lang="en-US" altLang="ko-KR" dirty="0" smtClean="0"/>
              <a:t>Contour feature</a:t>
            </a:r>
          </a:p>
          <a:p>
            <a:pPr lvl="1"/>
            <a:r>
              <a:rPr lang="en-US" altLang="ko-KR" dirty="0" smtClean="0"/>
              <a:t>Moment ( center of mass)</a:t>
            </a:r>
          </a:p>
          <a:p>
            <a:pPr lvl="1"/>
            <a:r>
              <a:rPr lang="en-US" altLang="ko-KR" dirty="0" smtClean="0"/>
              <a:t>Area</a:t>
            </a:r>
          </a:p>
          <a:p>
            <a:pPr lvl="1"/>
            <a:r>
              <a:rPr lang="en-US" altLang="ko-KR" dirty="0" smtClean="0"/>
              <a:t>Perimeter ( arc length)</a:t>
            </a:r>
          </a:p>
          <a:p>
            <a:pPr lvl="1"/>
            <a:r>
              <a:rPr lang="en-US" altLang="ko-KR" dirty="0" smtClean="0"/>
              <a:t>Approximation (implementation of </a:t>
            </a:r>
            <a:r>
              <a:rPr lang="en-US" altLang="ko-KR" dirty="0" err="1" smtClean="0"/>
              <a:t>douglas-peucker</a:t>
            </a:r>
            <a:r>
              <a:rPr lang="en-US" altLang="ko-KR" dirty="0" smtClean="0"/>
              <a:t> algorithm)</a:t>
            </a:r>
          </a:p>
          <a:p>
            <a:pPr lvl="1"/>
            <a:r>
              <a:rPr lang="en-US" altLang="ko-KR" dirty="0" smtClean="0"/>
              <a:t>Convex </a:t>
            </a:r>
            <a:r>
              <a:rPr lang="en-US" altLang="ko-KR" dirty="0" smtClean="0"/>
              <a:t>hull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Convexity</a:t>
            </a:r>
          </a:p>
          <a:p>
            <a:pPr lvl="1"/>
            <a:r>
              <a:rPr lang="en-US" altLang="ko-KR" dirty="0" smtClean="0"/>
              <a:t>Bounding rectangle</a:t>
            </a:r>
          </a:p>
          <a:p>
            <a:pPr lvl="1"/>
            <a:r>
              <a:rPr lang="en-US" altLang="ko-KR" dirty="0" smtClean="0"/>
              <a:t>Minimum enclosing circle</a:t>
            </a:r>
          </a:p>
          <a:p>
            <a:pPr lvl="1"/>
            <a:r>
              <a:rPr lang="en-US" altLang="ko-KR" dirty="0" smtClean="0"/>
              <a:t>Fitting and ellipse</a:t>
            </a:r>
          </a:p>
          <a:p>
            <a:pPr lvl="1"/>
            <a:r>
              <a:rPr lang="en-US" altLang="ko-KR" dirty="0" smtClean="0"/>
              <a:t>Fitting a line</a:t>
            </a:r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7040" y="2347521"/>
            <a:ext cx="2869247" cy="108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196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Contour properties</a:t>
            </a:r>
          </a:p>
          <a:p>
            <a:pPr lvl="1"/>
            <a:r>
              <a:rPr lang="en-US" altLang="ko-KR" dirty="0" smtClean="0"/>
              <a:t>Aspect ratio</a:t>
            </a:r>
          </a:p>
          <a:p>
            <a:pPr lvl="1"/>
            <a:r>
              <a:rPr lang="en-US" altLang="ko-KR" dirty="0" smtClean="0"/>
              <a:t>Extent</a:t>
            </a:r>
          </a:p>
          <a:p>
            <a:pPr lvl="1"/>
            <a:r>
              <a:rPr lang="en-US" altLang="ko-KR" dirty="0" smtClean="0"/>
              <a:t>Solidity</a:t>
            </a:r>
          </a:p>
          <a:p>
            <a:pPr lvl="1"/>
            <a:r>
              <a:rPr lang="en-US" altLang="ko-KR" dirty="0" smtClean="0"/>
              <a:t>Equivalent diameter</a:t>
            </a:r>
          </a:p>
          <a:p>
            <a:pPr lvl="1"/>
            <a:r>
              <a:rPr lang="en-US" altLang="ko-KR" dirty="0" smtClean="0"/>
              <a:t>Mask and pixel points</a:t>
            </a:r>
          </a:p>
          <a:p>
            <a:pPr lvl="1"/>
            <a:r>
              <a:rPr lang="en-US" altLang="ko-KR" dirty="0" smtClean="0"/>
              <a:t>Extreme points</a:t>
            </a:r>
          </a:p>
          <a:p>
            <a:r>
              <a:rPr lang="en-US" altLang="ko-KR" dirty="0" smtClean="0"/>
              <a:t>More functions</a:t>
            </a:r>
          </a:p>
          <a:p>
            <a:pPr lvl="1"/>
            <a:r>
              <a:rPr lang="en-US" altLang="ko-KR" dirty="0" smtClean="0"/>
              <a:t>Convexity defect</a:t>
            </a:r>
          </a:p>
          <a:p>
            <a:pPr lvl="1"/>
            <a:r>
              <a:rPr lang="en-US" altLang="ko-KR" dirty="0" smtClean="0"/>
              <a:t>Point polygon test</a:t>
            </a:r>
          </a:p>
          <a:p>
            <a:pPr lvl="1"/>
            <a:r>
              <a:rPr lang="en-US" altLang="ko-KR" dirty="0" smtClean="0"/>
              <a:t>Match shapes</a:t>
            </a:r>
          </a:p>
          <a:p>
            <a:r>
              <a:rPr lang="en-US" altLang="ko-KR" dirty="0" smtClean="0"/>
              <a:t>hierarchy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0672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 smtClean="0"/>
              <a:t>findContour</a:t>
            </a:r>
            <a:endParaRPr lang="en-US" altLang="ko-KR" dirty="0" smtClean="0"/>
          </a:p>
          <a:p>
            <a:r>
              <a:rPr lang="en-US" altLang="ko-KR" dirty="0" err="1" smtClean="0"/>
              <a:t>drawContour</a:t>
            </a:r>
            <a:endParaRPr lang="en-US" altLang="ko-KR" dirty="0" smtClean="0"/>
          </a:p>
          <a:p>
            <a:r>
              <a:rPr lang="en-US" altLang="ko-KR" dirty="0" smtClean="0"/>
              <a:t>Hierarchy</a:t>
            </a:r>
          </a:p>
          <a:p>
            <a:endParaRPr lang="en-US" altLang="ko-KR" dirty="0" smtClean="0"/>
          </a:p>
          <a:p>
            <a:pPr lvl="1"/>
            <a:r>
              <a:rPr lang="en-US" altLang="ko-KR" dirty="0"/>
              <a:t>Approximation (implementation of </a:t>
            </a:r>
            <a:r>
              <a:rPr lang="en-US" altLang="ko-KR" dirty="0" err="1"/>
              <a:t>douglas-peucker</a:t>
            </a:r>
            <a:r>
              <a:rPr lang="en-US" altLang="ko-KR" dirty="0"/>
              <a:t> algorithm)</a:t>
            </a:r>
          </a:p>
          <a:p>
            <a:pPr lvl="1"/>
            <a:r>
              <a:rPr lang="en-US" altLang="ko-KR" dirty="0"/>
              <a:t>Convex hull</a:t>
            </a:r>
          </a:p>
          <a:p>
            <a:pPr lvl="1"/>
            <a:r>
              <a:rPr lang="en-US" altLang="ko-KR" dirty="0"/>
              <a:t>Convexity</a:t>
            </a:r>
          </a:p>
          <a:p>
            <a:pPr lvl="1"/>
            <a:r>
              <a:rPr lang="en-US" altLang="ko-KR" dirty="0"/>
              <a:t>Bounding rectangle</a:t>
            </a:r>
          </a:p>
          <a:p>
            <a:pPr lvl="1"/>
            <a:r>
              <a:rPr lang="en-US" altLang="ko-KR" dirty="0"/>
              <a:t>Minimum enclosing </a:t>
            </a:r>
            <a:r>
              <a:rPr lang="en-US" altLang="ko-KR" dirty="0" smtClean="0"/>
              <a:t>circle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More functions</a:t>
            </a:r>
          </a:p>
          <a:p>
            <a:pPr lvl="1"/>
            <a:r>
              <a:rPr lang="en-US" altLang="ko-KR" dirty="0"/>
              <a:t>Convexity defect</a:t>
            </a:r>
          </a:p>
          <a:p>
            <a:pPr lvl="1"/>
            <a:r>
              <a:rPr lang="en-US" altLang="ko-KR" dirty="0"/>
              <a:t>Point polygon test</a:t>
            </a:r>
          </a:p>
          <a:p>
            <a:pPr lvl="1"/>
            <a:r>
              <a:rPr lang="en-US" altLang="ko-KR" dirty="0"/>
              <a:t>Match shapes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8117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94327" y="2489797"/>
            <a:ext cx="2772697" cy="26989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125618" y="3890419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frame</a:t>
            </a:r>
            <a:endParaRPr lang="ko-KR" altLang="en-US" b="1" dirty="0"/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3567024" y="4259751"/>
            <a:ext cx="561184" cy="3741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1521169" y="3154097"/>
            <a:ext cx="1117600" cy="90990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Value = 1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48366" y="2600099"/>
            <a:ext cx="1241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Value = 0</a:t>
            </a:r>
            <a:endParaRPr lang="ko-KR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507822" y="1975509"/>
            <a:ext cx="1491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background</a:t>
            </a:r>
            <a:endParaRPr lang="ko-KR" altLang="en-US" b="1" dirty="0"/>
          </a:p>
        </p:txBody>
      </p:sp>
      <p:cxnSp>
        <p:nvCxnSpPr>
          <p:cNvPr id="18" name="직선 화살표 연결선 17"/>
          <p:cNvCxnSpPr/>
          <p:nvPr/>
        </p:nvCxnSpPr>
        <p:spPr>
          <a:xfrm flipH="1">
            <a:off x="3028408" y="2299826"/>
            <a:ext cx="561184" cy="3741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043424" y="2600099"/>
            <a:ext cx="2772697" cy="26989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5692353" y="3264399"/>
            <a:ext cx="1117600" cy="90990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Value = 1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997463" y="2710401"/>
            <a:ext cx="1241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Value = 1</a:t>
            </a:r>
            <a:endParaRPr lang="ko-KR" alt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7756919" y="2085811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hole</a:t>
            </a:r>
            <a:endParaRPr lang="ko-KR" altLang="en-US" b="1" dirty="0"/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7277505" y="2410128"/>
            <a:ext cx="561184" cy="3741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>
            <a:off x="2580669" y="2998277"/>
            <a:ext cx="561184" cy="3741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134834" y="2744552"/>
            <a:ext cx="924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border</a:t>
            </a:r>
            <a:endParaRPr lang="ko-KR" altLang="en-US" b="1" dirty="0"/>
          </a:p>
        </p:txBody>
      </p:sp>
      <p:cxnSp>
        <p:nvCxnSpPr>
          <p:cNvPr id="28" name="직선 화살표 연결선 27"/>
          <p:cNvCxnSpPr/>
          <p:nvPr/>
        </p:nvCxnSpPr>
        <p:spPr>
          <a:xfrm flipH="1">
            <a:off x="6684985" y="3177638"/>
            <a:ext cx="561184" cy="3741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239150" y="2923913"/>
            <a:ext cx="924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border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78256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8577" y="1825625"/>
            <a:ext cx="482684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813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ko-KR" b="1" dirty="0"/>
              <a:t>cv2.findContours(image, mode, method[, contours[, hierarchy[, offset]]]) → </a:t>
            </a:r>
            <a:r>
              <a:rPr lang="fr-FR" altLang="ko-KR" b="1" dirty="0" smtClean="0"/>
              <a:t>iamage</a:t>
            </a:r>
            <a:r>
              <a:rPr lang="fr-FR" altLang="ko-KR" b="1" dirty="0"/>
              <a:t>, contours, hierarchy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41" y="1606963"/>
            <a:ext cx="8001309" cy="478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099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62" y="1690689"/>
            <a:ext cx="8512275" cy="238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610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732" y="1719263"/>
            <a:ext cx="7877175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31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258000"/>
            <a:ext cx="7456310" cy="3600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0"/>
            <a:ext cx="7456310" cy="3600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44437" y="-4206"/>
            <a:ext cx="1059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Original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823528" y="7783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Canny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244437" y="3298136"/>
            <a:ext cx="134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EXTERNAL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966196" y="3298136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TREE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2777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96" y="3334200"/>
            <a:ext cx="7456310" cy="3600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96" y="0"/>
            <a:ext cx="7456311" cy="3600000"/>
          </a:xfrm>
        </p:spPr>
      </p:pic>
    </p:spTree>
    <p:extLst>
      <p:ext uri="{BB962C8B-B14F-4D97-AF65-F5344CB8AC3E}">
        <p14:creationId xmlns:p14="http://schemas.microsoft.com/office/powerpoint/2010/main" val="306457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Contour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edge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4211599"/>
            <a:ext cx="7886700" cy="1830428"/>
          </a:xfrm>
        </p:spPr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68" y="1632585"/>
            <a:ext cx="6581775" cy="17811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200083" y="3413760"/>
            <a:ext cx="4572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100" dirty="0"/>
              <a:t>https://www.researchgate.net/post/What_is_the_difference_between_edge_and_contour</a:t>
            </a:r>
          </a:p>
        </p:txBody>
      </p:sp>
    </p:spTree>
    <p:extLst>
      <p:ext uri="{BB962C8B-B14F-4D97-AF65-F5344CB8AC3E}">
        <p14:creationId xmlns:p14="http://schemas.microsoft.com/office/powerpoint/2010/main" val="1673827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20650" y="1493799"/>
            <a:ext cx="2967990" cy="21231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Contour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edge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3942079"/>
            <a:ext cx="7886700" cy="223488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contour</a:t>
            </a:r>
          </a:p>
          <a:p>
            <a:pPr lvl="1"/>
            <a:r>
              <a:rPr lang="en-US" altLang="ko-KR" dirty="0" smtClean="0"/>
              <a:t>Boundary of object</a:t>
            </a:r>
          </a:p>
          <a:p>
            <a:pPr lvl="1"/>
            <a:r>
              <a:rPr lang="en-US" altLang="ko-KR" dirty="0" smtClean="0"/>
              <a:t>Need to be closed curves</a:t>
            </a:r>
          </a:p>
          <a:p>
            <a:endParaRPr lang="en-US" altLang="ko-KR" dirty="0"/>
          </a:p>
          <a:p>
            <a:r>
              <a:rPr lang="en-US" altLang="ko-KR" dirty="0" smtClean="0"/>
              <a:t>Edge </a:t>
            </a:r>
          </a:p>
          <a:p>
            <a:pPr lvl="1"/>
            <a:r>
              <a:rPr lang="en-US" altLang="ko-KR" dirty="0" smtClean="0"/>
              <a:t>Extrema of image gradient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325120" y="1788160"/>
            <a:ext cx="1696720" cy="154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>
            <a:off x="1554480" y="1717040"/>
            <a:ext cx="1412240" cy="1229942"/>
          </a:xfrm>
          <a:custGeom>
            <a:avLst/>
            <a:gdLst>
              <a:gd name="connsiteX0" fmla="*/ 0 w 1412240"/>
              <a:gd name="connsiteY0" fmla="*/ 0 h 1229942"/>
              <a:gd name="connsiteX1" fmla="*/ 690880 w 1412240"/>
              <a:gd name="connsiteY1" fmla="*/ 274320 h 1229942"/>
              <a:gd name="connsiteX2" fmla="*/ 883920 w 1412240"/>
              <a:gd name="connsiteY2" fmla="*/ 1229360 h 1229942"/>
              <a:gd name="connsiteX3" fmla="*/ 1412240 w 1412240"/>
              <a:gd name="connsiteY3" fmla="*/ 386080 h 1229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2240" h="1229942">
                <a:moveTo>
                  <a:pt x="0" y="0"/>
                </a:moveTo>
                <a:cubicBezTo>
                  <a:pt x="271780" y="34713"/>
                  <a:pt x="543560" y="69427"/>
                  <a:pt x="690880" y="274320"/>
                </a:cubicBezTo>
                <a:cubicBezTo>
                  <a:pt x="838200" y="479213"/>
                  <a:pt x="763693" y="1210733"/>
                  <a:pt x="883920" y="1229360"/>
                </a:cubicBezTo>
                <a:cubicBezTo>
                  <a:pt x="1004147" y="1247987"/>
                  <a:pt x="1208193" y="817033"/>
                  <a:pt x="1412240" y="38608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51277" y="1309133"/>
            <a:ext cx="102220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original</a:t>
            </a:r>
            <a:endParaRPr lang="ko-KR" altLang="en-US" b="1" dirty="0"/>
          </a:p>
        </p:txBody>
      </p:sp>
      <p:sp>
        <p:nvSpPr>
          <p:cNvPr id="10" name="직사각형 9"/>
          <p:cNvSpPr/>
          <p:nvPr/>
        </p:nvSpPr>
        <p:spPr>
          <a:xfrm>
            <a:off x="3211830" y="1493799"/>
            <a:ext cx="3006090" cy="21231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3416300" y="1788160"/>
            <a:ext cx="1696720" cy="154432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4645660" y="1717040"/>
            <a:ext cx="1412240" cy="1229942"/>
          </a:xfrm>
          <a:custGeom>
            <a:avLst/>
            <a:gdLst>
              <a:gd name="connsiteX0" fmla="*/ 0 w 1412240"/>
              <a:gd name="connsiteY0" fmla="*/ 0 h 1229942"/>
              <a:gd name="connsiteX1" fmla="*/ 690880 w 1412240"/>
              <a:gd name="connsiteY1" fmla="*/ 274320 h 1229942"/>
              <a:gd name="connsiteX2" fmla="*/ 883920 w 1412240"/>
              <a:gd name="connsiteY2" fmla="*/ 1229360 h 1229942"/>
              <a:gd name="connsiteX3" fmla="*/ 1412240 w 1412240"/>
              <a:gd name="connsiteY3" fmla="*/ 386080 h 1229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2240" h="1229942">
                <a:moveTo>
                  <a:pt x="0" y="0"/>
                </a:moveTo>
                <a:cubicBezTo>
                  <a:pt x="271780" y="34713"/>
                  <a:pt x="543560" y="69427"/>
                  <a:pt x="690880" y="274320"/>
                </a:cubicBezTo>
                <a:cubicBezTo>
                  <a:pt x="838200" y="479213"/>
                  <a:pt x="763693" y="1210733"/>
                  <a:pt x="883920" y="1229360"/>
                </a:cubicBezTo>
                <a:cubicBezTo>
                  <a:pt x="1004147" y="1247987"/>
                  <a:pt x="1208193" y="817033"/>
                  <a:pt x="1412240" y="38608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242457" y="1309133"/>
            <a:ext cx="7264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edge</a:t>
            </a:r>
            <a:endParaRPr lang="ko-KR" altLang="en-US" b="1" dirty="0"/>
          </a:p>
        </p:txBody>
      </p:sp>
      <p:sp>
        <p:nvSpPr>
          <p:cNvPr id="14" name="타원 13"/>
          <p:cNvSpPr/>
          <p:nvPr/>
        </p:nvSpPr>
        <p:spPr>
          <a:xfrm>
            <a:off x="584200" y="2072640"/>
            <a:ext cx="1214120" cy="105900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3657600" y="2026882"/>
            <a:ext cx="1214120" cy="105900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322207" y="1493799"/>
            <a:ext cx="3006090" cy="21231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6526677" y="1788160"/>
            <a:ext cx="1696720" cy="154432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352834" y="1309133"/>
            <a:ext cx="10428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contour</a:t>
            </a:r>
            <a:endParaRPr lang="ko-KR" altLang="en-US" b="1" dirty="0"/>
          </a:p>
        </p:txBody>
      </p:sp>
      <p:sp>
        <p:nvSpPr>
          <p:cNvPr id="22" name="타원 21"/>
          <p:cNvSpPr/>
          <p:nvPr/>
        </p:nvSpPr>
        <p:spPr>
          <a:xfrm>
            <a:off x="6788624" y="2045469"/>
            <a:ext cx="1214120" cy="105900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8009681" y="1717040"/>
            <a:ext cx="781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level0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162057" y="2370713"/>
            <a:ext cx="781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level1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3800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5822" y="1551008"/>
            <a:ext cx="6165207" cy="419871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Contour detection overview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5323840" y="1551008"/>
            <a:ext cx="3191509" cy="4625955"/>
          </a:xfrm>
        </p:spPr>
        <p:txBody>
          <a:bodyPr/>
          <a:lstStyle/>
          <a:p>
            <a:r>
              <a:rPr lang="ko-KR" altLang="en-US" dirty="0" smtClean="0"/>
              <a:t>어떤 </a:t>
            </a:r>
            <a:r>
              <a:rPr lang="en-US" altLang="ko-KR" dirty="0" smtClean="0"/>
              <a:t>pixel</a:t>
            </a:r>
            <a:r>
              <a:rPr lang="ko-KR" altLang="en-US" dirty="0" smtClean="0"/>
              <a:t>들이 동일한 </a:t>
            </a:r>
            <a:r>
              <a:rPr lang="en-US" altLang="ko-KR" dirty="0" smtClean="0"/>
              <a:t>border</a:t>
            </a:r>
            <a:r>
              <a:rPr lang="ko-KR" altLang="en-US" dirty="0" smtClean="0"/>
              <a:t>를 구성하는가</a:t>
            </a:r>
            <a:r>
              <a:rPr lang="en-US" altLang="ko-KR" dirty="0" smtClean="0"/>
              <a:t>? </a:t>
            </a:r>
          </a:p>
          <a:p>
            <a:pPr lvl="1"/>
            <a:r>
              <a:rPr lang="en-US" altLang="ko-KR" dirty="0" smtClean="0"/>
              <a:t>Border </a:t>
            </a:r>
            <a:r>
              <a:rPr lang="en-US" altLang="ko-KR" dirty="0" smtClean="0"/>
              <a:t>following / contour tracing / tracer </a:t>
            </a:r>
            <a:endParaRPr lang="en-US" altLang="ko-KR" dirty="0"/>
          </a:p>
          <a:p>
            <a:r>
              <a:rPr lang="en-US" altLang="ko-KR" dirty="0" smtClean="0"/>
              <a:t>Border</a:t>
            </a:r>
            <a:r>
              <a:rPr lang="ko-KR" altLang="en-US" dirty="0" smtClean="0"/>
              <a:t>들 사이 관계</a:t>
            </a:r>
            <a:r>
              <a:rPr lang="en-US" altLang="ko-KR" dirty="0" smtClean="0"/>
              <a:t>? </a:t>
            </a:r>
          </a:p>
          <a:p>
            <a:pPr lvl="1"/>
            <a:r>
              <a:rPr lang="en-US" altLang="ko-KR" dirty="0" smtClean="0"/>
              <a:t>hierarchy</a:t>
            </a:r>
          </a:p>
          <a:p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3889085" y="6311899"/>
            <a:ext cx="516199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0" i="0" u="none" strike="noStrike" baseline="0" dirty="0" smtClean="0">
                <a:latin typeface="Arial" panose="020B0604020202020204" pitchFamily="34" charset="0"/>
              </a:rPr>
              <a:t>COMPUTER VISION, GRAPHICS, AND IMAGE PROCESSING N,32-46 (1985)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005818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Contour tracing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908" y="1450669"/>
            <a:ext cx="5807808" cy="517683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373418" y="6381284"/>
            <a:ext cx="4572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300" b="1" dirty="0">
                <a:latin typeface="URWPalladioL-Bold"/>
              </a:rPr>
              <a:t>Fast Contour-Tracing Algorithm Based </a:t>
            </a:r>
            <a:r>
              <a:rPr lang="en-US" altLang="ko-KR" sz="1300" b="1" dirty="0" smtClean="0">
                <a:latin typeface="URWPalladioL-Bold"/>
              </a:rPr>
              <a:t>on a </a:t>
            </a:r>
            <a:r>
              <a:rPr lang="en-US" altLang="ko-KR" sz="1300" b="1" dirty="0">
                <a:latin typeface="URWPalladioL-Bold"/>
              </a:rPr>
              <a:t>Pixel-Following Method for Image Sensors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3188742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Contour detection algorithm in </a:t>
            </a:r>
            <a:r>
              <a:rPr lang="en-US" altLang="ko-KR" dirty="0" err="1" smtClean="0"/>
              <a:t>opencv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56254" y="1382933"/>
            <a:ext cx="4059096" cy="4794029"/>
          </a:xfrm>
        </p:spPr>
        <p:txBody>
          <a:bodyPr/>
          <a:lstStyle/>
          <a:p>
            <a:r>
              <a:rPr lang="en-US" altLang="ko-KR" dirty="0" smtClean="0"/>
              <a:t>Border </a:t>
            </a:r>
            <a:r>
              <a:rPr lang="ko-KR" altLang="en-US" dirty="0" smtClean="0"/>
              <a:t>사이 </a:t>
            </a:r>
            <a:r>
              <a:rPr lang="en-US" altLang="ko-KR" dirty="0" err="1" smtClean="0"/>
              <a:t>reletion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얻는 방법에 대해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Border following</a:t>
            </a:r>
            <a:r>
              <a:rPr lang="ko-KR" altLang="en-US" dirty="0" smtClean="0"/>
              <a:t>은 다른 논문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322" y="1382933"/>
            <a:ext cx="2448856" cy="510178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536066" y="6184634"/>
            <a:ext cx="4572000" cy="6001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 dirty="0" smtClean="0"/>
              <a:t>Suzuki, S. and Abe, K., </a:t>
            </a:r>
            <a:r>
              <a:rPr lang="en-US" altLang="ko-KR" sz="1100" i="1" dirty="0" smtClean="0"/>
              <a:t>Topological Structural Analysis of Digitized Binary Images by Border Following</a:t>
            </a:r>
            <a:r>
              <a:rPr lang="en-US" altLang="ko-KR" sz="1100" dirty="0" smtClean="0"/>
              <a:t>. CVGIP 30 1, pp 32-46 (1985)</a:t>
            </a:r>
            <a:endParaRPr lang="ko-KR" altLang="en-US" sz="1100" dirty="0" smtClean="0"/>
          </a:p>
          <a:p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08792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7546" y="1690689"/>
            <a:ext cx="613975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 smtClean="0"/>
              <a:t>Ratster</a:t>
            </a:r>
            <a:r>
              <a:rPr lang="en-US" altLang="ko-KR" dirty="0" smtClean="0"/>
              <a:t> scan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Meet starting point of border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Starting point of outer/hole border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If both satisfies, considered as outer border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3. Marking</a:t>
            </a:r>
            <a:r>
              <a:rPr lang="ko-KR" altLang="en-US" dirty="0" smtClean="0"/>
              <a:t> </a:t>
            </a:r>
            <a:r>
              <a:rPr lang="en-US" altLang="ko-KR" dirty="0" smtClean="0"/>
              <a:t>the pixels on the border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The </a:t>
            </a:r>
            <a:r>
              <a:rPr lang="en-US" altLang="ko-KR" dirty="0"/>
              <a:t>border following scheme is the classical one [l-3</a:t>
            </a:r>
            <a:r>
              <a:rPr lang="en-US" altLang="ko-KR" dirty="0" smtClean="0"/>
              <a:t>];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800100" lvl="1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rules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20230" r="10853"/>
          <a:stretch/>
        </p:blipFill>
        <p:spPr>
          <a:xfrm>
            <a:off x="1520744" y="2931562"/>
            <a:ext cx="2530395" cy="93457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488" y="4561794"/>
            <a:ext cx="681990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770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9834" y="1454458"/>
            <a:ext cx="506055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 smtClean="0"/>
              <a:t>Ratster</a:t>
            </a:r>
            <a:r>
              <a:rPr lang="en-US" altLang="ko-KR" dirty="0" smtClean="0"/>
              <a:t> scan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Meet starting point of border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Starting point of outer/hole border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If both satisfies, considered as outer border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3. Marking</a:t>
            </a:r>
            <a:r>
              <a:rPr lang="ko-KR" altLang="en-US" dirty="0" smtClean="0"/>
              <a:t> </a:t>
            </a:r>
            <a:r>
              <a:rPr lang="en-US" altLang="ko-KR" dirty="0" smtClean="0"/>
              <a:t>the pixels on the border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오른쪽이</a:t>
            </a:r>
            <a:r>
              <a:rPr lang="en-US" altLang="ko-KR" dirty="0" smtClean="0"/>
              <a:t> 0, </a:t>
            </a:r>
            <a:r>
              <a:rPr lang="ko-KR" altLang="en-US" dirty="0" smtClean="0"/>
              <a:t>해당 </a:t>
            </a:r>
            <a:r>
              <a:rPr lang="en-US" altLang="ko-KR" dirty="0" smtClean="0"/>
              <a:t>pixel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1 -&gt; -NBD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이외의 경우 </a:t>
            </a:r>
            <a:r>
              <a:rPr lang="en-US" altLang="ko-KR" dirty="0" smtClean="0"/>
              <a:t>-&gt; NBD </a:t>
            </a:r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이미 한번 지나간 경우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안바꿈</a:t>
            </a:r>
            <a:endParaRPr lang="en-US" altLang="ko-KR" dirty="0" smtClean="0"/>
          </a:p>
          <a:p>
            <a:endParaRPr lang="en-US" altLang="ko-KR" dirty="0" smtClean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rules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20230" r="10853"/>
          <a:stretch/>
        </p:blipFill>
        <p:spPr>
          <a:xfrm>
            <a:off x="417443" y="2706394"/>
            <a:ext cx="2530395" cy="93457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443" y="5750674"/>
            <a:ext cx="6819900" cy="15811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t="210" r="44145" b="63305"/>
          <a:stretch/>
        </p:blipFill>
        <p:spPr>
          <a:xfrm>
            <a:off x="5412412" y="1053296"/>
            <a:ext cx="1949087" cy="2652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12412" y="776843"/>
            <a:ext cx="2865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Raster scan, border </a:t>
            </a:r>
            <a:r>
              <a:rPr lang="ko-KR" altLang="en-US" b="1" dirty="0" smtClean="0"/>
              <a:t>찾음</a:t>
            </a:r>
            <a:endParaRPr lang="ko-KR" altLang="en-US" b="1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5671594" y="1137929"/>
            <a:ext cx="277793" cy="2058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6007261" y="2706394"/>
            <a:ext cx="7407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6748041" y="2706394"/>
            <a:ext cx="0" cy="7544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 flipV="1">
            <a:off x="5914663" y="3553428"/>
            <a:ext cx="823733" cy="121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 flipV="1">
            <a:off x="5810491" y="2715851"/>
            <a:ext cx="11575" cy="7321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231668" y="2252726"/>
            <a:ext cx="3866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Marking, raster scan, border </a:t>
            </a:r>
            <a:r>
              <a:rPr lang="ko-KR" altLang="en-US" b="1" dirty="0" smtClean="0"/>
              <a:t>찾음</a:t>
            </a:r>
            <a:endParaRPr lang="ko-KR" altLang="en-US" b="1" dirty="0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5585668" y="2877851"/>
            <a:ext cx="328995" cy="14839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744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9834" y="1454458"/>
            <a:ext cx="506055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 smtClean="0"/>
              <a:t>Ratster</a:t>
            </a:r>
            <a:r>
              <a:rPr lang="en-US" altLang="ko-KR" dirty="0" smtClean="0"/>
              <a:t> scan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Meet starting point of border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Starting point of outer/hole border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If both satisfies, considered as outer border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3. Marking</a:t>
            </a:r>
            <a:r>
              <a:rPr lang="ko-KR" altLang="en-US" dirty="0" smtClean="0"/>
              <a:t> </a:t>
            </a:r>
            <a:r>
              <a:rPr lang="en-US" altLang="ko-KR" dirty="0" smtClean="0"/>
              <a:t>the pixels on the border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오른쪽이</a:t>
            </a:r>
            <a:r>
              <a:rPr lang="en-US" altLang="ko-KR" dirty="0" smtClean="0"/>
              <a:t> 0, </a:t>
            </a:r>
            <a:r>
              <a:rPr lang="ko-KR" altLang="en-US" dirty="0" smtClean="0"/>
              <a:t>해당 </a:t>
            </a:r>
            <a:r>
              <a:rPr lang="en-US" altLang="ko-KR" dirty="0" smtClean="0"/>
              <a:t>pixel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1 -&gt; -NBD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이외의 경우 </a:t>
            </a:r>
            <a:r>
              <a:rPr lang="en-US" altLang="ko-KR" dirty="0" smtClean="0"/>
              <a:t>-&gt; NBD 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이미 한번 지나간 경우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안바꿈</a:t>
            </a:r>
            <a:endParaRPr lang="en-US" altLang="ko-KR" dirty="0" smtClean="0"/>
          </a:p>
          <a:p>
            <a:endParaRPr lang="en-US" altLang="ko-KR" dirty="0" smtClean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rules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20230" r="10853"/>
          <a:stretch/>
        </p:blipFill>
        <p:spPr>
          <a:xfrm>
            <a:off x="417443" y="2706394"/>
            <a:ext cx="2530395" cy="93457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443" y="5750674"/>
            <a:ext cx="6819900" cy="158115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/>
          <a:srcRect t="37099" r="4297" b="22063"/>
          <a:stretch/>
        </p:blipFill>
        <p:spPr>
          <a:xfrm>
            <a:off x="5330387" y="838585"/>
            <a:ext cx="3704885" cy="32935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72789" y="725126"/>
            <a:ext cx="2419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Marking, border </a:t>
            </a:r>
            <a:r>
              <a:rPr lang="ko-KR" altLang="en-US" dirty="0" smtClean="0"/>
              <a:t>찾음</a:t>
            </a:r>
            <a:endParaRPr lang="ko-KR" altLang="en-US" dirty="0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5862823" y="1320636"/>
            <a:ext cx="636608" cy="347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6499431" y="1355360"/>
            <a:ext cx="0" cy="7544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 flipV="1">
            <a:off x="5758650" y="2213970"/>
            <a:ext cx="823733" cy="121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 flipV="1">
            <a:off x="5793377" y="1364817"/>
            <a:ext cx="11575" cy="7321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6365483" y="1184612"/>
            <a:ext cx="433800" cy="44244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149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392</Words>
  <Application>Microsoft Office PowerPoint</Application>
  <PresentationFormat>화면 슬라이드 쇼(4:3)</PresentationFormat>
  <Paragraphs>122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URWPalladioL-Bold</vt:lpstr>
      <vt:lpstr>맑은 고딕</vt:lpstr>
      <vt:lpstr>Arial</vt:lpstr>
      <vt:lpstr>Office 테마</vt:lpstr>
      <vt:lpstr>Contour</vt:lpstr>
      <vt:lpstr>Contour와 edge</vt:lpstr>
      <vt:lpstr>Contour와 edge</vt:lpstr>
      <vt:lpstr>Contour detection overview</vt:lpstr>
      <vt:lpstr>Contour tracing</vt:lpstr>
      <vt:lpstr>Contour detection algorithm in opencv</vt:lpstr>
      <vt:lpstr>rules</vt:lpstr>
      <vt:lpstr>rules</vt:lpstr>
      <vt:lpstr>rules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jiyoung yun</dc:creator>
  <cp:lastModifiedBy>jiyoung yun</cp:lastModifiedBy>
  <cp:revision>18</cp:revision>
  <dcterms:created xsi:type="dcterms:W3CDTF">2018-07-22T01:57:48Z</dcterms:created>
  <dcterms:modified xsi:type="dcterms:W3CDTF">2018-07-23T13:47:05Z</dcterms:modified>
</cp:coreProperties>
</file>