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79" r:id="rId4"/>
    <p:sldId id="269" r:id="rId5"/>
    <p:sldId id="278" r:id="rId6"/>
    <p:sldId id="267" r:id="rId7"/>
    <p:sldId id="270" r:id="rId8"/>
    <p:sldId id="271" r:id="rId9"/>
    <p:sldId id="272" r:id="rId10"/>
    <p:sldId id="264" r:id="rId11"/>
    <p:sldId id="265" r:id="rId12"/>
    <p:sldId id="273" r:id="rId13"/>
    <p:sldId id="274" r:id="rId14"/>
    <p:sldId id="281" r:id="rId15"/>
    <p:sldId id="280" r:id="rId1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39" d="100"/>
          <a:sy n="39" d="100"/>
        </p:scale>
        <p:origin x="48" y="3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045CF-CD76-48A5-B14A-0D11D86B9794}" type="datetimeFigureOut">
              <a:rPr lang="ko-KR" altLang="en-US" smtClean="0"/>
              <a:t>2018-07-24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6CDC8-8144-44A5-9E84-940AEC8E43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4715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045CF-CD76-48A5-B14A-0D11D86B9794}" type="datetimeFigureOut">
              <a:rPr lang="ko-KR" altLang="en-US" smtClean="0"/>
              <a:t>2018-07-24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6CDC8-8144-44A5-9E84-940AEC8E43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4323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045CF-CD76-48A5-B14A-0D11D86B9794}" type="datetimeFigureOut">
              <a:rPr lang="ko-KR" altLang="en-US" smtClean="0"/>
              <a:t>2018-07-24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6CDC8-8144-44A5-9E84-940AEC8E43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8782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045CF-CD76-48A5-B14A-0D11D86B9794}" type="datetimeFigureOut">
              <a:rPr lang="ko-KR" altLang="en-US" smtClean="0"/>
              <a:t>2018-07-24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6CDC8-8144-44A5-9E84-940AEC8E43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9413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045CF-CD76-48A5-B14A-0D11D86B9794}" type="datetimeFigureOut">
              <a:rPr lang="ko-KR" altLang="en-US" smtClean="0"/>
              <a:t>2018-07-24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6CDC8-8144-44A5-9E84-940AEC8E43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9286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045CF-CD76-48A5-B14A-0D11D86B9794}" type="datetimeFigureOut">
              <a:rPr lang="ko-KR" altLang="en-US" smtClean="0"/>
              <a:t>2018-07-24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6CDC8-8144-44A5-9E84-940AEC8E43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8867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045CF-CD76-48A5-B14A-0D11D86B9794}" type="datetimeFigureOut">
              <a:rPr lang="ko-KR" altLang="en-US" smtClean="0"/>
              <a:t>2018-07-24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6CDC8-8144-44A5-9E84-940AEC8E43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8302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045CF-CD76-48A5-B14A-0D11D86B9794}" type="datetimeFigureOut">
              <a:rPr lang="ko-KR" altLang="en-US" smtClean="0"/>
              <a:t>2018-07-24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6CDC8-8144-44A5-9E84-940AEC8E43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1081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045CF-CD76-48A5-B14A-0D11D86B9794}" type="datetimeFigureOut">
              <a:rPr lang="ko-KR" altLang="en-US" smtClean="0"/>
              <a:t>2018-07-24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6CDC8-8144-44A5-9E84-940AEC8E43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2322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045CF-CD76-48A5-B14A-0D11D86B9794}" type="datetimeFigureOut">
              <a:rPr lang="ko-KR" altLang="en-US" smtClean="0"/>
              <a:t>2018-07-24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6CDC8-8144-44A5-9E84-940AEC8E43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3776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045CF-CD76-48A5-B14A-0D11D86B9794}" type="datetimeFigureOut">
              <a:rPr lang="ko-KR" altLang="en-US" smtClean="0"/>
              <a:t>2018-07-24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6CDC8-8144-44A5-9E84-940AEC8E43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8866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6045CF-CD76-48A5-B14A-0D11D86B9794}" type="datetimeFigureOut">
              <a:rPr lang="ko-KR" altLang="en-US" smtClean="0"/>
              <a:t>2018-07-24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D6CDC8-8144-44A5-9E84-940AEC8E43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863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Contour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8199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 err="1" smtClean="0"/>
              <a:t>Findcontour</a:t>
            </a:r>
            <a:endParaRPr lang="en-US" altLang="ko-KR" b="1" dirty="0" smtClean="0"/>
          </a:p>
          <a:p>
            <a:r>
              <a:rPr lang="en-US" altLang="ko-KR" b="1" dirty="0" err="1" smtClean="0"/>
              <a:t>drawcontour</a:t>
            </a:r>
            <a:endParaRPr lang="en-US" altLang="ko-KR" b="1" dirty="0" smtClean="0"/>
          </a:p>
          <a:p>
            <a:r>
              <a:rPr lang="en-US" altLang="ko-KR" dirty="0" smtClean="0"/>
              <a:t>Contour feature</a:t>
            </a:r>
          </a:p>
          <a:p>
            <a:pPr lvl="1"/>
            <a:r>
              <a:rPr lang="en-US" altLang="ko-KR" dirty="0" smtClean="0"/>
              <a:t>Moment ( center of mass)</a:t>
            </a:r>
          </a:p>
          <a:p>
            <a:pPr lvl="1"/>
            <a:r>
              <a:rPr lang="en-US" altLang="ko-KR" dirty="0" smtClean="0"/>
              <a:t>Area</a:t>
            </a:r>
          </a:p>
          <a:p>
            <a:pPr lvl="1"/>
            <a:r>
              <a:rPr lang="en-US" altLang="ko-KR" dirty="0" smtClean="0"/>
              <a:t>Perimeter ( arc length)</a:t>
            </a:r>
          </a:p>
          <a:p>
            <a:pPr lvl="1"/>
            <a:r>
              <a:rPr lang="en-US" altLang="ko-KR" b="1" dirty="0" smtClean="0"/>
              <a:t>Approximation (implementation of </a:t>
            </a:r>
            <a:r>
              <a:rPr lang="en-US" altLang="ko-KR" b="1" dirty="0" err="1" smtClean="0"/>
              <a:t>douglas-peucker</a:t>
            </a:r>
            <a:r>
              <a:rPr lang="en-US" altLang="ko-KR" b="1" dirty="0" smtClean="0"/>
              <a:t> algorithm)</a:t>
            </a:r>
          </a:p>
          <a:p>
            <a:pPr lvl="1"/>
            <a:r>
              <a:rPr lang="en-US" altLang="ko-KR" b="1" dirty="0" smtClean="0"/>
              <a:t>Convex hull</a:t>
            </a:r>
          </a:p>
          <a:p>
            <a:pPr lvl="1"/>
            <a:r>
              <a:rPr lang="en-US" altLang="ko-KR" b="1" dirty="0" smtClean="0"/>
              <a:t>Convexity</a:t>
            </a:r>
          </a:p>
          <a:p>
            <a:pPr lvl="1"/>
            <a:r>
              <a:rPr lang="en-US" altLang="ko-KR" b="1" dirty="0" smtClean="0"/>
              <a:t>Bounding rectangle</a:t>
            </a:r>
          </a:p>
          <a:p>
            <a:pPr lvl="1"/>
            <a:r>
              <a:rPr lang="en-US" altLang="ko-KR" dirty="0" smtClean="0"/>
              <a:t>Minimum enclosing circle</a:t>
            </a:r>
          </a:p>
          <a:p>
            <a:pPr lvl="1"/>
            <a:r>
              <a:rPr lang="en-US" altLang="ko-KR" dirty="0" smtClean="0"/>
              <a:t>Fitting and ellipse</a:t>
            </a:r>
          </a:p>
          <a:p>
            <a:pPr lvl="1"/>
            <a:r>
              <a:rPr lang="en-US" altLang="ko-KR" dirty="0" smtClean="0"/>
              <a:t>Fitting a line</a:t>
            </a:r>
          </a:p>
          <a:p>
            <a:pPr lvl="1"/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7040" y="2347521"/>
            <a:ext cx="2869247" cy="1080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1967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Contour properties</a:t>
            </a:r>
          </a:p>
          <a:p>
            <a:pPr lvl="1"/>
            <a:r>
              <a:rPr lang="en-US" altLang="ko-KR" dirty="0" smtClean="0"/>
              <a:t>Aspect ratio</a:t>
            </a:r>
          </a:p>
          <a:p>
            <a:pPr lvl="1"/>
            <a:r>
              <a:rPr lang="en-US" altLang="ko-KR" dirty="0" smtClean="0"/>
              <a:t>Extent</a:t>
            </a:r>
          </a:p>
          <a:p>
            <a:pPr lvl="1"/>
            <a:r>
              <a:rPr lang="en-US" altLang="ko-KR" dirty="0" smtClean="0"/>
              <a:t>Solidity</a:t>
            </a:r>
          </a:p>
          <a:p>
            <a:pPr lvl="1"/>
            <a:r>
              <a:rPr lang="en-US" altLang="ko-KR" dirty="0" smtClean="0"/>
              <a:t>Equivalent diameter</a:t>
            </a:r>
          </a:p>
          <a:p>
            <a:pPr lvl="1"/>
            <a:r>
              <a:rPr lang="en-US" altLang="ko-KR" dirty="0" smtClean="0"/>
              <a:t>Mask and pixel points</a:t>
            </a:r>
          </a:p>
          <a:p>
            <a:pPr lvl="1"/>
            <a:r>
              <a:rPr lang="en-US" altLang="ko-KR" b="1" dirty="0" smtClean="0"/>
              <a:t>Extreme points</a:t>
            </a:r>
          </a:p>
          <a:p>
            <a:r>
              <a:rPr lang="en-US" altLang="ko-KR" b="1" dirty="0" smtClean="0"/>
              <a:t>More functions</a:t>
            </a:r>
          </a:p>
          <a:p>
            <a:pPr lvl="1"/>
            <a:r>
              <a:rPr lang="en-US" altLang="ko-KR" b="1" dirty="0" smtClean="0"/>
              <a:t>Convexity defect</a:t>
            </a:r>
          </a:p>
          <a:p>
            <a:pPr lvl="1"/>
            <a:r>
              <a:rPr lang="en-US" altLang="ko-KR" b="1" dirty="0" smtClean="0"/>
              <a:t>Point polygon test</a:t>
            </a:r>
          </a:p>
          <a:p>
            <a:pPr lvl="1"/>
            <a:r>
              <a:rPr lang="en-US" altLang="ko-KR" b="1" dirty="0" smtClean="0"/>
              <a:t>Match shapes</a:t>
            </a:r>
          </a:p>
          <a:p>
            <a:r>
              <a:rPr lang="en-US" altLang="ko-KR" b="1" dirty="0" smtClean="0"/>
              <a:t>hierarchy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2806729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altLang="ko-KR" b="1" dirty="0"/>
              <a:t>cv2.findContours(image, mode, method[, contours[, hierarchy[, offset]]]) → </a:t>
            </a:r>
            <a:r>
              <a:rPr lang="fr-FR" altLang="ko-KR" b="1" dirty="0" smtClean="0"/>
              <a:t>iamage</a:t>
            </a:r>
            <a:r>
              <a:rPr lang="fr-FR" altLang="ko-KR" b="1" dirty="0"/>
              <a:t>, contours, hierarchy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041" y="1606963"/>
            <a:ext cx="8001309" cy="4788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0996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862" y="1690689"/>
            <a:ext cx="8512275" cy="2381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6103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findContours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altLang="ko-KR" dirty="0"/>
              <a:t>cv2.findContours(image, mode, method[, contours[, hierarchy[, offset]]]) → image, contours, </a:t>
            </a:r>
            <a:r>
              <a:rPr lang="fr-FR" altLang="ko-KR" dirty="0" smtClean="0"/>
              <a:t>hierarchy</a:t>
            </a:r>
          </a:p>
          <a:p>
            <a:pPr lvl="1"/>
            <a:r>
              <a:rPr lang="fr-FR" altLang="ko-KR" dirty="0" smtClean="0"/>
              <a:t>Image : source image. 8bit single channel, 0</a:t>
            </a:r>
            <a:r>
              <a:rPr lang="ko-KR" altLang="en-US" dirty="0" smtClean="0"/>
              <a:t>이 아닌 </a:t>
            </a:r>
            <a:r>
              <a:rPr lang="en-US" altLang="ko-KR" dirty="0" smtClean="0"/>
              <a:t>pixel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1</a:t>
            </a:r>
            <a:r>
              <a:rPr lang="ko-KR" altLang="en-US" dirty="0" smtClean="0"/>
              <a:t>로 여김</a:t>
            </a:r>
            <a:r>
              <a:rPr lang="en-US" altLang="ko-KR" dirty="0" smtClean="0"/>
              <a:t>. </a:t>
            </a:r>
          </a:p>
          <a:p>
            <a:pPr lvl="1"/>
            <a:r>
              <a:rPr lang="en-US" altLang="ko-KR" dirty="0" smtClean="0"/>
              <a:t>Contours : detected contours. Contour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point</a:t>
            </a:r>
            <a:r>
              <a:rPr lang="ko-KR" altLang="en-US" dirty="0" smtClean="0"/>
              <a:t>를 </a:t>
            </a:r>
            <a:r>
              <a:rPr lang="en-US" altLang="ko-KR" dirty="0" err="1" smtClean="0"/>
              <a:t>vecto</a:t>
            </a:r>
            <a:r>
              <a:rPr lang="ko-KR" altLang="en-US" dirty="0" smtClean="0"/>
              <a:t>로 저장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Method</a:t>
            </a:r>
            <a:r>
              <a:rPr lang="ko-KR" altLang="en-US" dirty="0" smtClean="0"/>
              <a:t>에 따라 저장되는 방식이 다름</a:t>
            </a:r>
            <a:r>
              <a:rPr lang="en-US" altLang="ko-KR" dirty="0" smtClean="0"/>
              <a:t>. </a:t>
            </a:r>
            <a:endParaRPr lang="en-US" altLang="ko-KR" dirty="0"/>
          </a:p>
          <a:p>
            <a:pPr lvl="2"/>
            <a:r>
              <a:rPr lang="ko-KR" altLang="en-US" dirty="0" smtClean="0"/>
              <a:t>사각형 점만 저장 </a:t>
            </a:r>
            <a:r>
              <a:rPr lang="en-US" altLang="ko-KR" dirty="0" smtClean="0"/>
              <a:t>or </a:t>
            </a:r>
            <a:r>
              <a:rPr lang="ko-KR" altLang="en-US" dirty="0" smtClean="0"/>
              <a:t>전체 다 저장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Mode : contour retrieval mode ? </a:t>
            </a:r>
            <a:endParaRPr lang="en-US" altLang="ko-KR" dirty="0"/>
          </a:p>
          <a:p>
            <a:pPr lvl="2"/>
            <a:r>
              <a:rPr lang="en-US" altLang="ko-KR" dirty="0" smtClean="0"/>
              <a:t>CV_RETR_EXTERNAL : </a:t>
            </a:r>
            <a:r>
              <a:rPr lang="ko-KR" altLang="en-US" dirty="0" smtClean="0"/>
              <a:t>외각만 저장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CV_RETR_LIST : </a:t>
            </a:r>
            <a:r>
              <a:rPr lang="ko-KR" altLang="en-US" dirty="0" smtClean="0"/>
              <a:t>전부 저장</a:t>
            </a:r>
            <a:r>
              <a:rPr lang="en-US" altLang="ko-KR" dirty="0" smtClean="0"/>
              <a:t>, hierarchy </a:t>
            </a:r>
            <a:r>
              <a:rPr lang="ko-KR" altLang="en-US" dirty="0" smtClean="0"/>
              <a:t>없음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CV_RETR_CCOMP : level 2</a:t>
            </a:r>
            <a:r>
              <a:rPr lang="ko-KR" altLang="en-US" dirty="0" smtClean="0"/>
              <a:t>까지 저장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CV_RETR_TREE : </a:t>
            </a:r>
            <a:r>
              <a:rPr lang="ko-KR" altLang="en-US" dirty="0" smtClean="0"/>
              <a:t>전체 저장</a:t>
            </a:r>
            <a:r>
              <a:rPr lang="en-US" altLang="ko-KR" dirty="0" smtClean="0"/>
              <a:t>, hierarchy </a:t>
            </a:r>
            <a:r>
              <a:rPr lang="ko-KR" altLang="en-US" dirty="0" smtClean="0"/>
              <a:t>전체 저장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Method : contour point </a:t>
            </a:r>
            <a:r>
              <a:rPr lang="ko-KR" altLang="en-US" dirty="0" smtClean="0"/>
              <a:t>저장 방법 선택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Offset : </a:t>
            </a:r>
            <a:r>
              <a:rPr lang="ko-KR" altLang="en-US" dirty="0" smtClean="0"/>
              <a:t>측정된 </a:t>
            </a:r>
            <a:r>
              <a:rPr lang="en-US" altLang="ko-KR" dirty="0" err="1" smtClean="0"/>
              <a:t>contou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offset </a:t>
            </a:r>
            <a:r>
              <a:rPr lang="ko-KR" altLang="en-US" smtClean="0"/>
              <a:t>줌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0393948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DrawContour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cv2.drawContours(image, contours, </a:t>
            </a:r>
            <a:r>
              <a:rPr lang="en-US" altLang="ko-KR" dirty="0" err="1"/>
              <a:t>contourIdx</a:t>
            </a:r>
            <a:r>
              <a:rPr lang="en-US" altLang="ko-KR" dirty="0"/>
              <a:t>, color[, thickness[, </a:t>
            </a:r>
            <a:r>
              <a:rPr lang="en-US" altLang="ko-KR" dirty="0" err="1"/>
              <a:t>lineType</a:t>
            </a:r>
            <a:r>
              <a:rPr lang="en-US" altLang="ko-KR" dirty="0"/>
              <a:t>[, hierarchy[, </a:t>
            </a:r>
            <a:r>
              <a:rPr lang="en-US" altLang="ko-KR" dirty="0" err="1"/>
              <a:t>maxLevel</a:t>
            </a:r>
            <a:r>
              <a:rPr lang="en-US" altLang="ko-KR" dirty="0"/>
              <a:t>[</a:t>
            </a:r>
            <a:r>
              <a:rPr lang="en-US" altLang="ko-KR" u="sng" dirty="0"/>
              <a:t>, </a:t>
            </a:r>
            <a:r>
              <a:rPr lang="en-US" altLang="ko-KR" dirty="0"/>
              <a:t>offset</a:t>
            </a:r>
            <a:r>
              <a:rPr lang="en-US" altLang="ko-KR" dirty="0" smtClean="0"/>
              <a:t>]]]</a:t>
            </a:r>
          </a:p>
          <a:p>
            <a:pPr lvl="1"/>
            <a:r>
              <a:rPr lang="en-US" altLang="ko-KR" dirty="0" smtClean="0"/>
              <a:t>Image : destination image ( </a:t>
            </a:r>
            <a:r>
              <a:rPr lang="ko-KR" altLang="en-US" dirty="0" smtClean="0"/>
              <a:t>원본이 변화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err="1" smtClean="0"/>
              <a:t>contourIdx</a:t>
            </a:r>
            <a:r>
              <a:rPr lang="en-US" altLang="ko-KR" dirty="0" smtClean="0"/>
              <a:t> : </a:t>
            </a:r>
            <a:r>
              <a:rPr lang="ko-KR" altLang="en-US" dirty="0" smtClean="0"/>
              <a:t>그릴 </a:t>
            </a:r>
            <a:r>
              <a:rPr lang="en-US" altLang="ko-KR" dirty="0" err="1" smtClean="0"/>
              <a:t>contou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index, -1</a:t>
            </a:r>
            <a:r>
              <a:rPr lang="ko-KR" altLang="en-US" dirty="0" smtClean="0"/>
              <a:t>이면 전부 그림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Hierarchy : optional information about hierarchy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maxLevel</a:t>
            </a:r>
            <a:r>
              <a:rPr lang="en-US" altLang="ko-KR" dirty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그려질 </a:t>
            </a:r>
            <a:r>
              <a:rPr lang="en-US" altLang="ko-KR" dirty="0" err="1" smtClean="0"/>
              <a:t>contou</a:t>
            </a:r>
            <a:r>
              <a:rPr lang="ko-KR" altLang="en-US" dirty="0" smtClean="0"/>
              <a:t>의 최대 </a:t>
            </a:r>
            <a:r>
              <a:rPr lang="en-US" altLang="ko-KR" dirty="0" smtClean="0"/>
              <a:t>level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76147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120650" y="1493799"/>
            <a:ext cx="2967990" cy="21231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Contour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edge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3942079"/>
            <a:ext cx="7886700" cy="2234883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contour</a:t>
            </a:r>
          </a:p>
          <a:p>
            <a:pPr lvl="1"/>
            <a:r>
              <a:rPr lang="en-US" altLang="ko-KR" dirty="0" smtClean="0"/>
              <a:t>Boundary of object</a:t>
            </a:r>
          </a:p>
          <a:p>
            <a:pPr lvl="1"/>
            <a:r>
              <a:rPr lang="en-US" altLang="ko-KR" dirty="0" smtClean="0"/>
              <a:t>Need to be closed curves</a:t>
            </a:r>
          </a:p>
          <a:p>
            <a:endParaRPr lang="en-US" altLang="ko-KR" dirty="0"/>
          </a:p>
          <a:p>
            <a:r>
              <a:rPr lang="en-US" altLang="ko-KR" dirty="0" smtClean="0"/>
              <a:t>Edge </a:t>
            </a:r>
          </a:p>
          <a:p>
            <a:pPr lvl="1"/>
            <a:r>
              <a:rPr lang="en-US" altLang="ko-KR" dirty="0" smtClean="0"/>
              <a:t>Extrema of image gradient</a:t>
            </a:r>
            <a:endParaRPr lang="ko-KR" altLang="en-US" dirty="0"/>
          </a:p>
        </p:txBody>
      </p:sp>
      <p:sp>
        <p:nvSpPr>
          <p:cNvPr id="4" name="타원 3"/>
          <p:cNvSpPr/>
          <p:nvPr/>
        </p:nvSpPr>
        <p:spPr>
          <a:xfrm>
            <a:off x="325120" y="1788160"/>
            <a:ext cx="1696720" cy="154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자유형 6"/>
          <p:cNvSpPr/>
          <p:nvPr/>
        </p:nvSpPr>
        <p:spPr>
          <a:xfrm>
            <a:off x="1554480" y="1717040"/>
            <a:ext cx="1412240" cy="1229942"/>
          </a:xfrm>
          <a:custGeom>
            <a:avLst/>
            <a:gdLst>
              <a:gd name="connsiteX0" fmla="*/ 0 w 1412240"/>
              <a:gd name="connsiteY0" fmla="*/ 0 h 1229942"/>
              <a:gd name="connsiteX1" fmla="*/ 690880 w 1412240"/>
              <a:gd name="connsiteY1" fmla="*/ 274320 h 1229942"/>
              <a:gd name="connsiteX2" fmla="*/ 883920 w 1412240"/>
              <a:gd name="connsiteY2" fmla="*/ 1229360 h 1229942"/>
              <a:gd name="connsiteX3" fmla="*/ 1412240 w 1412240"/>
              <a:gd name="connsiteY3" fmla="*/ 386080 h 1229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12240" h="1229942">
                <a:moveTo>
                  <a:pt x="0" y="0"/>
                </a:moveTo>
                <a:cubicBezTo>
                  <a:pt x="271780" y="34713"/>
                  <a:pt x="543560" y="69427"/>
                  <a:pt x="690880" y="274320"/>
                </a:cubicBezTo>
                <a:cubicBezTo>
                  <a:pt x="838200" y="479213"/>
                  <a:pt x="763693" y="1210733"/>
                  <a:pt x="883920" y="1229360"/>
                </a:cubicBezTo>
                <a:cubicBezTo>
                  <a:pt x="1004147" y="1247987"/>
                  <a:pt x="1208193" y="817033"/>
                  <a:pt x="1412240" y="386080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51277" y="1309133"/>
            <a:ext cx="102220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original</a:t>
            </a:r>
            <a:endParaRPr lang="ko-KR" altLang="en-US" b="1" dirty="0"/>
          </a:p>
        </p:txBody>
      </p:sp>
      <p:sp>
        <p:nvSpPr>
          <p:cNvPr id="10" name="직사각형 9"/>
          <p:cNvSpPr/>
          <p:nvPr/>
        </p:nvSpPr>
        <p:spPr>
          <a:xfrm>
            <a:off x="3211830" y="1493799"/>
            <a:ext cx="3006090" cy="21231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3416300" y="1788160"/>
            <a:ext cx="1696720" cy="154432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자유형 11"/>
          <p:cNvSpPr/>
          <p:nvPr/>
        </p:nvSpPr>
        <p:spPr>
          <a:xfrm>
            <a:off x="4645660" y="1717040"/>
            <a:ext cx="1412240" cy="1229942"/>
          </a:xfrm>
          <a:custGeom>
            <a:avLst/>
            <a:gdLst>
              <a:gd name="connsiteX0" fmla="*/ 0 w 1412240"/>
              <a:gd name="connsiteY0" fmla="*/ 0 h 1229942"/>
              <a:gd name="connsiteX1" fmla="*/ 690880 w 1412240"/>
              <a:gd name="connsiteY1" fmla="*/ 274320 h 1229942"/>
              <a:gd name="connsiteX2" fmla="*/ 883920 w 1412240"/>
              <a:gd name="connsiteY2" fmla="*/ 1229360 h 1229942"/>
              <a:gd name="connsiteX3" fmla="*/ 1412240 w 1412240"/>
              <a:gd name="connsiteY3" fmla="*/ 386080 h 1229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12240" h="1229942">
                <a:moveTo>
                  <a:pt x="0" y="0"/>
                </a:moveTo>
                <a:cubicBezTo>
                  <a:pt x="271780" y="34713"/>
                  <a:pt x="543560" y="69427"/>
                  <a:pt x="690880" y="274320"/>
                </a:cubicBezTo>
                <a:cubicBezTo>
                  <a:pt x="838200" y="479213"/>
                  <a:pt x="763693" y="1210733"/>
                  <a:pt x="883920" y="1229360"/>
                </a:cubicBezTo>
                <a:cubicBezTo>
                  <a:pt x="1004147" y="1247987"/>
                  <a:pt x="1208193" y="817033"/>
                  <a:pt x="1412240" y="386080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3242457" y="1309133"/>
            <a:ext cx="72648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edge</a:t>
            </a:r>
            <a:endParaRPr lang="ko-KR" altLang="en-US" b="1" dirty="0"/>
          </a:p>
        </p:txBody>
      </p:sp>
      <p:sp>
        <p:nvSpPr>
          <p:cNvPr id="14" name="타원 13"/>
          <p:cNvSpPr/>
          <p:nvPr/>
        </p:nvSpPr>
        <p:spPr>
          <a:xfrm>
            <a:off x="584200" y="2072640"/>
            <a:ext cx="1214120" cy="1059008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3657600" y="2026882"/>
            <a:ext cx="1214120" cy="105900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6322207" y="1493799"/>
            <a:ext cx="3006090" cy="21231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6526677" y="1788160"/>
            <a:ext cx="1696720" cy="154432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6352834" y="1309133"/>
            <a:ext cx="104285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contour</a:t>
            </a:r>
            <a:endParaRPr lang="ko-KR" altLang="en-US" b="1" dirty="0"/>
          </a:p>
        </p:txBody>
      </p:sp>
      <p:sp>
        <p:nvSpPr>
          <p:cNvPr id="22" name="타원 21"/>
          <p:cNvSpPr/>
          <p:nvPr/>
        </p:nvSpPr>
        <p:spPr>
          <a:xfrm>
            <a:off x="6788624" y="2045469"/>
            <a:ext cx="1214120" cy="105900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8009681" y="1717040"/>
            <a:ext cx="781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level0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7162057" y="2370713"/>
            <a:ext cx="781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level1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3800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58577" y="1825625"/>
            <a:ext cx="482684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315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15822" y="1551008"/>
            <a:ext cx="6165207" cy="4198719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Contour detection overview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5323840" y="1551008"/>
            <a:ext cx="3191509" cy="4625955"/>
          </a:xfrm>
        </p:spPr>
        <p:txBody>
          <a:bodyPr/>
          <a:lstStyle/>
          <a:p>
            <a:r>
              <a:rPr lang="ko-KR" altLang="en-US" dirty="0" smtClean="0"/>
              <a:t>어떤 </a:t>
            </a:r>
            <a:r>
              <a:rPr lang="en-US" altLang="ko-KR" dirty="0" smtClean="0"/>
              <a:t>pixel</a:t>
            </a:r>
            <a:r>
              <a:rPr lang="ko-KR" altLang="en-US" dirty="0" smtClean="0"/>
              <a:t>들이 동일한 </a:t>
            </a:r>
            <a:r>
              <a:rPr lang="en-US" altLang="ko-KR" dirty="0" smtClean="0"/>
              <a:t>border</a:t>
            </a:r>
            <a:r>
              <a:rPr lang="ko-KR" altLang="en-US" dirty="0" smtClean="0"/>
              <a:t>를 구성하는가</a:t>
            </a:r>
            <a:r>
              <a:rPr lang="en-US" altLang="ko-KR" dirty="0" smtClean="0"/>
              <a:t>? </a:t>
            </a:r>
          </a:p>
          <a:p>
            <a:pPr lvl="1"/>
            <a:r>
              <a:rPr lang="en-US" altLang="ko-KR" dirty="0" smtClean="0"/>
              <a:t>Border following / contour tracing / tracer </a:t>
            </a:r>
            <a:endParaRPr lang="en-US" altLang="ko-KR" dirty="0"/>
          </a:p>
          <a:p>
            <a:r>
              <a:rPr lang="en-US" altLang="ko-KR" dirty="0" smtClean="0"/>
              <a:t>Border</a:t>
            </a:r>
            <a:r>
              <a:rPr lang="ko-KR" altLang="en-US" dirty="0" smtClean="0"/>
              <a:t>들 사이 관계</a:t>
            </a:r>
            <a:r>
              <a:rPr lang="en-US" altLang="ko-KR" dirty="0" smtClean="0"/>
              <a:t>? </a:t>
            </a:r>
          </a:p>
          <a:p>
            <a:pPr lvl="1"/>
            <a:r>
              <a:rPr lang="en-US" altLang="ko-KR" dirty="0" smtClean="0"/>
              <a:t>hierarchy</a:t>
            </a:r>
          </a:p>
          <a:p>
            <a:endParaRPr lang="en-US" altLang="ko-KR" dirty="0"/>
          </a:p>
        </p:txBody>
      </p:sp>
      <p:sp>
        <p:nvSpPr>
          <p:cNvPr id="5" name="직사각형 4"/>
          <p:cNvSpPr/>
          <p:nvPr/>
        </p:nvSpPr>
        <p:spPr>
          <a:xfrm>
            <a:off x="3889085" y="6311899"/>
            <a:ext cx="516199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b="0" i="0" u="none" strike="noStrike" baseline="0" dirty="0" smtClean="0">
                <a:latin typeface="Arial" panose="020B0604020202020204" pitchFamily="34" charset="0"/>
              </a:rPr>
              <a:t>COMPUTER VISION, GRAPHICS, AND IMAGE PROCESSING N,32-46 (1985)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005818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Contour tracing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4908" y="1450669"/>
            <a:ext cx="5807808" cy="5176836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4373418" y="6381284"/>
            <a:ext cx="4572000" cy="4924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300" b="1" dirty="0">
                <a:latin typeface="URWPalladioL-Bold"/>
              </a:rPr>
              <a:t>Fast Contour-Tracing Algorithm Based </a:t>
            </a:r>
            <a:r>
              <a:rPr lang="en-US" altLang="ko-KR" sz="1300" b="1" dirty="0" smtClean="0">
                <a:latin typeface="URWPalladioL-Bold"/>
              </a:rPr>
              <a:t>on a </a:t>
            </a:r>
            <a:r>
              <a:rPr lang="en-US" altLang="ko-KR" sz="1300" b="1" dirty="0">
                <a:latin typeface="URWPalladioL-Bold"/>
              </a:rPr>
              <a:t>Pixel-Following Method for Image Sensors</a:t>
            </a:r>
            <a:endParaRPr lang="ko-KR" altLang="en-US" sz="1300" dirty="0"/>
          </a:p>
        </p:txBody>
      </p:sp>
    </p:spTree>
    <p:extLst>
      <p:ext uri="{BB962C8B-B14F-4D97-AF65-F5344CB8AC3E}">
        <p14:creationId xmlns:p14="http://schemas.microsoft.com/office/powerpoint/2010/main" val="3188742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Contour detection algorithm in </a:t>
            </a:r>
            <a:r>
              <a:rPr lang="en-US" altLang="ko-KR" dirty="0" err="1" smtClean="0"/>
              <a:t>opencv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456254" y="1382933"/>
            <a:ext cx="4059096" cy="4794029"/>
          </a:xfrm>
        </p:spPr>
        <p:txBody>
          <a:bodyPr/>
          <a:lstStyle/>
          <a:p>
            <a:r>
              <a:rPr lang="en-US" altLang="ko-KR" dirty="0" smtClean="0"/>
              <a:t>Border </a:t>
            </a:r>
            <a:r>
              <a:rPr lang="ko-KR" altLang="en-US" dirty="0" smtClean="0"/>
              <a:t>사이 </a:t>
            </a:r>
            <a:r>
              <a:rPr lang="en-US" altLang="ko-KR" dirty="0" err="1" smtClean="0"/>
              <a:t>reletion</a:t>
            </a:r>
            <a:r>
              <a:rPr lang="en-US" altLang="ko-KR" dirty="0" smtClean="0"/>
              <a:t> </a:t>
            </a:r>
            <a:r>
              <a:rPr lang="ko-KR" altLang="en-US" dirty="0" smtClean="0"/>
              <a:t>얻는 방법에 대해</a:t>
            </a:r>
            <a:r>
              <a:rPr lang="en-US" altLang="ko-KR" dirty="0" smtClean="0"/>
              <a:t>. </a:t>
            </a:r>
          </a:p>
          <a:p>
            <a:r>
              <a:rPr lang="en-US" altLang="ko-KR" dirty="0" smtClean="0"/>
              <a:t>Border following</a:t>
            </a:r>
            <a:r>
              <a:rPr lang="ko-KR" altLang="en-US" dirty="0" smtClean="0"/>
              <a:t>은 다른 논문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322" y="1382933"/>
            <a:ext cx="2448856" cy="5101783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3536066" y="6184634"/>
            <a:ext cx="4572000" cy="6001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100" dirty="0" smtClean="0"/>
              <a:t>Suzuki, S. and Abe, K., </a:t>
            </a:r>
            <a:r>
              <a:rPr lang="en-US" altLang="ko-KR" sz="1100" i="1" dirty="0" smtClean="0"/>
              <a:t>Topological Structural Analysis of Digitized Binary Images by Border Following</a:t>
            </a:r>
            <a:r>
              <a:rPr lang="en-US" altLang="ko-KR" sz="1100" dirty="0" smtClean="0"/>
              <a:t>. CVGIP 30 1, pp 32-46 (1985)</a:t>
            </a:r>
            <a:endParaRPr lang="ko-KR" altLang="en-US" sz="1100" dirty="0" smtClean="0"/>
          </a:p>
          <a:p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087925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67546" y="1690689"/>
            <a:ext cx="6139758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err="1" smtClean="0"/>
              <a:t>Ratster</a:t>
            </a:r>
            <a:r>
              <a:rPr lang="en-US" altLang="ko-KR" dirty="0" smtClean="0"/>
              <a:t> scan</a:t>
            </a:r>
          </a:p>
          <a:p>
            <a:pPr marL="342900" indent="-342900">
              <a:buAutoNum type="arabicPeriod"/>
            </a:pPr>
            <a:r>
              <a:rPr lang="en-US" altLang="ko-KR" dirty="0" smtClean="0"/>
              <a:t>Meet starting point of border</a:t>
            </a:r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Starting point of outer/hole border</a:t>
            </a:r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If both satisfies, considered as outer border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3. Marking</a:t>
            </a:r>
            <a:r>
              <a:rPr lang="ko-KR" altLang="en-US" dirty="0" smtClean="0"/>
              <a:t> </a:t>
            </a:r>
            <a:r>
              <a:rPr lang="en-US" altLang="ko-KR" dirty="0" smtClean="0"/>
              <a:t>the pixels on the border</a:t>
            </a:r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The </a:t>
            </a:r>
            <a:r>
              <a:rPr lang="en-US" altLang="ko-KR" dirty="0"/>
              <a:t>border following scheme is the classical one [l-3</a:t>
            </a:r>
            <a:r>
              <a:rPr lang="en-US" altLang="ko-KR" dirty="0" smtClean="0"/>
              <a:t>];</a:t>
            </a:r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800100" lvl="1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/>
            </a:pP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rules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t="20230" r="10853"/>
          <a:stretch/>
        </p:blipFill>
        <p:spPr>
          <a:xfrm>
            <a:off x="1520744" y="2931562"/>
            <a:ext cx="2530395" cy="93457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8488" y="4561794"/>
            <a:ext cx="6819900" cy="15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7708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69834" y="1454458"/>
            <a:ext cx="5060553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err="1" smtClean="0"/>
              <a:t>Ratster</a:t>
            </a:r>
            <a:r>
              <a:rPr lang="en-US" altLang="ko-KR" dirty="0" smtClean="0"/>
              <a:t> scan</a:t>
            </a:r>
          </a:p>
          <a:p>
            <a:pPr marL="342900" indent="-342900">
              <a:buAutoNum type="arabicPeriod"/>
            </a:pPr>
            <a:r>
              <a:rPr lang="en-US" altLang="ko-KR" dirty="0" smtClean="0"/>
              <a:t>Meet starting point of border</a:t>
            </a:r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Starting point of outer/hole border</a:t>
            </a:r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If both satisfies, considered as outer border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3. Marking</a:t>
            </a:r>
            <a:r>
              <a:rPr lang="ko-KR" altLang="en-US" dirty="0" smtClean="0"/>
              <a:t> </a:t>
            </a:r>
            <a:r>
              <a:rPr lang="en-US" altLang="ko-KR" dirty="0" smtClean="0"/>
              <a:t>the pixels on the border</a:t>
            </a:r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오른쪽이</a:t>
            </a:r>
            <a:r>
              <a:rPr lang="en-US" altLang="ko-KR" dirty="0" smtClean="0"/>
              <a:t> 0, </a:t>
            </a:r>
            <a:r>
              <a:rPr lang="ko-KR" altLang="en-US" dirty="0" smtClean="0"/>
              <a:t>해당 </a:t>
            </a:r>
            <a:r>
              <a:rPr lang="en-US" altLang="ko-KR" dirty="0" smtClean="0"/>
              <a:t>pixel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1 -&gt; -NBD</a:t>
            </a:r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이외의 경우 </a:t>
            </a:r>
            <a:r>
              <a:rPr lang="en-US" altLang="ko-KR" dirty="0" smtClean="0"/>
              <a:t>-&gt; NBD </a:t>
            </a:r>
          </a:p>
          <a:p>
            <a:pPr marL="742950" lvl="1" indent="-285750">
              <a:buFontTx/>
              <a:buChar char="-"/>
            </a:pPr>
            <a:r>
              <a:rPr lang="ko-KR" altLang="en-US" dirty="0" smtClean="0"/>
              <a:t>이미 한번 지나간 경우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안바꿈</a:t>
            </a:r>
            <a:endParaRPr lang="en-US" altLang="ko-KR" dirty="0" smtClean="0"/>
          </a:p>
          <a:p>
            <a:endParaRPr lang="en-US" altLang="ko-KR" dirty="0" smtClean="0"/>
          </a:p>
          <a:p>
            <a:pPr marL="342900" indent="-342900">
              <a:buAutoNum type="arabicPeriod"/>
            </a:pP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rules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t="20230" r="10853"/>
          <a:stretch/>
        </p:blipFill>
        <p:spPr>
          <a:xfrm>
            <a:off x="417443" y="2706394"/>
            <a:ext cx="2530395" cy="93457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443" y="5750674"/>
            <a:ext cx="6819900" cy="158115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/>
          <a:srcRect t="210" r="44145" b="63305"/>
          <a:stretch/>
        </p:blipFill>
        <p:spPr>
          <a:xfrm>
            <a:off x="5412412" y="1053296"/>
            <a:ext cx="1949087" cy="26525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412412" y="776843"/>
            <a:ext cx="2865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Raster scan, border </a:t>
            </a:r>
            <a:r>
              <a:rPr lang="ko-KR" altLang="en-US" b="1" dirty="0" smtClean="0"/>
              <a:t>찾음</a:t>
            </a:r>
            <a:endParaRPr lang="ko-KR" altLang="en-US" b="1" dirty="0"/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5671594" y="1137929"/>
            <a:ext cx="277793" cy="20586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>
            <a:off x="6007261" y="2706394"/>
            <a:ext cx="74078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>
            <a:off x="6748041" y="2706394"/>
            <a:ext cx="0" cy="75443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 flipH="1" flipV="1">
            <a:off x="5914663" y="3553428"/>
            <a:ext cx="823733" cy="1216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flipH="1" flipV="1">
            <a:off x="5810491" y="2715851"/>
            <a:ext cx="11575" cy="73216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231668" y="2252726"/>
            <a:ext cx="3866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Marking, raster scan, border </a:t>
            </a:r>
            <a:r>
              <a:rPr lang="ko-KR" altLang="en-US" b="1" dirty="0" smtClean="0"/>
              <a:t>찾음</a:t>
            </a:r>
            <a:endParaRPr lang="ko-KR" altLang="en-US" b="1" dirty="0"/>
          </a:p>
        </p:txBody>
      </p:sp>
      <p:cxnSp>
        <p:nvCxnSpPr>
          <p:cNvPr id="25" name="직선 화살표 연결선 24"/>
          <p:cNvCxnSpPr/>
          <p:nvPr/>
        </p:nvCxnSpPr>
        <p:spPr>
          <a:xfrm>
            <a:off x="5585668" y="2877851"/>
            <a:ext cx="328995" cy="14839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57449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69834" y="1454458"/>
            <a:ext cx="5060553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err="1" smtClean="0"/>
              <a:t>Ratster</a:t>
            </a:r>
            <a:r>
              <a:rPr lang="en-US" altLang="ko-KR" dirty="0" smtClean="0"/>
              <a:t> scan</a:t>
            </a:r>
          </a:p>
          <a:p>
            <a:pPr marL="342900" indent="-342900">
              <a:buAutoNum type="arabicPeriod"/>
            </a:pPr>
            <a:r>
              <a:rPr lang="en-US" altLang="ko-KR" dirty="0" smtClean="0"/>
              <a:t>Meet starting point of border</a:t>
            </a:r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Starting point of outer/hole border</a:t>
            </a:r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If both satisfies, considered as outer border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3. Marking</a:t>
            </a:r>
            <a:r>
              <a:rPr lang="ko-KR" altLang="en-US" dirty="0" smtClean="0"/>
              <a:t> </a:t>
            </a:r>
            <a:r>
              <a:rPr lang="en-US" altLang="ko-KR" dirty="0" smtClean="0"/>
              <a:t>the pixels on the border</a:t>
            </a:r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오른쪽이</a:t>
            </a:r>
            <a:r>
              <a:rPr lang="en-US" altLang="ko-KR" dirty="0" smtClean="0"/>
              <a:t> 0, </a:t>
            </a:r>
            <a:r>
              <a:rPr lang="ko-KR" altLang="en-US" dirty="0" smtClean="0"/>
              <a:t>해당 </a:t>
            </a:r>
            <a:r>
              <a:rPr lang="en-US" altLang="ko-KR" dirty="0" smtClean="0"/>
              <a:t>pixel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1 -&gt; -NBD</a:t>
            </a:r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이외의 경우 </a:t>
            </a:r>
            <a:r>
              <a:rPr lang="en-US" altLang="ko-KR" dirty="0" smtClean="0"/>
              <a:t>-&gt; NBD </a:t>
            </a:r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이미 한번 지나간 경우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안바꿈</a:t>
            </a:r>
            <a:endParaRPr lang="en-US" altLang="ko-KR" dirty="0" smtClean="0"/>
          </a:p>
          <a:p>
            <a:endParaRPr lang="en-US" altLang="ko-KR" dirty="0" smtClean="0"/>
          </a:p>
          <a:p>
            <a:pPr marL="342900" indent="-342900">
              <a:buAutoNum type="arabicPeriod"/>
            </a:pP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rules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t="20230" r="10853"/>
          <a:stretch/>
        </p:blipFill>
        <p:spPr>
          <a:xfrm>
            <a:off x="417443" y="2706394"/>
            <a:ext cx="2530395" cy="93457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443" y="5750674"/>
            <a:ext cx="6819900" cy="158115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4"/>
          <a:srcRect t="37099" r="4297" b="22063"/>
          <a:stretch/>
        </p:blipFill>
        <p:spPr>
          <a:xfrm>
            <a:off x="5330387" y="838585"/>
            <a:ext cx="3704885" cy="329357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372789" y="725126"/>
            <a:ext cx="2419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Marking, border </a:t>
            </a:r>
            <a:r>
              <a:rPr lang="ko-KR" altLang="en-US" dirty="0" smtClean="0"/>
              <a:t>찾음</a:t>
            </a:r>
            <a:endParaRPr lang="ko-KR" altLang="en-US" dirty="0"/>
          </a:p>
        </p:txBody>
      </p:sp>
      <p:cxnSp>
        <p:nvCxnSpPr>
          <p:cNvPr id="23" name="직선 화살표 연결선 22"/>
          <p:cNvCxnSpPr/>
          <p:nvPr/>
        </p:nvCxnSpPr>
        <p:spPr>
          <a:xfrm>
            <a:off x="5862823" y="1320636"/>
            <a:ext cx="636608" cy="3472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>
            <a:off x="6499431" y="1355360"/>
            <a:ext cx="0" cy="75443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 flipH="1" flipV="1">
            <a:off x="5758650" y="2213970"/>
            <a:ext cx="823733" cy="1216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 flipH="1" flipV="1">
            <a:off x="5793377" y="1364817"/>
            <a:ext cx="11575" cy="73216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 flipH="1">
            <a:off x="6365483" y="1184612"/>
            <a:ext cx="433800" cy="44244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11495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714</TotalTime>
  <Words>492</Words>
  <Application>Microsoft Office PowerPoint</Application>
  <PresentationFormat>화면 슬라이드 쇼(4:3)</PresentationFormat>
  <Paragraphs>111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9" baseType="lpstr">
      <vt:lpstr>URWPalladioL-Bold</vt:lpstr>
      <vt:lpstr>맑은 고딕</vt:lpstr>
      <vt:lpstr>Arial</vt:lpstr>
      <vt:lpstr>Office 테마</vt:lpstr>
      <vt:lpstr>Contour</vt:lpstr>
      <vt:lpstr>Contour와 edge</vt:lpstr>
      <vt:lpstr>PowerPoint 프레젠테이션</vt:lpstr>
      <vt:lpstr>Contour detection overview</vt:lpstr>
      <vt:lpstr>Contour tracing</vt:lpstr>
      <vt:lpstr>Contour detection algorithm in opencv</vt:lpstr>
      <vt:lpstr>rules</vt:lpstr>
      <vt:lpstr>rules</vt:lpstr>
      <vt:lpstr>rules</vt:lpstr>
      <vt:lpstr>PowerPoint 프레젠테이션</vt:lpstr>
      <vt:lpstr>PowerPoint 프레젠테이션</vt:lpstr>
      <vt:lpstr>PowerPoint 프레젠테이션</vt:lpstr>
      <vt:lpstr>PowerPoint 프레젠테이션</vt:lpstr>
      <vt:lpstr>findContours</vt:lpstr>
      <vt:lpstr>DrawContour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jiyoung yun</dc:creator>
  <cp:lastModifiedBy>jiyoung yun</cp:lastModifiedBy>
  <cp:revision>27</cp:revision>
  <dcterms:created xsi:type="dcterms:W3CDTF">2018-07-22T01:57:48Z</dcterms:created>
  <dcterms:modified xsi:type="dcterms:W3CDTF">2018-07-23T15:08:06Z</dcterms:modified>
</cp:coreProperties>
</file>