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72" r:id="rId11"/>
    <p:sldId id="276" r:id="rId12"/>
    <p:sldId id="268" r:id="rId13"/>
    <p:sldId id="269" r:id="rId14"/>
    <p:sldId id="266" r:id="rId15"/>
    <p:sldId id="274" r:id="rId16"/>
    <p:sldId id="275" r:id="rId17"/>
    <p:sldId id="267" r:id="rId18"/>
    <p:sldId id="277" r:id="rId19"/>
    <p:sldId id="270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2347-B9B1-43DD-B42B-FDBFF7F4384D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F4A2-DFF9-4793-A1D7-5C2FD70A99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CF4A2-DFF9-4793-A1D7-5C2FD70A99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394-B629-4511-9349-FD8338CD4544}" type="datetimeFigureOut">
              <a:rPr lang="ko-KR" altLang="en-US" smtClean="0"/>
              <a:pPr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8B11-0966-47DB-A5B9-EE08C26425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Hough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7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92560"/>
            <a:ext cx="7886700" cy="148440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R, theta</a:t>
            </a:r>
            <a:r>
              <a:rPr lang="ko-KR" altLang="en-US" dirty="0" smtClean="0"/>
              <a:t>값만 알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Detect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전체를 관통함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매우 어려움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3" y="1513908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3206" y="1178728"/>
            <a:ext cx="5260794" cy="351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99561" y="931817"/>
            <a:ext cx="20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- gray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1321" y="910045"/>
            <a:ext cx="16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Canny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3029" y="2612571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detected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circle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Hough line </a:t>
            </a:r>
            <a:r>
              <a:rPr lang="en-US" altLang="ko-KR" dirty="0" err="1" smtClean="0"/>
              <a:t>transfor</a:t>
            </a:r>
            <a:r>
              <a:rPr lang="ko-KR" altLang="en-US" dirty="0" smtClean="0"/>
              <a:t>과 원리 동일</a:t>
            </a:r>
            <a:endParaRPr lang="en-US" altLang="ko-KR" dirty="0" smtClean="0"/>
          </a:p>
          <a:p>
            <a:r>
              <a:rPr lang="en-US" altLang="ko-KR" dirty="0" smtClean="0"/>
              <a:t>But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space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(x, y, r)</a:t>
            </a:r>
          </a:p>
          <a:p>
            <a:r>
              <a:rPr lang="en-US" altLang="ko-KR" dirty="0" smtClean="0"/>
              <a:t>Pixel </a:t>
            </a:r>
            <a:r>
              <a:rPr lang="ko-KR" altLang="en-US" dirty="0" smtClean="0"/>
              <a:t>전부를</a:t>
            </a:r>
            <a:r>
              <a:rPr lang="en-US" altLang="ko-KR" dirty="0" smtClean="0"/>
              <a:t> voting</a:t>
            </a:r>
            <a:r>
              <a:rPr lang="ko-KR" altLang="en-US" dirty="0" smtClean="0"/>
              <a:t>하면 시간이 </a:t>
            </a:r>
            <a:r>
              <a:rPr lang="ko-KR" altLang="en-US" dirty="0" err="1" smtClean="0"/>
              <a:t>오래걸리므로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radius</a:t>
            </a:r>
            <a:r>
              <a:rPr lang="ko-KR" altLang="en-US" dirty="0"/>
              <a:t> </a:t>
            </a:r>
            <a:r>
              <a:rPr lang="ko-KR" altLang="en-US" dirty="0" smtClean="0"/>
              <a:t>값 혹은 범위를 지정한 뒤 진행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Probabilistic Hough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Original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시간이 오래 걸림 </a:t>
            </a:r>
            <a:r>
              <a:rPr lang="ko-KR" altLang="en-US" dirty="0" smtClean="0"/>
              <a:t>!</a:t>
            </a:r>
            <a:endParaRPr lang="en-US" altLang="ko-KR" dirty="0" smtClean="0"/>
          </a:p>
          <a:p>
            <a:r>
              <a:rPr lang="en-US" altLang="ko-KR" dirty="0" smtClean="0"/>
              <a:t>Input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의 전체가 아니라 일부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만 이용하여 </a:t>
            </a:r>
            <a:r>
              <a:rPr lang="en-US" altLang="ko-KR" dirty="0" smtClean="0"/>
              <a:t>Hough transform</a:t>
            </a:r>
            <a:r>
              <a:rPr lang="ko-KR" altLang="en-US" dirty="0" smtClean="0"/>
              <a:t>을 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5~15%</a:t>
            </a:r>
            <a:r>
              <a:rPr lang="ko-KR" altLang="en-US" dirty="0" smtClean="0"/>
              <a:t>면 충분하다 하는데</a:t>
            </a:r>
            <a:r>
              <a:rPr lang="en-US" altLang="ko-KR" dirty="0" smtClean="0"/>
              <a:t>.. 20%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경우 논문 참고 </a:t>
            </a:r>
            <a:r>
              <a:rPr lang="en-US" altLang="ko-KR" dirty="0" smtClean="0"/>
              <a:t>-  </a:t>
            </a:r>
            <a:r>
              <a:rPr lang="en-US" altLang="ko-KR" dirty="0"/>
              <a:t>Robust Detection of Lines Using the Progressive Probabilistic Hough Transform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337098" y="556344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 smtClean="0"/>
              <a:t>http://phdfb1.free.fr/robot/mscthesis/node14.html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91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에 적용된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Original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Vote</a:t>
            </a:r>
            <a:r>
              <a:rPr lang="ko-KR" altLang="en-US" dirty="0" smtClean="0"/>
              <a:t>를 전부 한 뒤 </a:t>
            </a:r>
            <a:r>
              <a:rPr lang="en-US" altLang="ko-KR" dirty="0" err="1" smtClean="0"/>
              <a:t>thresholdin</a:t>
            </a:r>
            <a:r>
              <a:rPr lang="en-US" altLang="ko-KR" dirty="0" err="1" smtClean="0"/>
              <a:t>g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Probabilistic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한 뒤 </a:t>
            </a:r>
            <a:r>
              <a:rPr lang="en-US" altLang="ko-KR" dirty="0" err="1" smtClean="0"/>
              <a:t>thresholding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Threshold</a:t>
            </a:r>
            <a:r>
              <a:rPr lang="ko-KR" altLang="en-US" dirty="0" smtClean="0"/>
              <a:t>를 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있을 경우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속해있는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은 더 이상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를 진행하지 않음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Python: cv2.HoughLines(image, rho, theta, threshold[, lines[, </a:t>
            </a:r>
            <a:r>
              <a:rPr lang="en-US" altLang="ko-KR" dirty="0" err="1" smtClean="0"/>
              <a:t>srn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stn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min_theta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max_theta</a:t>
            </a:r>
            <a:r>
              <a:rPr lang="en-US" altLang="ko-KR" dirty="0" smtClean="0"/>
              <a:t>]]]]]) → lines</a:t>
            </a:r>
          </a:p>
          <a:p>
            <a:pPr lvl="1"/>
            <a:r>
              <a:rPr lang="en-US" altLang="ko-KR" dirty="0" smtClean="0"/>
              <a:t>Image : 8bit, single channel binary</a:t>
            </a:r>
          </a:p>
          <a:p>
            <a:pPr lvl="1"/>
            <a:r>
              <a:rPr lang="en-US" altLang="ko-KR" dirty="0" smtClean="0"/>
              <a:t>Lines : output vector of lines (rho, theta)</a:t>
            </a:r>
          </a:p>
          <a:p>
            <a:pPr lvl="1"/>
            <a:r>
              <a:rPr lang="en-US" altLang="ko-KR" dirty="0" smtClean="0"/>
              <a:t>Rho : distance resolution in pixels</a:t>
            </a:r>
          </a:p>
          <a:p>
            <a:pPr lvl="1"/>
            <a:r>
              <a:rPr lang="en-US" altLang="ko-KR" dirty="0" smtClean="0"/>
              <a:t>Theta : angle resolution</a:t>
            </a:r>
            <a:r>
              <a:rPr lang="en-US" altLang="ko-KR" dirty="0"/>
              <a:t> </a:t>
            </a:r>
            <a:r>
              <a:rPr lang="en-US" altLang="ko-KR" dirty="0" smtClean="0"/>
              <a:t>in radian</a:t>
            </a:r>
          </a:p>
          <a:p>
            <a:pPr lvl="1"/>
            <a:r>
              <a:rPr lang="en-US" altLang="ko-KR" dirty="0" err="1" smtClean="0"/>
              <a:t>Srn</a:t>
            </a:r>
            <a:r>
              <a:rPr lang="en-US" altLang="ko-KR" dirty="0" smtClean="0"/>
              <a:t> : for the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Stn</a:t>
            </a:r>
            <a:r>
              <a:rPr lang="en-US" altLang="ko-KR" dirty="0" smtClean="0"/>
              <a:t> : for multi-scale </a:t>
            </a:r>
            <a:r>
              <a:rPr lang="en-US" altLang="ko-KR" dirty="0" err="1" smtClean="0"/>
              <a:t>hough</a:t>
            </a:r>
            <a:r>
              <a:rPr lang="en-US" altLang="ko-KR" dirty="0" smtClean="0"/>
              <a:t> transform</a:t>
            </a:r>
          </a:p>
          <a:p>
            <a:pPr lvl="1"/>
            <a:r>
              <a:rPr lang="en-US" altLang="ko-KR" dirty="0" err="1" smtClean="0"/>
              <a:t>Min_theta</a:t>
            </a:r>
            <a:r>
              <a:rPr lang="en-US" altLang="ko-KR" dirty="0" smtClean="0"/>
              <a:t> : minimum angle to check</a:t>
            </a:r>
          </a:p>
          <a:p>
            <a:pPr lvl="1"/>
            <a:r>
              <a:rPr lang="en-US" altLang="ko-KR" dirty="0" err="1" smtClean="0"/>
              <a:t>Max_theta</a:t>
            </a:r>
            <a:r>
              <a:rPr lang="en-US" altLang="ko-KR" dirty="0" smtClean="0"/>
              <a:t> : maximum angle for </a:t>
            </a:r>
            <a:r>
              <a:rPr lang="en-US" altLang="ko-KR" dirty="0" err="1" smtClean="0"/>
              <a:t>theck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CV_HOUGH_STANDARD</a:t>
            </a:r>
          </a:p>
          <a:p>
            <a:pPr lvl="1"/>
            <a:r>
              <a:rPr lang="en-US" altLang="ko-KR" dirty="0" smtClean="0"/>
              <a:t>CV_HOUGH_PROBABILISTIC</a:t>
            </a:r>
          </a:p>
          <a:p>
            <a:pPr lvl="1"/>
            <a:r>
              <a:rPr lang="en-US" altLang="ko-KR" dirty="0" smtClean="0"/>
              <a:t>CV_HOUGH_MULTI_SCALE</a:t>
            </a:r>
          </a:p>
        </p:txBody>
      </p:sp>
    </p:spTree>
    <p:extLst>
      <p:ext uri="{BB962C8B-B14F-4D97-AF65-F5344CB8AC3E}">
        <p14:creationId xmlns:p14="http://schemas.microsoft.com/office/powerpoint/2010/main" val="4185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line 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24376"/>
            <a:ext cx="7886700" cy="16525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어려움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예상치 못한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들이 생김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여러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이 생김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Resolution, threshold</a:t>
            </a:r>
            <a:r>
              <a:rPr lang="ko-KR" altLang="en-US" dirty="0" smtClean="0"/>
              <a:t>가 서로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Resolution 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-&gt; bin</a:t>
            </a:r>
            <a:r>
              <a:rPr lang="ko-KR" altLang="en-US" dirty="0" smtClean="0"/>
              <a:t>의 수 증가</a:t>
            </a:r>
            <a:r>
              <a:rPr lang="en-US" altLang="ko-KR" dirty="0" smtClean="0"/>
              <a:t>/vote</a:t>
            </a:r>
            <a:r>
              <a:rPr lang="ko-KR" altLang="en-US" dirty="0" smtClean="0"/>
              <a:t>수 그대로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적정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227" y="2200277"/>
            <a:ext cx="2398048" cy="23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28" y="2169157"/>
            <a:ext cx="4953000" cy="231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2427" y="1717677"/>
            <a:ext cx="193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07327" y="1793878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Original + </a:t>
            </a:r>
            <a:r>
              <a:rPr lang="en-US" altLang="ko-KR" b="1" dirty="0" err="1" smtClean="0"/>
              <a:t>hough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88627" y="1755778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Canny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Min_theta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max_theta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14925"/>
            <a:ext cx="7886700" cy="10620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특정 방향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만 선택 가능할 듯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Radian </a:t>
            </a:r>
            <a:r>
              <a:rPr lang="ko-KR" altLang="en-US" dirty="0" smtClean="0"/>
              <a:t>단위임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1’ = </a:t>
            </a:r>
            <a:r>
              <a:rPr lang="en-US" altLang="ko-KR" dirty="0" err="1" smtClean="0"/>
              <a:t>np.pi</a:t>
            </a:r>
            <a:r>
              <a:rPr lang="en-US" altLang="ko-KR" dirty="0" smtClean="0"/>
              <a:t>/180 </a:t>
            </a:r>
            <a:r>
              <a:rPr lang="ko-KR" altLang="en-US" dirty="0" smtClean="0"/>
              <a:t>넣어야</a:t>
            </a:r>
            <a:r>
              <a:rPr lang="en-US" altLang="ko-KR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108" y="1593850"/>
            <a:ext cx="2465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-1’,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=1’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8854" y="1631950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Min_theta</a:t>
            </a:r>
            <a:r>
              <a:rPr lang="en-US" altLang="ko-KR" sz="1200" b="1" dirty="0" smtClean="0"/>
              <a:t> = -1, </a:t>
            </a:r>
            <a:r>
              <a:rPr lang="en-US" altLang="ko-KR" sz="1200" b="1" dirty="0" err="1" smtClean="0"/>
              <a:t>max_theta</a:t>
            </a:r>
            <a:r>
              <a:rPr lang="en-US" altLang="ko-KR" sz="1200" b="1" dirty="0" smtClean="0"/>
              <a:t> = 90</a:t>
            </a:r>
            <a:endParaRPr lang="ko-KR" altLang="en-US" sz="1200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952624"/>
            <a:ext cx="3211461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1962344"/>
            <a:ext cx="3118730" cy="31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HoughLinesP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Python: cv2.HoughLinesP(image, rho, theta, threshold[, lines[, </a:t>
            </a:r>
            <a:r>
              <a:rPr lang="en-US" altLang="ko-KR" dirty="0" err="1" smtClean="0"/>
              <a:t>minLineLength</a:t>
            </a:r>
            <a:r>
              <a:rPr lang="en-US" altLang="ko-KR" dirty="0" smtClean="0"/>
              <a:t>[, </a:t>
            </a:r>
            <a:r>
              <a:rPr lang="en-US" altLang="ko-KR" dirty="0" err="1" smtClean="0"/>
              <a:t>maxLineGap</a:t>
            </a:r>
            <a:r>
              <a:rPr lang="en-US" altLang="ko-KR" dirty="0" smtClean="0"/>
              <a:t>]]]) → </a:t>
            </a:r>
            <a:r>
              <a:rPr lang="en-US" altLang="ko-KR" dirty="0" smtClean="0"/>
              <a:t>lines</a:t>
            </a:r>
          </a:p>
          <a:p>
            <a:pPr lvl="1"/>
            <a:r>
              <a:rPr lang="en-US" altLang="ko-KR" dirty="0"/>
              <a:t>Image : 8bit, single channel binary</a:t>
            </a:r>
          </a:p>
          <a:p>
            <a:pPr lvl="1"/>
            <a:r>
              <a:rPr lang="en-US" altLang="ko-KR" dirty="0"/>
              <a:t>Lines : output vector of lines </a:t>
            </a:r>
            <a:r>
              <a:rPr lang="en-US" altLang="ko-KR" dirty="0" smtClean="0"/>
              <a:t>(x1, y1, x2, y2)</a:t>
            </a:r>
            <a:endParaRPr lang="en-US" altLang="ko-KR" dirty="0"/>
          </a:p>
          <a:p>
            <a:pPr lvl="1"/>
            <a:r>
              <a:rPr lang="en-US" altLang="ko-KR" dirty="0"/>
              <a:t>Rho : distance resolution in pixels</a:t>
            </a:r>
          </a:p>
          <a:p>
            <a:pPr lvl="1"/>
            <a:r>
              <a:rPr lang="en-US" altLang="ko-KR" dirty="0"/>
              <a:t>Theta : angle resolution in radian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이해가 안됨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329382"/>
            <a:ext cx="7886700" cy="847581"/>
          </a:xfrm>
        </p:spPr>
        <p:txBody>
          <a:bodyPr/>
          <a:lstStyle/>
          <a:p>
            <a:r>
              <a:rPr lang="ko-KR" altLang="en-US" dirty="0" smtClean="0"/>
              <a:t>일부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잡고 일부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안잡힘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29" y="1792990"/>
            <a:ext cx="3017142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55" y="1834771"/>
            <a:ext cx="2923779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66" y="1792990"/>
            <a:ext cx="2942609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6081" y="1506023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원본에 </a:t>
            </a:r>
            <a:r>
              <a:rPr lang="en-US" altLang="ko-KR" b="1" dirty="0" err="1" smtClean="0"/>
              <a:t>houghlinep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8255" y="147027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자름</a:t>
            </a:r>
            <a:r>
              <a:rPr lang="en-US" altLang="ko-KR" b="1" dirty="0" smtClean="0"/>
              <a:t>, canny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0077" y="146543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자름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houghlinep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496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HoughCircles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cv2.HoughCircles(image, method, </a:t>
            </a:r>
            <a:r>
              <a:rPr lang="en-US" altLang="ko-KR" sz="2000" dirty="0" err="1" smtClean="0"/>
              <a:t>dp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minDist</a:t>
            </a:r>
            <a:r>
              <a:rPr lang="en-US" altLang="ko-KR" sz="2000" dirty="0" smtClean="0"/>
              <a:t>[, circles[, param1[, param2[, </a:t>
            </a:r>
            <a:r>
              <a:rPr lang="en-US" altLang="ko-KR" sz="2000" dirty="0" err="1" smtClean="0"/>
              <a:t>minRadius</a:t>
            </a:r>
            <a:r>
              <a:rPr lang="en-US" altLang="ko-KR" sz="2000" dirty="0" smtClean="0"/>
              <a:t>[, </a:t>
            </a:r>
            <a:r>
              <a:rPr lang="en-US" altLang="ko-KR" sz="2000" dirty="0" err="1" smtClean="0"/>
              <a:t>maxRadius</a:t>
            </a:r>
            <a:r>
              <a:rPr lang="en-US" altLang="ko-KR" sz="2000" dirty="0" smtClean="0"/>
              <a:t>]]]]]) → circles</a:t>
            </a:r>
          </a:p>
          <a:p>
            <a:pPr lvl="1"/>
            <a:r>
              <a:rPr lang="en-US" altLang="ko-KR" sz="1600" dirty="0" smtClean="0"/>
              <a:t>Image : 8bit, </a:t>
            </a:r>
            <a:r>
              <a:rPr lang="en-US" altLang="ko-KR" sz="1600" dirty="0" err="1" smtClean="0"/>
              <a:t>sigle</a:t>
            </a:r>
            <a:r>
              <a:rPr lang="en-US" altLang="ko-KR" sz="1600" dirty="0" smtClean="0"/>
              <a:t> channel, grayscale</a:t>
            </a:r>
          </a:p>
          <a:p>
            <a:pPr lvl="1"/>
            <a:r>
              <a:rPr lang="en-US" altLang="ko-KR" sz="1600" dirty="0" smtClean="0"/>
              <a:t>Circles : output vectors of found circle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(x, y, rad.)</a:t>
            </a:r>
          </a:p>
          <a:p>
            <a:pPr lvl="1"/>
            <a:r>
              <a:rPr lang="en-US" altLang="ko-KR" sz="1600" dirty="0" smtClean="0"/>
              <a:t>Method : detection method</a:t>
            </a:r>
          </a:p>
          <a:p>
            <a:pPr lvl="2"/>
            <a:r>
              <a:rPr lang="en-US" altLang="ko-KR" sz="1200" dirty="0" smtClean="0"/>
              <a:t>The only method : CV_HOUGH_GRADIENT</a:t>
            </a:r>
          </a:p>
          <a:p>
            <a:pPr lvl="1"/>
            <a:r>
              <a:rPr lang="en-US" altLang="ko-KR" sz="1600" dirty="0" err="1" smtClean="0"/>
              <a:t>dp</a:t>
            </a:r>
            <a:r>
              <a:rPr lang="en-US" altLang="ko-KR" sz="1600" dirty="0" smtClean="0"/>
              <a:t> : inverse ratio of accumulator </a:t>
            </a:r>
            <a:r>
              <a:rPr lang="en-US" altLang="ko-KR" sz="1600" dirty="0" smtClean="0"/>
              <a:t>resolution </a:t>
            </a:r>
            <a:r>
              <a:rPr lang="en-US" altLang="ko-KR" sz="1600" dirty="0" smtClean="0"/>
              <a:t>to the image resolution </a:t>
            </a:r>
          </a:p>
          <a:p>
            <a:pPr lvl="1"/>
            <a:r>
              <a:rPr lang="en-US" altLang="ko-KR" sz="1600" dirty="0" err="1" smtClean="0"/>
              <a:t>minDist</a:t>
            </a:r>
            <a:r>
              <a:rPr lang="en-US" altLang="ko-KR" sz="1600" dirty="0" smtClean="0"/>
              <a:t> : minimum distance between the </a:t>
            </a:r>
            <a:r>
              <a:rPr lang="en-US" altLang="ko-KR" sz="1600" dirty="0" smtClean="0"/>
              <a:t>center </a:t>
            </a:r>
            <a:r>
              <a:rPr lang="en-US" altLang="ko-KR" sz="1600" dirty="0" smtClean="0"/>
              <a:t>of detected circles</a:t>
            </a:r>
          </a:p>
          <a:p>
            <a:pPr lvl="1"/>
            <a:r>
              <a:rPr lang="en-US" altLang="ko-KR" sz="1600" dirty="0" smtClean="0"/>
              <a:t>Param1 : first method-specified parameter</a:t>
            </a:r>
          </a:p>
          <a:p>
            <a:pPr lvl="2"/>
            <a:r>
              <a:rPr lang="en-US" altLang="ko-KR" sz="1200" dirty="0" smtClean="0"/>
              <a:t>CV_HOUGH_GRADIENT : higher threshold of the two passed to the canny()</a:t>
            </a:r>
          </a:p>
          <a:p>
            <a:pPr lvl="1"/>
            <a:r>
              <a:rPr lang="en-US" altLang="ko-KR" sz="1600" dirty="0" smtClean="0"/>
              <a:t>Param2 : second method-specified parameter</a:t>
            </a:r>
          </a:p>
          <a:p>
            <a:pPr lvl="2"/>
            <a:r>
              <a:rPr lang="en-US" altLang="ko-KR" sz="1200" dirty="0" smtClean="0"/>
              <a:t>CV_HOUGH_GRADINET : threshold for circle </a:t>
            </a:r>
            <a:r>
              <a:rPr lang="en-US" altLang="ko-KR" sz="1200" dirty="0" err="1" smtClean="0"/>
              <a:t>centor</a:t>
            </a:r>
            <a:r>
              <a:rPr lang="en-US" altLang="ko-KR" sz="1200" dirty="0" smtClean="0"/>
              <a:t> at the detection stage. </a:t>
            </a:r>
          </a:p>
          <a:p>
            <a:pPr lvl="2"/>
            <a:r>
              <a:rPr lang="en-US" altLang="ko-KR" sz="1200" dirty="0" smtClean="0"/>
              <a:t>Smaller, more false circles may detected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1371"/>
            <a:ext cx="7886700" cy="1735591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특정 모양을 찾는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선 </a:t>
            </a:r>
            <a:r>
              <a:rPr lang="en-US" altLang="ko-KR" sz="2000" dirty="0" smtClean="0"/>
              <a:t>-&gt; </a:t>
            </a:r>
            <a:r>
              <a:rPr lang="en-US" altLang="ko-KR" sz="2000" dirty="0"/>
              <a:t>H</a:t>
            </a:r>
            <a:r>
              <a:rPr lang="en-US" altLang="ko-KR" sz="2000" dirty="0" smtClean="0"/>
              <a:t>ough line transform</a:t>
            </a:r>
          </a:p>
          <a:p>
            <a:pPr lvl="1"/>
            <a:r>
              <a:rPr lang="ko-KR" altLang="en-US" sz="2000" dirty="0" smtClean="0"/>
              <a:t>원 </a:t>
            </a:r>
            <a:r>
              <a:rPr lang="en-US" altLang="ko-KR" sz="2000" dirty="0" smtClean="0"/>
              <a:t>-&gt; Hough circle transform</a:t>
            </a:r>
          </a:p>
          <a:p>
            <a:r>
              <a:rPr lang="en-US" altLang="ko-KR" sz="2000" dirty="0" smtClean="0"/>
              <a:t>original data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line, circle </a:t>
            </a:r>
            <a:r>
              <a:rPr lang="ko-KR" altLang="en-US" sz="2000" dirty="0" smtClean="0"/>
              <a:t>등에 </a:t>
            </a:r>
            <a:r>
              <a:rPr lang="en-US" altLang="ko-KR" sz="2000" dirty="0" smtClean="0"/>
              <a:t>missing point</a:t>
            </a:r>
            <a:r>
              <a:rPr lang="ko-KR" altLang="en-US" sz="2000" dirty="0" smtClean="0"/>
              <a:t>가 있을 수 있음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어떻게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찾음</a:t>
            </a:r>
            <a:r>
              <a:rPr lang="en-US" altLang="ko-KR" sz="2000" dirty="0" smtClean="0"/>
              <a:t>? Hough !</a:t>
            </a:r>
          </a:p>
        </p:txBody>
      </p:sp>
      <p:pic>
        <p:nvPicPr>
          <p:cNvPr id="1026" name="Picture 2" descr="Hough Transform Line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45" y="1457925"/>
            <a:ext cx="2738096" cy="276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gh Circ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18" y="1493564"/>
            <a:ext cx="2182018" cy="269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6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744719"/>
            <a:ext cx="7886700" cy="143224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잡기가 매우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원만 있어도 원이 </a:t>
            </a:r>
            <a:r>
              <a:rPr lang="ko-KR" altLang="en-US" dirty="0" err="1" smtClean="0"/>
              <a:t>안잡힘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</a:t>
            </a:r>
            <a:r>
              <a:rPr lang="ko-KR" altLang="en-US" dirty="0" smtClean="0"/>
              <a:t>을 잘 선택해야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Resolution</a:t>
            </a:r>
            <a:r>
              <a:rPr lang="ko-KR" altLang="en-US" dirty="0" smtClean="0"/>
              <a:t>이 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수가 너무 적음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Resolutino</a:t>
            </a:r>
            <a:r>
              <a:rPr lang="ko-KR" altLang="en-US" dirty="0" smtClean="0"/>
              <a:t>이 작음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이상한 위치에 너무 많이 잡힘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1354137"/>
            <a:ext cx="6805295" cy="3240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02560" y="6176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 err="1"/>
              <a:t>circles</a:t>
            </a:r>
            <a:r>
              <a:rPr lang="ko-KR" altLang="en-US" dirty="0"/>
              <a:t> = cv2.HoughCircles(</a:t>
            </a:r>
            <a:r>
              <a:rPr lang="ko-KR" altLang="en-US" dirty="0" err="1"/>
              <a:t>canny</a:t>
            </a:r>
            <a:r>
              <a:rPr lang="ko-KR" altLang="en-US" dirty="0"/>
              <a:t>, cv2.HOUGH_GRADIENT, 5, 150, param1 = 1, param2 =20)</a:t>
            </a:r>
          </a:p>
        </p:txBody>
      </p:sp>
    </p:spTree>
    <p:extLst>
      <p:ext uri="{BB962C8B-B14F-4D97-AF65-F5344CB8AC3E}">
        <p14:creationId xmlns:p14="http://schemas.microsoft.com/office/powerpoint/2010/main" val="6946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3266" y="1551008"/>
            <a:ext cx="4522084" cy="4312262"/>
          </a:xfrm>
        </p:spPr>
        <p:txBody>
          <a:bodyPr/>
          <a:lstStyle/>
          <a:p>
            <a:r>
              <a:rPr lang="en-US" altLang="ko-KR" dirty="0" smtClean="0"/>
              <a:t>Input = binary	</a:t>
            </a:r>
          </a:p>
          <a:p>
            <a:pPr lvl="1"/>
            <a:r>
              <a:rPr lang="en-US" altLang="ko-KR" dirty="0" smtClean="0"/>
              <a:t>Threshold / Canny</a:t>
            </a:r>
          </a:p>
          <a:p>
            <a:r>
              <a:rPr lang="en-US" altLang="ko-KR" dirty="0" smtClean="0"/>
              <a:t>Hough space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Vote</a:t>
            </a:r>
          </a:p>
          <a:p>
            <a:pPr lvl="1"/>
            <a:r>
              <a:rPr lang="ko-KR" altLang="en-US" dirty="0" smtClean="0"/>
              <a:t>명칭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accumulator?</a:t>
            </a:r>
          </a:p>
          <a:p>
            <a:r>
              <a:rPr lang="en-US" altLang="ko-KR" dirty="0" smtClean="0"/>
              <a:t>Threshold</a:t>
            </a:r>
            <a:endParaRPr lang="ko-KR" altLang="en-US" dirty="0"/>
          </a:p>
        </p:txBody>
      </p:sp>
      <p:pic>
        <p:nvPicPr>
          <p:cNvPr id="2050" name="Picture 2" descr="Hough Transform and Probabilistic Hough Trans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" y="1390586"/>
            <a:ext cx="2900141" cy="48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1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9911" y="618386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http://opencv-python-tutroals.readthedocs.io/en/latest/py_tutorials/py_imgproc/py_houghlines/py_houghlines.html#hough-lines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90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971" y="3458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Line representation in (r, theta)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39564"/>
            <a:ext cx="7886700" cy="2137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(r, theta) =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 descr="R theta lin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" y="1558422"/>
            <a:ext cx="2952419" cy="248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32" y="6338174"/>
            <a:ext cx="3161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https://en.wikipedia.org/wiki/Hough_transform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321" y="2116116"/>
            <a:ext cx="3555193" cy="6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Hough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581331"/>
            <a:ext cx="7886700" cy="159563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(r, theta)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들을 표현 가능</a:t>
            </a:r>
            <a:endParaRPr lang="en-US" altLang="ko-KR" dirty="0" smtClean="0"/>
          </a:p>
          <a:p>
            <a:r>
              <a:rPr lang="en-US" altLang="ko-KR" dirty="0" smtClean="0"/>
              <a:t>(r, theta) plane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Hough space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 내의 각 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vote </a:t>
            </a:r>
            <a:r>
              <a:rPr lang="ko-KR" altLang="en-US" dirty="0" smtClean="0"/>
              <a:t>수 </a:t>
            </a:r>
            <a:endParaRPr lang="en-US" altLang="ko-KR" dirty="0" smtClean="0"/>
          </a:p>
          <a:p>
            <a:r>
              <a:rPr lang="en-US" altLang="ko-KR" dirty="0" smtClean="0"/>
              <a:t>R, theta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resolution </a:t>
            </a:r>
            <a:r>
              <a:rPr lang="ko-KR" altLang="en-US" dirty="0" smtClean="0"/>
              <a:t>결정 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Resolution </a:t>
            </a:r>
            <a:r>
              <a:rPr lang="ko-KR" altLang="en-US" dirty="0" smtClean="0"/>
              <a:t>늘리면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커짐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많아짐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03917"/>
              </p:ext>
            </p:extLst>
          </p:nvPr>
        </p:nvGraphicFramePr>
        <p:xfrm>
          <a:off x="740618" y="2360901"/>
          <a:ext cx="4556808" cy="15337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9202">
                  <a:extLst>
                    <a:ext uri="{9D8B030D-6E8A-4147-A177-3AD203B41FA5}">
                      <a16:colId xmlns:a16="http://schemas.microsoft.com/office/drawing/2014/main" val="3988775074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3207087765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3047351752"/>
                    </a:ext>
                  </a:extLst>
                </a:gridCol>
                <a:gridCol w="1139202">
                  <a:extLst>
                    <a:ext uri="{9D8B030D-6E8A-4147-A177-3AD203B41FA5}">
                      <a16:colId xmlns:a16="http://schemas.microsoft.com/office/drawing/2014/main" val="1786076702"/>
                    </a:ext>
                  </a:extLst>
                </a:gridCol>
              </a:tblGrid>
              <a:tr h="3834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70772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731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1647"/>
                  </a:ext>
                </a:extLst>
              </a:tr>
              <a:tr h="3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31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472" y="270245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5282" y="2029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27180" y="1504709"/>
            <a:ext cx="0" cy="2268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7180" y="3773347"/>
            <a:ext cx="2288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>
            <a:grpSpLocks noChangeAspect="1"/>
          </p:cNvGrpSpPr>
          <p:nvPr/>
        </p:nvGrpSpPr>
        <p:grpSpPr>
          <a:xfrm>
            <a:off x="5343408" y="1743430"/>
            <a:ext cx="2819775" cy="2880000"/>
            <a:chOff x="4688135" y="-21443"/>
            <a:chExt cx="4712707" cy="4813362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6771190" y="1690689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7643270" y="1455860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8451718" y="1181403"/>
              <a:ext cx="949124" cy="3101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654338" y="1746237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5917713" y="902954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3613" y="-21443"/>
              <a:ext cx="2233704" cy="17297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5133477" y="2438759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030687" y="1213638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4688135" y="243974"/>
              <a:ext cx="2557617" cy="215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11837"/>
            <a:ext cx="7886700" cy="11651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vote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Hough space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모든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표씩 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(r, theta)</a:t>
            </a:r>
            <a:r>
              <a:rPr lang="ko-KR" altLang="en-US" dirty="0" smtClean="0"/>
              <a:t>에 가장 많은 표가 몰림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 descr="Hough transform 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2" y="1361208"/>
            <a:ext cx="6402110" cy="34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Voting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50971"/>
            <a:ext cx="7886700" cy="11259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Binary image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지나는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훑음</a:t>
            </a:r>
            <a:endParaRPr lang="en-US" altLang="ko-KR" dirty="0" smtClean="0"/>
          </a:p>
        </p:txBody>
      </p:sp>
      <p:pic>
        <p:nvPicPr>
          <p:cNvPr id="7170" name="Picture 2" descr="Hough demo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940071"/>
            <a:ext cx="5877941" cy="28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 descr="Hough-example-result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3942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0145" y="4396509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Vote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수가 높은 </a:t>
            </a:r>
            <a:r>
              <a:rPr lang="ko-KR" altLang="en-US" b="1" dirty="0">
                <a:solidFill>
                  <a:schemeClr val="bg1"/>
                </a:solidFill>
              </a:rPr>
              <a:t>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098473" y="3642683"/>
            <a:ext cx="526472" cy="7142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206836" y="3408218"/>
            <a:ext cx="280274" cy="948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Vote</a:t>
            </a:r>
            <a:r>
              <a:rPr lang="ko-KR" altLang="en-US" dirty="0"/>
              <a:t> </a:t>
            </a:r>
            <a:r>
              <a:rPr lang="ko-KR" altLang="en-US" dirty="0" smtClean="0"/>
              <a:t>후 일부만 추출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783</Words>
  <Application>Microsoft Office PowerPoint</Application>
  <PresentationFormat>화면 슬라이드 쇼(4:3)</PresentationFormat>
  <Paragraphs>139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Hough transform</vt:lpstr>
      <vt:lpstr>목적 </vt:lpstr>
      <vt:lpstr>Process overview</vt:lpstr>
      <vt:lpstr>Line representation in (r, theta)</vt:lpstr>
      <vt:lpstr>Hough space</vt:lpstr>
      <vt:lpstr>Voting</vt:lpstr>
      <vt:lpstr>Voting - example</vt:lpstr>
      <vt:lpstr>example</vt:lpstr>
      <vt:lpstr>thresholding</vt:lpstr>
      <vt:lpstr>결과</vt:lpstr>
      <vt:lpstr>Hough circle transform</vt:lpstr>
      <vt:lpstr>Probabilistic Hough transform</vt:lpstr>
      <vt:lpstr>OpenCV에 적용된 algorithm</vt:lpstr>
      <vt:lpstr>Hough Line transform</vt:lpstr>
      <vt:lpstr>Hough line transform</vt:lpstr>
      <vt:lpstr>Min_theta, max_theta</vt:lpstr>
      <vt:lpstr>HoughLinesP</vt:lpstr>
      <vt:lpstr>이해가 안됨..</vt:lpstr>
      <vt:lpstr>HoughCircles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jiyoung yun</dc:creator>
  <cp:lastModifiedBy>jiyoung yun</cp:lastModifiedBy>
  <cp:revision>31</cp:revision>
  <dcterms:created xsi:type="dcterms:W3CDTF">2018-07-30T13:48:21Z</dcterms:created>
  <dcterms:modified xsi:type="dcterms:W3CDTF">2018-07-31T14:56:40Z</dcterms:modified>
</cp:coreProperties>
</file>