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376" r:id="rId3"/>
    <p:sldId id="257" r:id="rId4"/>
    <p:sldId id="371" r:id="rId5"/>
    <p:sldId id="375" r:id="rId6"/>
    <p:sldId id="374" r:id="rId7"/>
    <p:sldId id="377" r:id="rId8"/>
    <p:sldId id="378" r:id="rId9"/>
    <p:sldId id="381" r:id="rId10"/>
    <p:sldId id="382" r:id="rId11"/>
    <p:sldId id="383" r:id="rId12"/>
    <p:sldId id="384" r:id="rId13"/>
    <p:sldId id="385" r:id="rId14"/>
    <p:sldId id="386" r:id="rId15"/>
  </p:sldIdLst>
  <p:sldSz cx="9144000" cy="5143500" type="screen16x9"/>
  <p:notesSz cx="6858000" cy="9144000"/>
  <p:embeddedFontLst>
    <p:embeddedFont>
      <p:font typeface="Nixie One" panose="020B0604020202020204" charset="0"/>
      <p:regular r:id="rId17"/>
      <p:bold r:id="rId18"/>
      <p:boldItalic r:id="rId19"/>
    </p:embeddedFont>
    <p:embeddedFont>
      <p:font typeface="Helvetica Neue" panose="020B0604020202020204" charset="0"/>
      <p:regular r:id="rId2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0" y="-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924639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909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3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1pPr>
            <a:lvl2pPr marL="914400" lvl="1"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2pPr>
            <a:lvl3pPr marL="1371600" lvl="2"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3pPr>
            <a:lvl4pPr marL="1828800" lvl="3"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4pPr>
            <a:lvl5pPr marL="2286000" lvl="4"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5pPr>
            <a:lvl6pPr marL="2743200" lvl="5"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6pPr>
            <a:lvl7pPr marL="3200400" lvl="6"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7pPr>
            <a:lvl8pPr marL="3657600" lvl="7"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8pPr>
            <a:lvl9pPr marL="4114800" lvl="8" indent="-38100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0">
                <a:solidFill>
                  <a:srgbClr val="FFFFFF"/>
                </a:solidFill>
                <a:latin typeface="Nixie One" panose="02000503080000020004"/>
                <a:ea typeface="Nixie One" panose="02000503080000020004"/>
                <a:cs typeface="Nixie One" panose="02000503080000020004"/>
                <a:sym typeface="Nixie One" panose="02000503080000020004"/>
              </a:rPr>
              <a:t>“</a:t>
            </a:r>
            <a:endParaRPr sz="12000">
              <a:solidFill>
                <a:srgbClr val="FFFFFF"/>
              </a:solidFill>
              <a:latin typeface="Nixie One" panose="02000503080000020004"/>
              <a:ea typeface="Nixie One" panose="02000503080000020004"/>
              <a:cs typeface="Nixie One" panose="02000503080000020004"/>
              <a:sym typeface="Nixie One" panose="02000503080000020004"/>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panose="02000503080000020004"/>
                <a:ea typeface="Nixie One" panose="02000503080000020004"/>
                <a:cs typeface="Nixie One" panose="02000503080000020004"/>
                <a:sym typeface="Nixie One" panose="02000503080000020004"/>
              </a:defRPr>
            </a:lvl1pPr>
            <a:lvl2pPr lvl="1">
              <a:buNone/>
              <a:defRPr>
                <a:latin typeface="Nixie One" panose="02000503080000020004"/>
                <a:ea typeface="Nixie One" panose="02000503080000020004"/>
                <a:cs typeface="Nixie One" panose="02000503080000020004"/>
                <a:sym typeface="Nixie One" panose="02000503080000020004"/>
              </a:defRPr>
            </a:lvl2pPr>
            <a:lvl3pPr lvl="2">
              <a:buNone/>
              <a:defRPr>
                <a:latin typeface="Nixie One" panose="02000503080000020004"/>
                <a:ea typeface="Nixie One" panose="02000503080000020004"/>
                <a:cs typeface="Nixie One" panose="02000503080000020004"/>
                <a:sym typeface="Nixie One" panose="02000503080000020004"/>
              </a:defRPr>
            </a:lvl3pPr>
            <a:lvl4pPr lvl="3">
              <a:buNone/>
              <a:defRPr>
                <a:latin typeface="Nixie One" panose="02000503080000020004"/>
                <a:ea typeface="Nixie One" panose="02000503080000020004"/>
                <a:cs typeface="Nixie One" panose="02000503080000020004"/>
                <a:sym typeface="Nixie One" panose="02000503080000020004"/>
              </a:defRPr>
            </a:lvl4pPr>
            <a:lvl5pPr lvl="4">
              <a:buNone/>
              <a:defRPr>
                <a:latin typeface="Nixie One" panose="02000503080000020004"/>
                <a:ea typeface="Nixie One" panose="02000503080000020004"/>
                <a:cs typeface="Nixie One" panose="02000503080000020004"/>
                <a:sym typeface="Nixie One" panose="02000503080000020004"/>
              </a:defRPr>
            </a:lvl5pPr>
            <a:lvl6pPr lvl="5">
              <a:buNone/>
              <a:defRPr>
                <a:latin typeface="Nixie One" panose="02000503080000020004"/>
                <a:ea typeface="Nixie One" panose="02000503080000020004"/>
                <a:cs typeface="Nixie One" panose="02000503080000020004"/>
                <a:sym typeface="Nixie One" panose="02000503080000020004"/>
              </a:defRPr>
            </a:lvl6pPr>
            <a:lvl7pPr lvl="6">
              <a:buNone/>
              <a:defRPr>
                <a:latin typeface="Nixie One" panose="02000503080000020004"/>
                <a:ea typeface="Nixie One" panose="02000503080000020004"/>
                <a:cs typeface="Nixie One" panose="02000503080000020004"/>
                <a:sym typeface="Nixie One" panose="02000503080000020004"/>
              </a:defRPr>
            </a:lvl7pPr>
            <a:lvl8pPr lvl="7">
              <a:buNone/>
              <a:defRPr>
                <a:latin typeface="Nixie One" panose="02000503080000020004"/>
                <a:ea typeface="Nixie One" panose="02000503080000020004"/>
                <a:cs typeface="Nixie One" panose="02000503080000020004"/>
                <a:sym typeface="Nixie One" panose="02000503080000020004"/>
              </a:defRPr>
            </a:lvl8pPr>
            <a:lvl9pPr lvl="8">
              <a:buNone/>
              <a:defRPr>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1pPr>
            <a:lvl2pPr lvl="1">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2pPr>
            <a:lvl3pPr lvl="2">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3pPr>
            <a:lvl4pPr lvl="3">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4pPr>
            <a:lvl5pPr lvl="4">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5pPr>
            <a:lvl6pPr lvl="5">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6pPr>
            <a:lvl7pPr lvl="6">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7pPr>
            <a:lvl8pPr lvl="7">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8pPr>
            <a:lvl9pPr lvl="8">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panose="02000503080000020004"/>
                <a:ea typeface="Nixie One" panose="02000503080000020004"/>
                <a:cs typeface="Nixie One" panose="02000503080000020004"/>
                <a:sym typeface="Nixie One" panose="02000503080000020004"/>
              </a:defRPr>
            </a:lvl1pPr>
            <a:lvl2pPr lvl="1">
              <a:buNone/>
              <a:defRPr sz="1200">
                <a:solidFill>
                  <a:srgbClr val="19BBD5"/>
                </a:solidFill>
                <a:latin typeface="Nixie One" panose="02000503080000020004"/>
                <a:ea typeface="Nixie One" panose="02000503080000020004"/>
                <a:cs typeface="Nixie One" panose="02000503080000020004"/>
                <a:sym typeface="Nixie One" panose="02000503080000020004"/>
              </a:defRPr>
            </a:lvl2pPr>
            <a:lvl3pPr lvl="2">
              <a:buNone/>
              <a:defRPr sz="1200">
                <a:solidFill>
                  <a:srgbClr val="19BBD5"/>
                </a:solidFill>
                <a:latin typeface="Nixie One" panose="02000503080000020004"/>
                <a:ea typeface="Nixie One" panose="02000503080000020004"/>
                <a:cs typeface="Nixie One" panose="02000503080000020004"/>
                <a:sym typeface="Nixie One" panose="02000503080000020004"/>
              </a:defRPr>
            </a:lvl3pPr>
            <a:lvl4pPr lvl="3">
              <a:buNone/>
              <a:defRPr sz="1200">
                <a:solidFill>
                  <a:srgbClr val="19BBD5"/>
                </a:solidFill>
                <a:latin typeface="Nixie One" panose="02000503080000020004"/>
                <a:ea typeface="Nixie One" panose="02000503080000020004"/>
                <a:cs typeface="Nixie One" panose="02000503080000020004"/>
                <a:sym typeface="Nixie One" panose="02000503080000020004"/>
              </a:defRPr>
            </a:lvl4pPr>
            <a:lvl5pPr lvl="4">
              <a:buNone/>
              <a:defRPr sz="1200">
                <a:solidFill>
                  <a:srgbClr val="19BBD5"/>
                </a:solidFill>
                <a:latin typeface="Nixie One" panose="02000503080000020004"/>
                <a:ea typeface="Nixie One" panose="02000503080000020004"/>
                <a:cs typeface="Nixie One" panose="02000503080000020004"/>
                <a:sym typeface="Nixie One" panose="02000503080000020004"/>
              </a:defRPr>
            </a:lvl5pPr>
            <a:lvl6pPr lvl="5">
              <a:buNone/>
              <a:defRPr sz="1200">
                <a:solidFill>
                  <a:srgbClr val="19BBD5"/>
                </a:solidFill>
                <a:latin typeface="Nixie One" panose="02000503080000020004"/>
                <a:ea typeface="Nixie One" panose="02000503080000020004"/>
                <a:cs typeface="Nixie One" panose="02000503080000020004"/>
                <a:sym typeface="Nixie One" panose="02000503080000020004"/>
              </a:defRPr>
            </a:lvl6pPr>
            <a:lvl7pPr lvl="6">
              <a:buNone/>
              <a:defRPr sz="1200">
                <a:solidFill>
                  <a:srgbClr val="19BBD5"/>
                </a:solidFill>
                <a:latin typeface="Nixie One" panose="02000503080000020004"/>
                <a:ea typeface="Nixie One" panose="02000503080000020004"/>
                <a:cs typeface="Nixie One" panose="02000503080000020004"/>
                <a:sym typeface="Nixie One" panose="02000503080000020004"/>
              </a:defRPr>
            </a:lvl7pPr>
            <a:lvl8pPr lvl="7">
              <a:buNone/>
              <a:defRPr sz="1200">
                <a:solidFill>
                  <a:srgbClr val="19BBD5"/>
                </a:solidFill>
                <a:latin typeface="Nixie One" panose="02000503080000020004"/>
                <a:ea typeface="Nixie One" panose="02000503080000020004"/>
                <a:cs typeface="Nixie One" panose="02000503080000020004"/>
                <a:sym typeface="Nixie One" panose="02000503080000020004"/>
              </a:defRPr>
            </a:lvl8pPr>
            <a:lvl9pPr lvl="8">
              <a:buNone/>
              <a:defRPr sz="1200">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scene3d>
              <a:camera prst="orthographicFront"/>
              <a:lightRig rig="threePt" dir="t"/>
            </a:scene3d>
          </a:bodyPr>
          <a:lstStyle/>
          <a:p>
            <a:pPr marL="0" lvl="0" indent="0" algn="ctr" rtl="0">
              <a:spcBef>
                <a:spcPts val="0"/>
              </a:spcBef>
              <a:spcAft>
                <a:spcPts val="0"/>
              </a:spcAft>
              <a:buNone/>
            </a:pPr>
            <a:r>
              <a:rPr lang="en-US" b="1"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 TZ </a:t>
            </a:r>
            <a:r>
              <a:rPr lang="en-US" b="1"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
            </a:r>
            <a:br>
              <a:rPr lang="en-US" b="1"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br>
            <a:endParaRPr lang="en-US" b="1"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19113211"/>
              </p:ext>
            </p:extLst>
          </p:nvPr>
        </p:nvGraphicFramePr>
        <p:xfrm>
          <a:off x="1593272" y="2571725"/>
          <a:ext cx="6096000" cy="2224464"/>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70625280"/>
                    </a:ext>
                  </a:extLst>
                </a:gridCol>
                <a:gridCol w="3048000">
                  <a:extLst>
                    <a:ext uri="{9D8B030D-6E8A-4147-A177-3AD203B41FA5}">
                      <a16:colId xmlns="" xmlns:a16="http://schemas.microsoft.com/office/drawing/2014/main" val="2504588695"/>
                    </a:ext>
                  </a:extLst>
                </a:gridCol>
              </a:tblGrid>
              <a:tr h="370744">
                <a:tc>
                  <a:txBody>
                    <a:bodyPr/>
                    <a:lstStyle/>
                    <a:p>
                      <a:r>
                        <a:rPr lang="en-US" dirty="0" err="1" smtClean="0"/>
                        <a:t>Tên</a:t>
                      </a:r>
                      <a:r>
                        <a:rPr lang="en-US" baseline="0" dirty="0" smtClean="0"/>
                        <a:t> </a:t>
                      </a:r>
                      <a:r>
                        <a:rPr lang="en-US" baseline="0" dirty="0" err="1" smtClean="0"/>
                        <a:t>thành</a:t>
                      </a:r>
                      <a:r>
                        <a:rPr lang="en-US" baseline="0" dirty="0" smtClean="0"/>
                        <a:t> </a:t>
                      </a:r>
                      <a:r>
                        <a:rPr lang="en-US" baseline="0" dirty="0" err="1" smtClean="0"/>
                        <a:t>viên</a:t>
                      </a:r>
                      <a:endParaRPr lang="en-US" dirty="0"/>
                    </a:p>
                  </a:txBody>
                  <a:tcPr/>
                </a:tc>
                <a:tc>
                  <a:txBody>
                    <a:bodyPr/>
                    <a:lstStyle/>
                    <a:p>
                      <a:r>
                        <a:rPr lang="en-US" dirty="0" smtClean="0"/>
                        <a:t>MSSV</a:t>
                      </a:r>
                      <a:endParaRPr lang="en-US" dirty="0"/>
                    </a:p>
                  </a:txBody>
                  <a:tcPr/>
                </a:tc>
                <a:extLst>
                  <a:ext uri="{0D108BD9-81ED-4DB2-BD59-A6C34878D82A}">
                    <a16:rowId xmlns="" xmlns:a16="http://schemas.microsoft.com/office/drawing/2014/main" val="1739166621"/>
                  </a:ext>
                </a:extLst>
              </a:tr>
              <a:tr h="370744">
                <a:tc>
                  <a:txBody>
                    <a:bodyPr/>
                    <a:lstStyle/>
                    <a:p>
                      <a:r>
                        <a:rPr lang="en-US" dirty="0" smtClean="0">
                          <a:solidFill>
                            <a:schemeClr val="bg1">
                              <a:lumMod val="50000"/>
                              <a:lumOff val="50000"/>
                            </a:schemeClr>
                          </a:solidFill>
                        </a:rPr>
                        <a:t>Phan </a:t>
                      </a:r>
                      <a:r>
                        <a:rPr lang="en-US" dirty="0" err="1" smtClean="0">
                          <a:solidFill>
                            <a:schemeClr val="bg1">
                              <a:lumMod val="50000"/>
                              <a:lumOff val="50000"/>
                            </a:schemeClr>
                          </a:solidFill>
                        </a:rPr>
                        <a:t>Hồng</a:t>
                      </a:r>
                      <a:r>
                        <a:rPr lang="en-US" dirty="0" smtClean="0">
                          <a:solidFill>
                            <a:schemeClr val="bg1">
                              <a:lumMod val="50000"/>
                              <a:lumOff val="50000"/>
                            </a:schemeClr>
                          </a:solidFill>
                        </a:rPr>
                        <a:t> </a:t>
                      </a:r>
                      <a:r>
                        <a:rPr lang="en-US" dirty="0" err="1" smtClean="0">
                          <a:solidFill>
                            <a:schemeClr val="bg1">
                              <a:lumMod val="50000"/>
                              <a:lumOff val="50000"/>
                            </a:schemeClr>
                          </a:solidFill>
                        </a:rPr>
                        <a:t>Thịnh</a:t>
                      </a:r>
                      <a:endParaRPr lang="en-US" dirty="0">
                        <a:solidFill>
                          <a:schemeClr val="bg1">
                            <a:lumMod val="50000"/>
                            <a:lumOff val="50000"/>
                          </a:schemeClr>
                        </a:solidFill>
                      </a:endParaRPr>
                    </a:p>
                  </a:txBody>
                  <a:tcPr/>
                </a:tc>
                <a:tc>
                  <a:txBody>
                    <a:bodyPr/>
                    <a:lstStyle/>
                    <a:p>
                      <a:r>
                        <a:rPr lang="en-US" dirty="0" smtClean="0">
                          <a:solidFill>
                            <a:schemeClr val="bg1">
                              <a:lumMod val="50000"/>
                              <a:lumOff val="50000"/>
                            </a:schemeClr>
                          </a:solidFill>
                        </a:rPr>
                        <a:t>1900007549</a:t>
                      </a:r>
                      <a:endParaRPr lang="en-US" dirty="0">
                        <a:solidFill>
                          <a:schemeClr val="bg1">
                            <a:lumMod val="50000"/>
                            <a:lumOff val="50000"/>
                          </a:schemeClr>
                        </a:solidFill>
                      </a:endParaRPr>
                    </a:p>
                  </a:txBody>
                  <a:tcPr/>
                </a:tc>
                <a:extLst>
                  <a:ext uri="{0D108BD9-81ED-4DB2-BD59-A6C34878D82A}">
                    <a16:rowId xmlns="" xmlns:a16="http://schemas.microsoft.com/office/drawing/2014/main" val="1069786663"/>
                  </a:ext>
                </a:extLst>
              </a:tr>
              <a:tr h="370744">
                <a:tc>
                  <a:txBody>
                    <a:bodyPr/>
                    <a:lstStyle/>
                    <a:p>
                      <a:r>
                        <a:rPr lang="en-US" dirty="0" err="1" smtClean="0">
                          <a:solidFill>
                            <a:schemeClr val="bg1">
                              <a:lumMod val="50000"/>
                              <a:lumOff val="50000"/>
                            </a:schemeClr>
                          </a:solidFill>
                        </a:rPr>
                        <a:t>Lê</a:t>
                      </a:r>
                      <a:r>
                        <a:rPr lang="en-US" dirty="0" smtClean="0">
                          <a:solidFill>
                            <a:schemeClr val="bg1">
                              <a:lumMod val="50000"/>
                              <a:lumOff val="50000"/>
                            </a:schemeClr>
                          </a:solidFill>
                        </a:rPr>
                        <a:t> </a:t>
                      </a:r>
                      <a:r>
                        <a:rPr lang="en-US" dirty="0" err="1" smtClean="0">
                          <a:solidFill>
                            <a:schemeClr val="bg1">
                              <a:lumMod val="50000"/>
                              <a:lumOff val="50000"/>
                            </a:schemeClr>
                          </a:solidFill>
                        </a:rPr>
                        <a:t>Thanh</a:t>
                      </a:r>
                      <a:r>
                        <a:rPr lang="en-US" dirty="0" smtClean="0">
                          <a:solidFill>
                            <a:schemeClr val="bg1">
                              <a:lumMod val="50000"/>
                              <a:lumOff val="50000"/>
                            </a:schemeClr>
                          </a:solidFill>
                        </a:rPr>
                        <a:t> </a:t>
                      </a:r>
                      <a:r>
                        <a:rPr lang="en-US" dirty="0" err="1" smtClean="0">
                          <a:solidFill>
                            <a:schemeClr val="bg1">
                              <a:lumMod val="50000"/>
                              <a:lumOff val="50000"/>
                            </a:schemeClr>
                          </a:solidFill>
                        </a:rPr>
                        <a:t>Tu</a:t>
                      </a:r>
                      <a:r>
                        <a:rPr lang="en-US" dirty="0" smtClean="0">
                          <a:solidFill>
                            <a:schemeClr val="bg1">
                              <a:lumMod val="50000"/>
                              <a:lumOff val="50000"/>
                            </a:schemeClr>
                          </a:solidFill>
                        </a:rPr>
                        <a:t>́</a:t>
                      </a:r>
                      <a:endParaRPr lang="en-US" dirty="0">
                        <a:solidFill>
                          <a:schemeClr val="bg1">
                            <a:lumMod val="50000"/>
                            <a:lumOff val="50000"/>
                          </a:schemeClr>
                        </a:solidFill>
                      </a:endParaRPr>
                    </a:p>
                  </a:txBody>
                  <a:tcPr/>
                </a:tc>
                <a:tc>
                  <a:txBody>
                    <a:bodyPr/>
                    <a:lstStyle/>
                    <a:p>
                      <a:r>
                        <a:rPr lang="en-US" dirty="0" smtClean="0">
                          <a:solidFill>
                            <a:schemeClr val="bg1">
                              <a:lumMod val="50000"/>
                              <a:lumOff val="50000"/>
                            </a:schemeClr>
                          </a:solidFill>
                        </a:rPr>
                        <a:t>1900000141</a:t>
                      </a:r>
                      <a:endParaRPr lang="en-US" dirty="0">
                        <a:solidFill>
                          <a:schemeClr val="bg1">
                            <a:lumMod val="50000"/>
                            <a:lumOff val="50000"/>
                          </a:schemeClr>
                        </a:solidFill>
                      </a:endParaRPr>
                    </a:p>
                  </a:txBody>
                  <a:tcPr/>
                </a:tc>
                <a:extLst>
                  <a:ext uri="{0D108BD9-81ED-4DB2-BD59-A6C34878D82A}">
                    <a16:rowId xmlns="" xmlns:a16="http://schemas.microsoft.com/office/drawing/2014/main" val="1671138555"/>
                  </a:ext>
                </a:extLst>
              </a:tr>
              <a:tr h="370744">
                <a:tc>
                  <a:txBody>
                    <a:bodyPr/>
                    <a:lstStyle/>
                    <a:p>
                      <a:r>
                        <a:rPr lang="en-US" dirty="0" err="1" smtClean="0">
                          <a:solidFill>
                            <a:schemeClr val="bg1">
                              <a:lumMod val="50000"/>
                              <a:lumOff val="50000"/>
                            </a:schemeClr>
                          </a:solidFill>
                        </a:rPr>
                        <a:t>Trịnh</a:t>
                      </a:r>
                      <a:r>
                        <a:rPr lang="en-US" dirty="0" smtClean="0">
                          <a:solidFill>
                            <a:schemeClr val="bg1">
                              <a:lumMod val="50000"/>
                              <a:lumOff val="50000"/>
                            </a:schemeClr>
                          </a:solidFill>
                        </a:rPr>
                        <a:t> Minh </a:t>
                      </a:r>
                      <a:r>
                        <a:rPr lang="en-US" dirty="0" err="1" smtClean="0">
                          <a:solidFill>
                            <a:schemeClr val="bg1">
                              <a:lumMod val="50000"/>
                              <a:lumOff val="50000"/>
                            </a:schemeClr>
                          </a:solidFill>
                        </a:rPr>
                        <a:t>Thuận</a:t>
                      </a:r>
                      <a:endParaRPr lang="en-US" dirty="0">
                        <a:solidFill>
                          <a:schemeClr val="bg1">
                            <a:lumMod val="50000"/>
                            <a:lumOff val="50000"/>
                          </a:schemeClr>
                        </a:solidFill>
                      </a:endParaRPr>
                    </a:p>
                  </a:txBody>
                  <a:tcPr/>
                </a:tc>
                <a:tc>
                  <a:txBody>
                    <a:bodyPr/>
                    <a:lstStyle/>
                    <a:p>
                      <a:r>
                        <a:rPr lang="en-US" dirty="0" smtClean="0">
                          <a:solidFill>
                            <a:schemeClr val="bg1">
                              <a:lumMod val="50000"/>
                              <a:lumOff val="50000"/>
                            </a:schemeClr>
                          </a:solidFill>
                        </a:rPr>
                        <a:t>1900008754</a:t>
                      </a:r>
                      <a:endParaRPr lang="en-US" dirty="0">
                        <a:solidFill>
                          <a:schemeClr val="bg1">
                            <a:lumMod val="50000"/>
                            <a:lumOff val="50000"/>
                          </a:schemeClr>
                        </a:solidFill>
                      </a:endParaRPr>
                    </a:p>
                  </a:txBody>
                  <a:tcPr/>
                </a:tc>
                <a:extLst>
                  <a:ext uri="{0D108BD9-81ED-4DB2-BD59-A6C34878D82A}">
                    <a16:rowId xmlns="" xmlns:a16="http://schemas.microsoft.com/office/drawing/2014/main" val="1359437808"/>
                  </a:ext>
                </a:extLst>
              </a:tr>
              <a:tr h="370744">
                <a:tc>
                  <a:txBody>
                    <a:bodyPr/>
                    <a:lstStyle/>
                    <a:p>
                      <a:r>
                        <a:rPr lang="en-US" dirty="0" smtClean="0">
                          <a:solidFill>
                            <a:schemeClr val="bg1">
                              <a:lumMod val="50000"/>
                              <a:lumOff val="50000"/>
                            </a:schemeClr>
                          </a:solidFill>
                        </a:rPr>
                        <a:t>Phan </a:t>
                      </a:r>
                      <a:r>
                        <a:rPr lang="en-US" dirty="0" err="1" smtClean="0">
                          <a:solidFill>
                            <a:schemeClr val="bg1">
                              <a:lumMod val="50000"/>
                              <a:lumOff val="50000"/>
                            </a:schemeClr>
                          </a:solidFill>
                        </a:rPr>
                        <a:t>Thanh</a:t>
                      </a:r>
                      <a:r>
                        <a:rPr lang="en-US" baseline="0" dirty="0" smtClean="0">
                          <a:solidFill>
                            <a:schemeClr val="bg1">
                              <a:lumMod val="50000"/>
                              <a:lumOff val="50000"/>
                            </a:schemeClr>
                          </a:solidFill>
                        </a:rPr>
                        <a:t> </a:t>
                      </a:r>
                      <a:r>
                        <a:rPr lang="en-US" baseline="0" dirty="0" err="1" smtClean="0">
                          <a:solidFill>
                            <a:schemeClr val="bg1">
                              <a:lumMod val="50000"/>
                              <a:lumOff val="50000"/>
                            </a:schemeClr>
                          </a:solidFill>
                        </a:rPr>
                        <a:t>Thiên</a:t>
                      </a:r>
                      <a:endParaRPr lang="en-US" dirty="0">
                        <a:solidFill>
                          <a:schemeClr val="bg1">
                            <a:lumMod val="50000"/>
                            <a:lumOff val="50000"/>
                          </a:schemeClr>
                        </a:solidFill>
                      </a:endParaRPr>
                    </a:p>
                  </a:txBody>
                  <a:tcPr/>
                </a:tc>
                <a:tc>
                  <a:txBody>
                    <a:bodyPr/>
                    <a:lstStyle/>
                    <a:p>
                      <a:r>
                        <a:rPr lang="en-US" dirty="0" smtClean="0">
                          <a:solidFill>
                            <a:schemeClr val="bg1">
                              <a:lumMod val="50000"/>
                              <a:lumOff val="50000"/>
                            </a:schemeClr>
                          </a:solidFill>
                        </a:rPr>
                        <a:t>1900009380</a:t>
                      </a:r>
                      <a:endParaRPr lang="en-US" dirty="0">
                        <a:solidFill>
                          <a:schemeClr val="bg1">
                            <a:lumMod val="50000"/>
                            <a:lumOff val="50000"/>
                          </a:schemeClr>
                        </a:solidFill>
                      </a:endParaRPr>
                    </a:p>
                  </a:txBody>
                  <a:tcPr/>
                </a:tc>
                <a:extLst>
                  <a:ext uri="{0D108BD9-81ED-4DB2-BD59-A6C34878D82A}">
                    <a16:rowId xmlns="" xmlns:a16="http://schemas.microsoft.com/office/drawing/2014/main" val="950332935"/>
                  </a:ext>
                </a:extLst>
              </a:tr>
              <a:tr h="370744">
                <a:tc>
                  <a:txBody>
                    <a:bodyPr/>
                    <a:lstStyle/>
                    <a:p>
                      <a:r>
                        <a:rPr lang="en-US" dirty="0" err="1" smtClean="0">
                          <a:solidFill>
                            <a:schemeClr val="bg1">
                              <a:lumMod val="50000"/>
                              <a:lumOff val="50000"/>
                            </a:schemeClr>
                          </a:solidFill>
                        </a:rPr>
                        <a:t>Nguyễn</a:t>
                      </a:r>
                      <a:r>
                        <a:rPr lang="en-US" dirty="0" smtClean="0">
                          <a:solidFill>
                            <a:schemeClr val="bg1">
                              <a:lumMod val="50000"/>
                              <a:lumOff val="50000"/>
                            </a:schemeClr>
                          </a:solidFill>
                        </a:rPr>
                        <a:t> </a:t>
                      </a:r>
                      <a:r>
                        <a:rPr lang="en-US" dirty="0" err="1" smtClean="0">
                          <a:solidFill>
                            <a:schemeClr val="bg1">
                              <a:lumMod val="50000"/>
                              <a:lumOff val="50000"/>
                            </a:schemeClr>
                          </a:solidFill>
                        </a:rPr>
                        <a:t>Thế</a:t>
                      </a:r>
                      <a:r>
                        <a:rPr lang="en-US" dirty="0" smtClean="0">
                          <a:solidFill>
                            <a:schemeClr val="bg1">
                              <a:lumMod val="50000"/>
                              <a:lumOff val="50000"/>
                            </a:schemeClr>
                          </a:solidFill>
                        </a:rPr>
                        <a:t> </a:t>
                      </a:r>
                      <a:r>
                        <a:rPr lang="en-US" dirty="0" err="1" smtClean="0">
                          <a:solidFill>
                            <a:schemeClr val="bg1">
                              <a:lumMod val="50000"/>
                              <a:lumOff val="50000"/>
                            </a:schemeClr>
                          </a:solidFill>
                        </a:rPr>
                        <a:t>Truyền</a:t>
                      </a:r>
                      <a:endParaRPr lang="en-US" dirty="0">
                        <a:solidFill>
                          <a:schemeClr val="bg1">
                            <a:lumMod val="50000"/>
                            <a:lumOff val="50000"/>
                          </a:schemeClr>
                        </a:solidFill>
                      </a:endParaRPr>
                    </a:p>
                  </a:txBody>
                  <a:tcPr/>
                </a:tc>
                <a:tc>
                  <a:txBody>
                    <a:bodyPr/>
                    <a:lstStyle/>
                    <a:p>
                      <a:r>
                        <a:rPr lang="en-US" smtClean="0">
                          <a:solidFill>
                            <a:schemeClr val="bg1">
                              <a:lumMod val="50000"/>
                              <a:lumOff val="50000"/>
                            </a:schemeClr>
                          </a:solidFill>
                        </a:rPr>
                        <a:t>1911549351</a:t>
                      </a:r>
                      <a:endParaRPr lang="en-US" dirty="0">
                        <a:solidFill>
                          <a:schemeClr val="bg1">
                            <a:lumMod val="50000"/>
                            <a:lumOff val="50000"/>
                          </a:schemeClr>
                        </a:solidFill>
                      </a:endParaRPr>
                    </a:p>
                  </a:txBody>
                  <a:tcPr/>
                </a:tc>
                <a:extLst>
                  <a:ext uri="{0D108BD9-81ED-4DB2-BD59-A6C34878D82A}">
                    <a16:rowId xmlns="" xmlns:a16="http://schemas.microsoft.com/office/drawing/2014/main" val="1055210985"/>
                  </a:ext>
                </a:extLst>
              </a:tr>
            </a:tbl>
          </a:graphicData>
        </a:graphic>
      </p:graphicFrame>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Google Shape;153;p28"/>
          <p:cNvPicPr preferRelativeResize="0"/>
          <p:nvPr/>
        </p:nvPicPr>
        <p:blipFill>
          <a:blip r:embed="rId2"/>
          <a:stretch>
            <a:fillRect/>
          </a:stretch>
        </p:blipFill>
        <p:spPr>
          <a:xfrm>
            <a:off x="2638350" y="795700"/>
            <a:ext cx="5848500" cy="35477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310" y="741680"/>
            <a:ext cx="4430395" cy="1016000"/>
          </a:xfrm>
        </p:spPr>
        <p:txBody>
          <a:bodyPr/>
          <a:lstStyle/>
          <a:p>
            <a:r>
              <a:rPr lang="vi-VN" altLang="en-US" sz="48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TZ COMPANY</a:t>
            </a:r>
          </a:p>
        </p:txBody>
      </p:sp>
      <p:sp>
        <p:nvSpPr>
          <p:cNvPr id="3" name="Subtitle 2"/>
          <p:cNvSpPr>
            <a:spLocks noGrp="1"/>
          </p:cNvSpPr>
          <p:nvPr>
            <p:ph type="subTitle" idx="1"/>
          </p:nvPr>
        </p:nvSpPr>
        <p:spPr>
          <a:xfrm>
            <a:off x="1116330" y="2741930"/>
            <a:ext cx="6358255" cy="784860"/>
          </a:xfrm>
        </p:spPr>
        <p:txBody>
          <a:bodyPr/>
          <a:lstStyle/>
          <a:p>
            <a:pPr algn="ctr"/>
            <a:r>
              <a:rPr lang="vi-VN" altLang="en-US" sz="3200" dirty="0">
                <a:solidFill>
                  <a:schemeClr val="bg1">
                    <a:lumMod val="50000"/>
                    <a:lumOff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WEBSITE DESIGN</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lvl="0" algn="ctr"/>
            <a:r>
              <a:rPr lang="vi-VN" altLang="en-US" sz="32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WEBSITE DESIGN</a:t>
            </a:r>
            <a:endParaRPr lang="en-US" sz="32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45" name="Google Shape;345;p12"/>
          <p:cNvSpPr txBox="1"/>
          <p:nvPr/>
        </p:nvSpPr>
        <p:spPr>
          <a:xfrm>
            <a:off x="619760" y="1359535"/>
            <a:ext cx="4037330" cy="4058920"/>
          </a:xfrm>
          <a:prstGeom prst="rect">
            <a:avLst/>
          </a:prstGeom>
          <a:noFill/>
          <a:ln>
            <a:noFill/>
          </a:ln>
        </p:spPr>
        <p:txBody>
          <a:bodyPr spcFirstLastPara="1" wrap="square" lIns="91425" tIns="91425" rIns="91425" bIns="91425" anchor="t" anchorCtr="0">
            <a:noAutofit/>
          </a:bodyPr>
          <a:lstStyle/>
          <a:p>
            <a:endParaRPr lang="en-US" altLang="en-US" sz="1200" dirty="0" smtClean="0">
              <a:solidFill>
                <a:schemeClr val="tx1"/>
              </a:solidFill>
              <a:latin typeface="Times New Roman" panose="02020603050405020304" pitchFamily="18" charset="0"/>
              <a:ea typeface="Muli"/>
              <a:cs typeface="Times New Roman" panose="02020603050405020304" pitchFamily="18" charset="0"/>
              <a:sym typeface="+mn-ea"/>
            </a:endParaRPr>
          </a:p>
          <a:p>
            <a:endParaRPr lang="en-US" altLang="en-US" sz="1200" dirty="0">
              <a:solidFill>
                <a:schemeClr val="tx1"/>
              </a:solidFill>
              <a:latin typeface="Times New Roman" panose="02020603050405020304" pitchFamily="18" charset="0"/>
              <a:ea typeface="Muli"/>
              <a:cs typeface="Times New Roman" panose="02020603050405020304" pitchFamily="18" charset="0"/>
              <a:sym typeface="+mn-ea"/>
            </a:endParaRPr>
          </a:p>
          <a:p>
            <a:r>
              <a:rPr lang="en-US" altLang="en-US" sz="1200" dirty="0" smtClean="0">
                <a:solidFill>
                  <a:schemeClr val="bg2"/>
                </a:solidFill>
                <a:latin typeface="Times New Roman" panose="02020603050405020304" pitchFamily="18" charset="0"/>
                <a:ea typeface="Muli"/>
                <a:cs typeface="Times New Roman" panose="02020603050405020304" pitchFamily="18" charset="0"/>
                <a:sym typeface="+mn-ea"/>
              </a:rPr>
              <a:t>Design </a:t>
            </a:r>
            <a:r>
              <a:rPr lang="en-US" altLang="en-US" sz="1200" dirty="0">
                <a:solidFill>
                  <a:schemeClr val="bg2"/>
                </a:solidFill>
                <a:latin typeface="Times New Roman" panose="02020603050405020304" pitchFamily="18" charset="0"/>
                <a:ea typeface="Muli"/>
                <a:cs typeface="Times New Roman" panose="02020603050405020304" pitchFamily="18" charset="0"/>
                <a:sym typeface="+mn-ea"/>
              </a:rPr>
              <a:t>(design) and cut html (create interface). In particular, the design part will be the main responsibility of the designers. They will use specialized software for graphic design such as software: Ps, Ai, </a:t>
            </a:r>
            <a:r>
              <a:rPr lang="en-US" altLang="en-US" sz="1200" dirty="0" err="1">
                <a:solidFill>
                  <a:schemeClr val="bg2"/>
                </a:solidFill>
                <a:latin typeface="Times New Roman" panose="02020603050405020304" pitchFamily="18" charset="0"/>
                <a:ea typeface="Muli"/>
                <a:cs typeface="Times New Roman" panose="02020603050405020304" pitchFamily="18" charset="0"/>
                <a:sym typeface="+mn-ea"/>
              </a:rPr>
              <a:t>Dn</a:t>
            </a:r>
            <a:r>
              <a:rPr lang="en-US" altLang="en-US" sz="1200" dirty="0">
                <a:solidFill>
                  <a:schemeClr val="bg2"/>
                </a:solidFill>
                <a:latin typeface="Times New Roman" panose="02020603050405020304" pitchFamily="18" charset="0"/>
                <a:ea typeface="Muli"/>
                <a:cs typeface="Times New Roman" panose="02020603050405020304" pitchFamily="18" charset="0"/>
                <a:sym typeface="+mn-ea"/>
              </a:rPr>
              <a:t>, etc. These software will assist them in creating interfaces in the form of basic </a:t>
            </a:r>
            <a:r>
              <a:rPr lang="en-US" altLang="en-US" sz="1200" dirty="0" err="1">
                <a:solidFill>
                  <a:schemeClr val="bg2"/>
                </a:solidFill>
                <a:latin typeface="Times New Roman" panose="02020603050405020304" pitchFamily="18" charset="0"/>
                <a:ea typeface="Muli"/>
                <a:cs typeface="Times New Roman" panose="02020603050405020304" pitchFamily="18" charset="0"/>
                <a:sym typeface="+mn-ea"/>
              </a:rPr>
              <a:t>images.For</a:t>
            </a:r>
            <a:r>
              <a:rPr lang="en-US" altLang="en-US" sz="1200" dirty="0">
                <a:solidFill>
                  <a:schemeClr val="bg2"/>
                </a:solidFill>
                <a:latin typeface="Times New Roman" panose="02020603050405020304" pitchFamily="18" charset="0"/>
                <a:ea typeface="Muli"/>
                <a:cs typeface="Times New Roman" panose="02020603050405020304" pitchFamily="18" charset="0"/>
                <a:sym typeface="+mn-ea"/>
              </a:rPr>
              <a:t> interface building, programmers will be responsible for using code tools such as HTML, </a:t>
            </a:r>
            <a:r>
              <a:rPr lang="en-US" altLang="en-US" sz="1200" dirty="0" err="1">
                <a:solidFill>
                  <a:schemeClr val="bg2"/>
                </a:solidFill>
                <a:latin typeface="Times New Roman" panose="02020603050405020304" pitchFamily="18" charset="0"/>
                <a:ea typeface="Muli"/>
                <a:cs typeface="Times New Roman" panose="02020603050405020304" pitchFamily="18" charset="0"/>
                <a:sym typeface="+mn-ea"/>
              </a:rPr>
              <a:t>Javascript</a:t>
            </a:r>
            <a:r>
              <a:rPr lang="en-US" altLang="en-US" sz="1200" dirty="0">
                <a:solidFill>
                  <a:schemeClr val="bg2"/>
                </a:solidFill>
                <a:latin typeface="Times New Roman" panose="02020603050405020304" pitchFamily="18" charset="0"/>
                <a:ea typeface="Muli"/>
                <a:cs typeface="Times New Roman" panose="02020603050405020304" pitchFamily="18" charset="0"/>
                <a:sym typeface="+mn-ea"/>
              </a:rPr>
              <a:t>, CSS to analyze and create a reasonable interface for the website. After building the interface with the HTML tool, the customer will receive a website that has not been used </a:t>
            </a:r>
            <a:r>
              <a:rPr lang="en-US" altLang="en-US" sz="1200" dirty="0" err="1">
                <a:solidFill>
                  <a:schemeClr val="bg2"/>
                </a:solidFill>
                <a:latin typeface="Times New Roman" panose="02020603050405020304" pitchFamily="18" charset="0"/>
                <a:ea typeface="Muli"/>
                <a:cs typeface="Times New Roman" panose="02020603050405020304" pitchFamily="18" charset="0"/>
                <a:sym typeface="+mn-ea"/>
              </a:rPr>
              <a:t>yet.This</a:t>
            </a:r>
            <a:r>
              <a:rPr lang="en-US" altLang="en-US" sz="1200" dirty="0">
                <a:solidFill>
                  <a:schemeClr val="bg2"/>
                </a:solidFill>
                <a:latin typeface="Times New Roman" panose="02020603050405020304" pitchFamily="18" charset="0"/>
                <a:ea typeface="Muli"/>
                <a:cs typeface="Times New Roman" panose="02020603050405020304" pitchFamily="18" charset="0"/>
                <a:sym typeface="+mn-ea"/>
              </a:rPr>
              <a:t> interface is only capable of receiving operations such as clicking, leaving the page, some other effects, etc. However, a static website cannot yet be able to store information as well as retrieve data. such as making a purchase, registering or searching a website, etc.</a:t>
            </a:r>
            <a:endParaRPr lang="en-US" sz="1200" dirty="0">
              <a:solidFill>
                <a:schemeClr val="bg2"/>
              </a:solidFill>
              <a:latin typeface="Times New Roman" panose="02020603050405020304" pitchFamily="18" charset="0"/>
              <a:ea typeface="Muli"/>
              <a:cs typeface="Times New Roman" panose="02020603050405020304" pitchFamily="18" charset="0"/>
              <a:sym typeface="+mn-ea"/>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3</a:t>
            </a:fld>
            <a:endParaRPr lang="en-GB"/>
          </a:p>
        </p:txBody>
      </p:sp>
      <p:pic>
        <p:nvPicPr>
          <p:cNvPr id="2" name="Picture 0"/>
          <p:cNvPicPr>
            <a:picLocks noChangeAspect="1"/>
          </p:cNvPicPr>
          <p:nvPr/>
        </p:nvPicPr>
        <p:blipFill>
          <a:blip r:embed="rId3"/>
          <a:stretch>
            <a:fillRect/>
          </a:stretch>
        </p:blipFill>
        <p:spPr>
          <a:xfrm>
            <a:off x="5160645" y="1833880"/>
            <a:ext cx="2934335" cy="2410460"/>
          </a:xfrm>
          <a:prstGeom prst="rect">
            <a:avLst/>
          </a:prstGeom>
        </p:spPr>
      </p:pic>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38750"/>
            <a:ext cx="5638800" cy="1159800"/>
          </a:xfrm>
        </p:spPr>
        <p:txBody>
          <a:bodyPr/>
          <a:lstStyle/>
          <a:p>
            <a:pPr algn="ctr"/>
            <a:r>
              <a:rPr lang="vi-VN" altLang="en-US"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OBJECTIVES</a:t>
            </a:r>
          </a:p>
        </p:txBody>
      </p:sp>
      <p:sp>
        <p:nvSpPr>
          <p:cNvPr id="3" name="Subtitle 2"/>
          <p:cNvSpPr>
            <a:spLocks noGrp="1"/>
          </p:cNvSpPr>
          <p:nvPr>
            <p:ph type="subTitle" idx="1"/>
          </p:nvPr>
        </p:nvSpPr>
        <p:spPr>
          <a:xfrm>
            <a:off x="5235575" y="1691640"/>
            <a:ext cx="3142615" cy="2951480"/>
          </a:xfrm>
        </p:spPr>
        <p:txBody>
          <a:bodyPr/>
          <a:lstStyle/>
          <a:p>
            <a:pPr marL="139700" indent="0"/>
            <a:r>
              <a:rPr lang="en-US" sz="1000" dirty="0" smtClean="0">
                <a:solidFill>
                  <a:schemeClr val="bg2"/>
                </a:solidFill>
                <a:latin typeface="Times New Roman" panose="02020603050405020304" pitchFamily="18" charset="0"/>
                <a:cs typeface="Times New Roman" panose="02020603050405020304" pitchFamily="18" charset="0"/>
              </a:rPr>
              <a:t>1. Expand </a:t>
            </a:r>
            <a:r>
              <a:rPr lang="en-US" sz="1000" dirty="0">
                <a:solidFill>
                  <a:schemeClr val="bg2"/>
                </a:solidFill>
                <a:latin typeface="Times New Roman" panose="02020603050405020304" pitchFamily="18" charset="0"/>
                <a:cs typeface="Times New Roman" panose="02020603050405020304" pitchFamily="18" charset="0"/>
              </a:rPr>
              <a:t>the ability to interact with </a:t>
            </a:r>
            <a:r>
              <a:rPr lang="en-US" sz="1000" dirty="0" smtClean="0">
                <a:solidFill>
                  <a:schemeClr val="bg2"/>
                </a:solidFill>
                <a:latin typeface="Times New Roman" panose="02020603050405020304" pitchFamily="18" charset="0"/>
                <a:cs typeface="Times New Roman" panose="02020603050405020304" pitchFamily="18" charset="0"/>
              </a:rPr>
              <a:t>customers</a:t>
            </a:r>
          </a:p>
          <a:p>
            <a:pPr marL="139700" indent="0"/>
            <a:endParaRPr lang="en-US" sz="1000" dirty="0" smtClean="0">
              <a:solidFill>
                <a:schemeClr val="bg2"/>
              </a:solidFill>
              <a:latin typeface="Times New Roman" panose="02020603050405020304" pitchFamily="18" charset="0"/>
              <a:cs typeface="Times New Roman" panose="02020603050405020304" pitchFamily="18" charset="0"/>
            </a:endParaRPr>
          </a:p>
          <a:p>
            <a:pPr marL="139700" indent="0"/>
            <a:r>
              <a:rPr lang="en-US" sz="1000" dirty="0" smtClean="0">
                <a:solidFill>
                  <a:schemeClr val="bg2"/>
                </a:solidFill>
                <a:latin typeface="Times New Roman" panose="02020603050405020304" pitchFamily="18" charset="0"/>
                <a:cs typeface="Times New Roman" panose="02020603050405020304" pitchFamily="18" charset="0"/>
              </a:rPr>
              <a:t>2</a:t>
            </a:r>
            <a:r>
              <a:rPr lang="en-US" sz="1000" dirty="0">
                <a:solidFill>
                  <a:schemeClr val="bg2"/>
                </a:solidFill>
                <a:latin typeface="Times New Roman" panose="02020603050405020304" pitchFamily="18" charset="0"/>
                <a:cs typeface="Times New Roman" panose="02020603050405020304" pitchFamily="18" charset="0"/>
              </a:rPr>
              <a:t>. Build the reputation of the </a:t>
            </a:r>
            <a:r>
              <a:rPr lang="en-US" sz="1000" dirty="0" smtClean="0">
                <a:solidFill>
                  <a:schemeClr val="bg2"/>
                </a:solidFill>
                <a:latin typeface="Times New Roman" panose="02020603050405020304" pitchFamily="18" charset="0"/>
                <a:cs typeface="Times New Roman" panose="02020603050405020304" pitchFamily="18" charset="0"/>
              </a:rPr>
              <a:t>business</a:t>
            </a:r>
          </a:p>
          <a:p>
            <a:pPr marL="139700" indent="0"/>
            <a:endParaRPr lang="en-US" sz="1000" dirty="0" smtClean="0">
              <a:solidFill>
                <a:schemeClr val="bg2"/>
              </a:solidFill>
              <a:latin typeface="Times New Roman" panose="02020603050405020304" pitchFamily="18" charset="0"/>
              <a:cs typeface="Times New Roman" panose="02020603050405020304" pitchFamily="18" charset="0"/>
            </a:endParaRPr>
          </a:p>
          <a:p>
            <a:pPr marL="139700" indent="0"/>
            <a:r>
              <a:rPr lang="en-US" sz="1000" dirty="0" smtClean="0">
                <a:solidFill>
                  <a:schemeClr val="bg2"/>
                </a:solidFill>
                <a:latin typeface="Times New Roman" panose="02020603050405020304" pitchFamily="18" charset="0"/>
                <a:cs typeface="Times New Roman" panose="02020603050405020304" pitchFamily="18" charset="0"/>
              </a:rPr>
              <a:t>3</a:t>
            </a:r>
            <a:r>
              <a:rPr lang="en-US" sz="1000" dirty="0">
                <a:solidFill>
                  <a:schemeClr val="bg2"/>
                </a:solidFill>
                <a:latin typeface="Times New Roman" panose="02020603050405020304" pitchFamily="18" charset="0"/>
                <a:cs typeface="Times New Roman" panose="02020603050405020304" pitchFamily="18" charset="0"/>
              </a:rPr>
              <a:t>. Get feedback from customers more </a:t>
            </a:r>
            <a:r>
              <a:rPr lang="en-US" sz="1000" dirty="0" smtClean="0">
                <a:solidFill>
                  <a:schemeClr val="bg2"/>
                </a:solidFill>
                <a:latin typeface="Times New Roman" panose="02020603050405020304" pitchFamily="18" charset="0"/>
                <a:cs typeface="Times New Roman" panose="02020603050405020304" pitchFamily="18" charset="0"/>
              </a:rPr>
              <a:t>convenient</a:t>
            </a:r>
          </a:p>
          <a:p>
            <a:pPr marL="139700" indent="0"/>
            <a:endParaRPr lang="en-US" sz="1000" dirty="0" smtClean="0">
              <a:solidFill>
                <a:schemeClr val="bg2"/>
              </a:solidFill>
              <a:latin typeface="Times New Roman" panose="02020603050405020304" pitchFamily="18" charset="0"/>
              <a:cs typeface="Times New Roman" panose="02020603050405020304" pitchFamily="18" charset="0"/>
            </a:endParaRPr>
          </a:p>
          <a:p>
            <a:pPr marL="139700" indent="0"/>
            <a:r>
              <a:rPr lang="en-US" sz="1000" dirty="0" smtClean="0">
                <a:solidFill>
                  <a:schemeClr val="bg2"/>
                </a:solidFill>
                <a:latin typeface="Times New Roman" panose="02020603050405020304" pitchFamily="18" charset="0"/>
                <a:cs typeface="Times New Roman" panose="02020603050405020304" pitchFamily="18" charset="0"/>
              </a:rPr>
              <a:t>4</a:t>
            </a:r>
            <a:r>
              <a:rPr lang="en-US" sz="1000" dirty="0">
                <a:solidFill>
                  <a:schemeClr val="bg2"/>
                </a:solidFill>
                <a:latin typeface="Times New Roman" panose="02020603050405020304" pitchFamily="18" charset="0"/>
                <a:cs typeface="Times New Roman" panose="02020603050405020304" pitchFamily="18" charset="0"/>
              </a:rPr>
              <a:t>. Easy to implement marketing </a:t>
            </a:r>
            <a:r>
              <a:rPr lang="en-US" sz="1000" dirty="0" smtClean="0">
                <a:solidFill>
                  <a:schemeClr val="bg2"/>
                </a:solidFill>
                <a:latin typeface="Times New Roman" panose="02020603050405020304" pitchFamily="18" charset="0"/>
                <a:cs typeface="Times New Roman" panose="02020603050405020304" pitchFamily="18" charset="0"/>
              </a:rPr>
              <a:t>plan</a:t>
            </a:r>
          </a:p>
          <a:p>
            <a:pPr marL="139700" indent="0"/>
            <a:endParaRPr lang="en-US" sz="1000" dirty="0" smtClean="0">
              <a:solidFill>
                <a:schemeClr val="bg2"/>
              </a:solidFill>
              <a:latin typeface="Times New Roman" panose="02020603050405020304" pitchFamily="18" charset="0"/>
              <a:cs typeface="Times New Roman" panose="02020603050405020304" pitchFamily="18" charset="0"/>
            </a:endParaRPr>
          </a:p>
          <a:p>
            <a:pPr marL="139700" indent="0"/>
            <a:r>
              <a:rPr lang="en-US" sz="1000" dirty="0" smtClean="0">
                <a:solidFill>
                  <a:schemeClr val="bg2"/>
                </a:solidFill>
                <a:latin typeface="Times New Roman" panose="02020603050405020304" pitchFamily="18" charset="0"/>
                <a:cs typeface="Times New Roman" panose="02020603050405020304" pitchFamily="18" charset="0"/>
              </a:rPr>
              <a:t>5</a:t>
            </a:r>
            <a:r>
              <a:rPr lang="en-US" sz="1000" dirty="0">
                <a:solidFill>
                  <a:schemeClr val="bg2"/>
                </a:solidFill>
                <a:latin typeface="Times New Roman" panose="02020603050405020304" pitchFamily="18" charset="0"/>
                <a:cs typeface="Times New Roman" panose="02020603050405020304" pitchFamily="18" charset="0"/>
              </a:rPr>
              <a:t>. Platform for product </a:t>
            </a:r>
            <a:r>
              <a:rPr lang="en-US" sz="1000" dirty="0" smtClean="0">
                <a:solidFill>
                  <a:schemeClr val="bg2"/>
                </a:solidFill>
                <a:latin typeface="Times New Roman" panose="02020603050405020304" pitchFamily="18" charset="0"/>
                <a:cs typeface="Times New Roman" panose="02020603050405020304" pitchFamily="18" charset="0"/>
              </a:rPr>
              <a:t>sales</a:t>
            </a:r>
          </a:p>
          <a:p>
            <a:pPr marL="139700" indent="0"/>
            <a:endParaRPr lang="en-US" sz="1000" dirty="0" smtClean="0">
              <a:solidFill>
                <a:schemeClr val="bg2"/>
              </a:solidFill>
              <a:latin typeface="Times New Roman" panose="02020603050405020304" pitchFamily="18" charset="0"/>
              <a:cs typeface="Times New Roman" panose="02020603050405020304" pitchFamily="18" charset="0"/>
            </a:endParaRPr>
          </a:p>
          <a:p>
            <a:pPr marL="139700" indent="0"/>
            <a:r>
              <a:rPr lang="en-US" sz="1000" dirty="0" smtClean="0">
                <a:solidFill>
                  <a:schemeClr val="bg2"/>
                </a:solidFill>
                <a:latin typeface="Times New Roman" panose="02020603050405020304" pitchFamily="18" charset="0"/>
                <a:cs typeface="Times New Roman" panose="02020603050405020304" pitchFamily="18" charset="0"/>
              </a:rPr>
              <a:t>6</a:t>
            </a:r>
            <a:r>
              <a:rPr lang="en-US" sz="1000" dirty="0">
                <a:solidFill>
                  <a:schemeClr val="bg2"/>
                </a:solidFill>
                <a:latin typeface="Times New Roman" panose="02020603050405020304" pitchFamily="18" charset="0"/>
                <a:cs typeface="Times New Roman" panose="02020603050405020304" pitchFamily="18" charset="0"/>
              </a:rPr>
              <a:t>. Provide useful information to </a:t>
            </a:r>
            <a:r>
              <a:rPr lang="en-US" sz="1000" dirty="0" smtClean="0">
                <a:solidFill>
                  <a:schemeClr val="bg2"/>
                </a:solidFill>
                <a:latin typeface="Times New Roman" panose="02020603050405020304" pitchFamily="18" charset="0"/>
                <a:cs typeface="Times New Roman" panose="02020603050405020304" pitchFamily="18" charset="0"/>
              </a:rPr>
              <a:t>customers</a:t>
            </a:r>
          </a:p>
          <a:p>
            <a:pPr marL="139700" indent="0"/>
            <a:endParaRPr lang="en-US" sz="1000" dirty="0" smtClean="0">
              <a:solidFill>
                <a:schemeClr val="bg2"/>
              </a:solidFill>
              <a:latin typeface="Times New Roman" panose="02020603050405020304" pitchFamily="18" charset="0"/>
              <a:cs typeface="Times New Roman" panose="02020603050405020304" pitchFamily="18" charset="0"/>
            </a:endParaRPr>
          </a:p>
          <a:p>
            <a:pPr marL="139700" indent="0"/>
            <a:r>
              <a:rPr lang="en-US" sz="1000" dirty="0" smtClean="0">
                <a:solidFill>
                  <a:schemeClr val="bg2"/>
                </a:solidFill>
                <a:latin typeface="Times New Roman" panose="02020603050405020304" pitchFamily="18" charset="0"/>
                <a:cs typeface="Times New Roman" panose="02020603050405020304" pitchFamily="18" charset="0"/>
              </a:rPr>
              <a:t>7</a:t>
            </a:r>
            <a:r>
              <a:rPr lang="en-US" sz="1000" dirty="0">
                <a:solidFill>
                  <a:schemeClr val="bg2"/>
                </a:solidFill>
                <a:latin typeface="Times New Roman" panose="02020603050405020304" pitchFamily="18" charset="0"/>
                <a:cs typeface="Times New Roman" panose="02020603050405020304" pitchFamily="18" charset="0"/>
              </a:rPr>
              <a:t>. Increase competitiveness for internet </a:t>
            </a:r>
            <a:r>
              <a:rPr lang="en-US" sz="1000" dirty="0" smtClean="0">
                <a:solidFill>
                  <a:schemeClr val="bg2"/>
                </a:solidFill>
                <a:latin typeface="Times New Roman" panose="02020603050405020304" pitchFamily="18" charset="0"/>
                <a:cs typeface="Times New Roman" panose="02020603050405020304" pitchFamily="18" charset="0"/>
              </a:rPr>
              <a:t>market</a:t>
            </a:r>
          </a:p>
          <a:p>
            <a:pPr marL="139700" indent="0"/>
            <a:endParaRPr lang="en-US" sz="1000" dirty="0" smtClean="0">
              <a:solidFill>
                <a:schemeClr val="bg2"/>
              </a:solidFill>
              <a:latin typeface="Times New Roman" panose="02020603050405020304" pitchFamily="18" charset="0"/>
              <a:cs typeface="Times New Roman" panose="02020603050405020304" pitchFamily="18" charset="0"/>
            </a:endParaRPr>
          </a:p>
          <a:p>
            <a:pPr marL="139700" indent="0"/>
            <a:r>
              <a:rPr lang="en-US" sz="1000" dirty="0" smtClean="0">
                <a:solidFill>
                  <a:schemeClr val="bg2"/>
                </a:solidFill>
                <a:latin typeface="Times New Roman" panose="02020603050405020304" pitchFamily="18" charset="0"/>
                <a:cs typeface="Times New Roman" panose="02020603050405020304" pitchFamily="18" charset="0"/>
              </a:rPr>
              <a:t>8</a:t>
            </a:r>
            <a:r>
              <a:rPr lang="en-US" sz="1000" dirty="0">
                <a:solidFill>
                  <a:schemeClr val="bg2"/>
                </a:solidFill>
                <a:latin typeface="Times New Roman" panose="02020603050405020304" pitchFamily="18" charset="0"/>
                <a:cs typeface="Times New Roman" panose="02020603050405020304" pitchFamily="18" charset="0"/>
              </a:rPr>
              <a:t>. Website design helps businesses save </a:t>
            </a:r>
            <a:r>
              <a:rPr lang="en-US" sz="1000" dirty="0" smtClean="0">
                <a:solidFill>
                  <a:schemeClr val="bg2"/>
                </a:solidFill>
                <a:latin typeface="Times New Roman" panose="02020603050405020304" pitchFamily="18" charset="0"/>
                <a:cs typeface="Times New Roman" panose="02020603050405020304" pitchFamily="18" charset="0"/>
              </a:rPr>
              <a:t>costs</a:t>
            </a:r>
          </a:p>
          <a:p>
            <a:pPr marL="139700" indent="0"/>
            <a:endParaRPr lang="en-US" sz="1000" dirty="0" smtClean="0">
              <a:solidFill>
                <a:schemeClr val="bg2"/>
              </a:solidFill>
              <a:latin typeface="Times New Roman" panose="02020603050405020304" pitchFamily="18" charset="0"/>
              <a:cs typeface="Times New Roman" panose="02020603050405020304" pitchFamily="18" charset="0"/>
            </a:endParaRPr>
          </a:p>
          <a:p>
            <a:pPr marL="139700" indent="0"/>
            <a:r>
              <a:rPr lang="en-US" sz="1000" dirty="0" smtClean="0">
                <a:solidFill>
                  <a:schemeClr val="bg2"/>
                </a:solidFill>
                <a:latin typeface="Times New Roman" panose="02020603050405020304" pitchFamily="18" charset="0"/>
                <a:cs typeface="Times New Roman" panose="02020603050405020304" pitchFamily="18" charset="0"/>
              </a:rPr>
              <a:t>9</a:t>
            </a:r>
            <a:r>
              <a:rPr lang="en-US" sz="1000" dirty="0">
                <a:solidFill>
                  <a:schemeClr val="bg2"/>
                </a:solidFill>
                <a:latin typeface="Times New Roman" panose="02020603050405020304" pitchFamily="18" charset="0"/>
                <a:cs typeface="Times New Roman" panose="02020603050405020304" pitchFamily="18" charset="0"/>
              </a:rPr>
              <a:t>. Interactive 24/7 customer </a:t>
            </a:r>
            <a:r>
              <a:rPr lang="en-US" sz="1000" dirty="0" smtClean="0">
                <a:solidFill>
                  <a:schemeClr val="bg2"/>
                </a:solidFill>
                <a:latin typeface="Times New Roman" panose="02020603050405020304" pitchFamily="18" charset="0"/>
                <a:cs typeface="Times New Roman" panose="02020603050405020304" pitchFamily="18" charset="0"/>
              </a:rPr>
              <a:t>support</a:t>
            </a:r>
          </a:p>
          <a:p>
            <a:pPr marL="139700" indent="0"/>
            <a:endParaRPr lang="en-US" sz="1000" dirty="0" smtClean="0">
              <a:solidFill>
                <a:schemeClr val="bg2"/>
              </a:solidFill>
              <a:latin typeface="Times New Roman" panose="02020603050405020304" pitchFamily="18" charset="0"/>
              <a:cs typeface="Times New Roman" panose="02020603050405020304" pitchFamily="18" charset="0"/>
            </a:endParaRPr>
          </a:p>
          <a:p>
            <a:pPr marL="139700" indent="0"/>
            <a:r>
              <a:rPr lang="en-US" sz="1000" dirty="0" smtClean="0">
                <a:solidFill>
                  <a:schemeClr val="bg2"/>
                </a:solidFill>
                <a:latin typeface="Times New Roman" panose="02020603050405020304" pitchFamily="18" charset="0"/>
                <a:cs typeface="Times New Roman" panose="02020603050405020304" pitchFamily="18" charset="0"/>
              </a:rPr>
              <a:t>10</a:t>
            </a:r>
            <a:r>
              <a:rPr lang="en-US" sz="1000" dirty="0">
                <a:solidFill>
                  <a:schemeClr val="bg2"/>
                </a:solidFill>
                <a:latin typeface="Times New Roman" panose="02020603050405020304" pitchFamily="18" charset="0"/>
                <a:cs typeface="Times New Roman" panose="02020603050405020304" pitchFamily="18" charset="0"/>
              </a:rPr>
              <a:t>.. Build promotion and raise brand awareness</a:t>
            </a:r>
          </a:p>
        </p:txBody>
      </p:sp>
      <p:pic>
        <p:nvPicPr>
          <p:cNvPr id="4" name="Picture 3"/>
          <p:cNvPicPr>
            <a:picLocks noChangeAspect="1"/>
          </p:cNvPicPr>
          <p:nvPr/>
        </p:nvPicPr>
        <p:blipFill>
          <a:blip r:embed="rId2"/>
          <a:stretch>
            <a:fillRect/>
          </a:stretch>
        </p:blipFill>
        <p:spPr>
          <a:xfrm>
            <a:off x="2512060" y="2342832"/>
            <a:ext cx="2723515" cy="1649095"/>
          </a:xfrm>
          <a:prstGeom prst="rect">
            <a:avLst/>
          </a:prstGeom>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4510" y="352425"/>
            <a:ext cx="6268085" cy="561975"/>
          </a:xfrm>
        </p:spPr>
        <p:txBody>
          <a:bodyPr/>
          <a:lstStyle/>
          <a:p>
            <a:pPr algn="ctr"/>
            <a:r>
              <a:rPr lang="en-US" sz="2600" dirty="0">
                <a:latin typeface="Times New Roman" panose="02020603050405020304" pitchFamily="18" charset="0"/>
                <a:cs typeface="Times New Roman" panose="02020603050405020304" pitchFamily="18" charset="0"/>
              </a:rPr>
              <a:t>The purpose of the company's website design</a:t>
            </a:r>
            <a:endParaRPr lang="vi-VN" altLang="en-US" sz="2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78375" y="1394172"/>
            <a:ext cx="3759835" cy="2113280"/>
          </a:xfrm>
        </p:spPr>
        <p:txBody>
          <a:bodyPr/>
          <a:lstStyle/>
          <a:p>
            <a:r>
              <a:rPr lang="en-US" altLang="en-US" dirty="0">
                <a:solidFill>
                  <a:schemeClr val="bg1">
                    <a:lumMod val="50000"/>
                    <a:lumOff val="50000"/>
                  </a:schemeClr>
                </a:solidFill>
                <a:latin typeface="Times New Roman" panose="02020603050405020304" pitchFamily="18" charset="0"/>
                <a:cs typeface="Times New Roman" panose="02020603050405020304" pitchFamily="18" charset="0"/>
              </a:rPr>
              <a:t>-</a:t>
            </a:r>
            <a:r>
              <a:rPr lang="en-US" altLang="en-US" sz="1200" dirty="0">
                <a:solidFill>
                  <a:schemeClr val="bg1">
                    <a:lumMod val="50000"/>
                    <a:lumOff val="50000"/>
                  </a:schemeClr>
                </a:solidFill>
                <a:latin typeface="Times New Roman" panose="02020603050405020304" pitchFamily="18" charset="0"/>
                <a:cs typeface="Times New Roman" panose="02020603050405020304" pitchFamily="18" charset="0"/>
              </a:rPr>
              <a:t>The purpose of web design to keep up with </a:t>
            </a:r>
            <a:r>
              <a:rPr lang="en-US" altLang="en-US" sz="1200" dirty="0" smtClean="0">
                <a:solidFill>
                  <a:schemeClr val="bg1">
                    <a:lumMod val="50000"/>
                    <a:lumOff val="50000"/>
                  </a:schemeClr>
                </a:solidFill>
                <a:latin typeface="Times New Roman" panose="02020603050405020304" pitchFamily="18" charset="0"/>
                <a:cs typeface="Times New Roman" panose="02020603050405020304" pitchFamily="18" charset="0"/>
              </a:rPr>
              <a:t>the trend</a:t>
            </a:r>
            <a:r>
              <a:rPr lang="en-US" sz="1200" dirty="0">
                <a:latin typeface="Times New Roman" panose="02020603050405020304" pitchFamily="18" charset="0"/>
                <a:cs typeface="Times New Roman" panose="02020603050405020304" pitchFamily="18" charset="0"/>
              </a:rPr>
              <a:t> </a:t>
            </a:r>
            <a:r>
              <a:rPr lang="en-US" sz="1200" dirty="0">
                <a:solidFill>
                  <a:schemeClr val="bg2"/>
                </a:solidFill>
                <a:latin typeface="Times New Roman" panose="02020603050405020304" pitchFamily="18" charset="0"/>
                <a:cs typeface="Times New Roman" panose="02020603050405020304" pitchFamily="18" charset="0"/>
              </a:rPr>
              <a:t>The trend of searching for information to buy and sell online is increasing rapidly. Therefore, in order to catch up with this trend, companies and businesses need to build effective online marketing strategies. Therefore, website design is one of the fertile markets to help promote the business of companies and businesses</a:t>
            </a:r>
            <a:r>
              <a:rPr lang="en-US" dirty="0" smtClean="0">
                <a:solidFill>
                  <a:schemeClr val="bg2"/>
                </a:solidFill>
                <a:latin typeface="Times New Roman" panose="02020603050405020304" pitchFamily="18" charset="0"/>
                <a:cs typeface="Times New Roman" panose="02020603050405020304" pitchFamily="18" charset="0"/>
              </a:rPr>
              <a:t>. </a:t>
            </a:r>
            <a:endParaRPr lang="en-US" dirty="0">
              <a:solidFill>
                <a:schemeClr val="bg2"/>
              </a:solidFill>
              <a:latin typeface="Times New Roman" panose="02020603050405020304" pitchFamily="18" charset="0"/>
              <a:cs typeface="Times New Roman" panose="02020603050405020304" pitchFamily="18" charset="0"/>
            </a:endParaRPr>
          </a:p>
          <a:p>
            <a:endParaRPr lang="en-US" dirty="0">
              <a:solidFill>
                <a:schemeClr val="bg2"/>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2291080" y="2650510"/>
            <a:ext cx="2540000" cy="2492990"/>
          </a:xfrm>
          <a:prstGeom prst="rect">
            <a:avLst/>
          </a:prstGeom>
          <a:noFill/>
        </p:spPr>
        <p:txBody>
          <a:bodyPr wrap="square" rtlCol="0" anchor="t">
            <a:spAutoFit/>
          </a:bodyPr>
          <a:lstStyle/>
          <a:p>
            <a:r>
              <a:rPr lang="vi-VN" altLang="en-US" sz="1200" dirty="0">
                <a:solidFill>
                  <a:schemeClr val="bg1">
                    <a:lumMod val="50000"/>
                    <a:lumOff val="50000"/>
                  </a:schemeClr>
                </a:solidFill>
                <a:latin typeface="Times New Roman" panose="02020603050405020304" pitchFamily="18" charset="0"/>
                <a:cs typeface="Times New Roman" panose="02020603050405020304" pitchFamily="18" charset="0"/>
              </a:rPr>
              <a:t>-Purpose to support customers</a:t>
            </a:r>
            <a:r>
              <a:rPr lang="vi-VN" altLang="en-US" sz="1200" dirty="0" smtClean="0">
                <a:latin typeface="Times New Roman" panose="02020603050405020304" pitchFamily="18" charset="0"/>
                <a:cs typeface="Times New Roman" panose="02020603050405020304" pitchFamily="18" charset="0"/>
              </a:rPr>
              <a:t>    </a:t>
            </a:r>
            <a:r>
              <a:rPr lang="vi-VN" altLang="en-US" sz="1200" dirty="0" smtClean="0">
                <a:solidFill>
                  <a:schemeClr val="tx1"/>
                </a:solidFill>
                <a:latin typeface="Times New Roman" panose="02020603050405020304" pitchFamily="18" charset="0"/>
                <a:cs typeface="Times New Roman" panose="02020603050405020304" pitchFamily="18" charset="0"/>
              </a:rPr>
              <a:t> </a:t>
            </a:r>
            <a:r>
              <a:rPr lang="en-US" altLang="en-US" sz="1200" dirty="0">
                <a:solidFill>
                  <a:schemeClr val="bg2"/>
                </a:solidFill>
                <a:latin typeface="Times New Roman" panose="02020603050405020304" pitchFamily="18" charset="0"/>
                <a:cs typeface="Times New Roman" panose="02020603050405020304" pitchFamily="18" charset="0"/>
              </a:rPr>
              <a:t>Website design will help customers update the latest product lines and services. At the same time, the website will help convey information from the producer to the consumer without facing any barriers. Besides, this is also a very low-cost marketing method that still brings high work efficiency. Because this is an indispensable option, the website certainly meets the basic needs of the business.</a:t>
            </a:r>
            <a:endParaRPr lang="en-US" sz="1200"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831080" y="3407410"/>
            <a:ext cx="3707130" cy="1664335"/>
          </a:xfrm>
          <a:prstGeom prst="rect">
            <a:avLst/>
          </a:prstGeom>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9095" y="416560"/>
            <a:ext cx="6789420" cy="590550"/>
          </a:xfrm>
        </p:spPr>
        <p:txBody>
          <a:bodyPr/>
          <a:lstStyle/>
          <a:p>
            <a:pPr algn="ctr"/>
            <a:r>
              <a:rPr lang="en-US" sz="2800" dirty="0">
                <a:latin typeface="Times New Roman" panose="02020603050405020304" pitchFamily="18" charset="0"/>
                <a:cs typeface="Times New Roman" panose="02020603050405020304" pitchFamily="18" charset="0"/>
              </a:rPr>
              <a:t>The goal of building the company's website</a:t>
            </a:r>
          </a:p>
        </p:txBody>
      </p:sp>
      <p:sp>
        <p:nvSpPr>
          <p:cNvPr id="3" name="Subtitle 2"/>
          <p:cNvSpPr>
            <a:spLocks noGrp="1"/>
          </p:cNvSpPr>
          <p:nvPr>
            <p:ph type="subTitle" idx="1"/>
          </p:nvPr>
        </p:nvSpPr>
        <p:spPr>
          <a:xfrm>
            <a:off x="2195830" y="1172544"/>
            <a:ext cx="5696100" cy="784800"/>
          </a:xfrm>
        </p:spPr>
        <p:txBody>
          <a:bodyPr/>
          <a:lstStyle/>
          <a:p>
            <a:r>
              <a:rPr lang="en-US" dirty="0" smtClean="0">
                <a:solidFill>
                  <a:schemeClr val="bg2"/>
                </a:solidFill>
                <a:latin typeface="Times New Roman" panose="02020603050405020304" pitchFamily="18" charset="0"/>
                <a:cs typeface="Times New Roman" panose="02020603050405020304" pitchFamily="18" charset="0"/>
              </a:rPr>
              <a:t>  Increase </a:t>
            </a:r>
            <a:r>
              <a:rPr lang="en-US" dirty="0">
                <a:solidFill>
                  <a:schemeClr val="bg2"/>
                </a:solidFill>
                <a:latin typeface="Times New Roman" panose="02020603050405020304" pitchFamily="18" charset="0"/>
                <a:cs typeface="Times New Roman" panose="02020603050405020304" pitchFamily="18" charset="0"/>
              </a:rPr>
              <a:t>customer </a:t>
            </a:r>
            <a:r>
              <a:rPr lang="en-US" dirty="0" smtClean="0">
                <a:solidFill>
                  <a:schemeClr val="bg2"/>
                </a:solidFill>
                <a:latin typeface="Times New Roman" panose="02020603050405020304" pitchFamily="18" charset="0"/>
                <a:cs typeface="Times New Roman" panose="02020603050405020304" pitchFamily="18" charset="0"/>
              </a:rPr>
              <a:t>reach</a:t>
            </a:r>
          </a:p>
          <a:p>
            <a:r>
              <a:rPr lang="en-US" dirty="0" smtClean="0">
                <a:solidFill>
                  <a:schemeClr val="bg2"/>
                </a:solidFill>
                <a:latin typeface="Times New Roman" panose="02020603050405020304" pitchFamily="18" charset="0"/>
                <a:cs typeface="Times New Roman" panose="02020603050405020304" pitchFamily="18" charset="0"/>
              </a:rPr>
              <a:t>  Increase </a:t>
            </a:r>
            <a:r>
              <a:rPr lang="en-US" dirty="0">
                <a:solidFill>
                  <a:schemeClr val="bg2"/>
                </a:solidFill>
                <a:latin typeface="Times New Roman" panose="02020603050405020304" pitchFamily="18" charset="0"/>
                <a:cs typeface="Times New Roman" panose="02020603050405020304" pitchFamily="18" charset="0"/>
              </a:rPr>
              <a:t>customer </a:t>
            </a:r>
            <a:r>
              <a:rPr lang="en-US" dirty="0" smtClean="0">
                <a:solidFill>
                  <a:schemeClr val="bg2"/>
                </a:solidFill>
                <a:latin typeface="Times New Roman" panose="02020603050405020304" pitchFamily="18" charset="0"/>
                <a:cs typeface="Times New Roman" panose="02020603050405020304" pitchFamily="18" charset="0"/>
              </a:rPr>
              <a:t>reach</a:t>
            </a:r>
          </a:p>
          <a:p>
            <a:r>
              <a:rPr lang="en-US" dirty="0" smtClean="0">
                <a:solidFill>
                  <a:schemeClr val="bg2"/>
                </a:solidFill>
                <a:latin typeface="Times New Roman" panose="02020603050405020304" pitchFamily="18" charset="0"/>
                <a:cs typeface="Times New Roman" panose="02020603050405020304" pitchFamily="18" charset="0"/>
              </a:rPr>
              <a:t>  Increase interactivity</a:t>
            </a:r>
          </a:p>
          <a:p>
            <a:r>
              <a:rPr lang="en-US" dirty="0" smtClean="0">
                <a:solidFill>
                  <a:schemeClr val="bg2"/>
                </a:solidFill>
                <a:latin typeface="Times New Roman" panose="02020603050405020304" pitchFamily="18" charset="0"/>
                <a:cs typeface="Times New Roman" panose="02020603050405020304" pitchFamily="18" charset="0"/>
              </a:rPr>
              <a:t>  Effective </a:t>
            </a:r>
            <a:r>
              <a:rPr lang="en-US" dirty="0">
                <a:solidFill>
                  <a:schemeClr val="bg2"/>
                </a:solidFill>
                <a:latin typeface="Times New Roman" panose="02020603050405020304" pitchFamily="18" charset="0"/>
                <a:cs typeface="Times New Roman" panose="02020603050405020304" pitchFamily="18" charset="0"/>
              </a:rPr>
              <a:t>business </a:t>
            </a:r>
            <a:r>
              <a:rPr lang="en-US" dirty="0" smtClean="0">
                <a:solidFill>
                  <a:schemeClr val="bg2"/>
                </a:solidFill>
                <a:latin typeface="Times New Roman" panose="02020603050405020304" pitchFamily="18" charset="0"/>
                <a:cs typeface="Times New Roman" panose="02020603050405020304" pitchFamily="18" charset="0"/>
              </a:rPr>
              <a:t>promotion</a:t>
            </a:r>
          </a:p>
          <a:p>
            <a:r>
              <a:rPr lang="en-US" dirty="0" smtClean="0">
                <a:solidFill>
                  <a:schemeClr val="bg2"/>
                </a:solidFill>
                <a:latin typeface="Times New Roman" panose="02020603050405020304" pitchFamily="18" charset="0"/>
                <a:cs typeface="Times New Roman" panose="02020603050405020304" pitchFamily="18" charset="0"/>
              </a:rPr>
              <a:t>  Efficient </a:t>
            </a:r>
            <a:r>
              <a:rPr lang="en-US" dirty="0">
                <a:solidFill>
                  <a:schemeClr val="bg2"/>
                </a:solidFill>
                <a:latin typeface="Times New Roman" panose="02020603050405020304" pitchFamily="18" charset="0"/>
                <a:cs typeface="Times New Roman" panose="02020603050405020304" pitchFamily="18" charset="0"/>
              </a:rPr>
              <a:t>customer </a:t>
            </a:r>
            <a:r>
              <a:rPr lang="en-US" dirty="0" smtClean="0">
                <a:solidFill>
                  <a:schemeClr val="bg2"/>
                </a:solidFill>
                <a:latin typeface="Times New Roman" panose="02020603050405020304" pitchFamily="18" charset="0"/>
                <a:cs typeface="Times New Roman" panose="02020603050405020304" pitchFamily="18" charset="0"/>
              </a:rPr>
              <a:t>service</a:t>
            </a:r>
          </a:p>
          <a:p>
            <a:r>
              <a:rPr lang="en-US" dirty="0" smtClean="0">
                <a:solidFill>
                  <a:schemeClr val="bg2"/>
                </a:solidFill>
                <a:latin typeface="Times New Roman" panose="02020603050405020304" pitchFamily="18" charset="0"/>
                <a:cs typeface="Times New Roman" panose="02020603050405020304" pitchFamily="18" charset="0"/>
              </a:rPr>
              <a:t>  Platform </a:t>
            </a:r>
            <a:r>
              <a:rPr lang="en-US" dirty="0">
                <a:solidFill>
                  <a:schemeClr val="bg2"/>
                </a:solidFill>
                <a:latin typeface="Times New Roman" panose="02020603050405020304" pitchFamily="18" charset="0"/>
                <a:cs typeface="Times New Roman" panose="02020603050405020304" pitchFamily="18" charset="0"/>
              </a:rPr>
              <a:t>for product </a:t>
            </a:r>
            <a:r>
              <a:rPr lang="en-US" dirty="0" smtClean="0">
                <a:solidFill>
                  <a:schemeClr val="bg2"/>
                </a:solidFill>
                <a:latin typeface="Times New Roman" panose="02020603050405020304" pitchFamily="18" charset="0"/>
                <a:cs typeface="Times New Roman" panose="02020603050405020304" pitchFamily="18" charset="0"/>
              </a:rPr>
              <a:t>sales</a:t>
            </a:r>
          </a:p>
          <a:p>
            <a:r>
              <a:rPr lang="en-US" dirty="0" smtClean="0">
                <a:solidFill>
                  <a:schemeClr val="bg2"/>
                </a:solidFill>
                <a:latin typeface="Times New Roman" panose="02020603050405020304" pitchFamily="18" charset="0"/>
                <a:cs typeface="Times New Roman" panose="02020603050405020304" pitchFamily="18" charset="0"/>
              </a:rPr>
              <a:t>  Branding</a:t>
            </a:r>
          </a:p>
          <a:p>
            <a:r>
              <a:rPr lang="en-US" dirty="0" smtClean="0">
                <a:solidFill>
                  <a:schemeClr val="bg2"/>
                </a:solidFill>
                <a:latin typeface="Times New Roman" panose="02020603050405020304" pitchFamily="18" charset="0"/>
                <a:cs typeface="Times New Roman" panose="02020603050405020304" pitchFamily="18" charset="0"/>
              </a:rPr>
              <a:t>  Identify </a:t>
            </a:r>
            <a:r>
              <a:rPr lang="en-US" dirty="0">
                <a:solidFill>
                  <a:schemeClr val="bg2"/>
                </a:solidFill>
                <a:latin typeface="Times New Roman" panose="02020603050405020304" pitchFamily="18" charset="0"/>
                <a:cs typeface="Times New Roman" panose="02020603050405020304" pitchFamily="18" charset="0"/>
              </a:rPr>
              <a:t>potential </a:t>
            </a:r>
            <a:r>
              <a:rPr lang="en-US" dirty="0" smtClean="0">
                <a:solidFill>
                  <a:schemeClr val="bg2"/>
                </a:solidFill>
                <a:latin typeface="Times New Roman" panose="02020603050405020304" pitchFamily="18" charset="0"/>
                <a:cs typeface="Times New Roman" panose="02020603050405020304" pitchFamily="18" charset="0"/>
              </a:rPr>
              <a:t>customers</a:t>
            </a:r>
          </a:p>
          <a:p>
            <a:r>
              <a:rPr lang="en-US" dirty="0" smtClean="0">
                <a:solidFill>
                  <a:schemeClr val="bg2"/>
                </a:solidFill>
                <a:latin typeface="Times New Roman" panose="02020603050405020304" pitchFamily="18" charset="0"/>
                <a:cs typeface="Times New Roman" panose="02020603050405020304" pitchFamily="18" charset="0"/>
              </a:rPr>
              <a:t>  Easy </a:t>
            </a:r>
            <a:r>
              <a:rPr lang="en-US" dirty="0">
                <a:solidFill>
                  <a:schemeClr val="bg2"/>
                </a:solidFill>
                <a:latin typeface="Times New Roman" panose="02020603050405020304" pitchFamily="18" charset="0"/>
                <a:cs typeface="Times New Roman" panose="02020603050405020304" pitchFamily="18" charset="0"/>
              </a:rPr>
              <a:t>to </a:t>
            </a:r>
            <a:r>
              <a:rPr lang="en-US" dirty="0" smtClean="0">
                <a:solidFill>
                  <a:schemeClr val="bg2"/>
                </a:solidFill>
                <a:latin typeface="Times New Roman" panose="02020603050405020304" pitchFamily="18" charset="0"/>
                <a:cs typeface="Times New Roman" panose="02020603050405020304" pitchFamily="18" charset="0"/>
              </a:rPr>
              <a:t>recruit</a:t>
            </a:r>
          </a:p>
          <a:p>
            <a:r>
              <a:rPr lang="en-US" dirty="0" smtClean="0">
                <a:solidFill>
                  <a:schemeClr val="bg2"/>
                </a:solidFill>
                <a:latin typeface="Times New Roman" panose="02020603050405020304" pitchFamily="18" charset="0"/>
                <a:cs typeface="Times New Roman" panose="02020603050405020304" pitchFamily="18" charset="0"/>
              </a:rPr>
              <a:t>  Increase competitiveness</a:t>
            </a:r>
          </a:p>
          <a:p>
            <a:r>
              <a:rPr lang="en-US" dirty="0" smtClean="0">
                <a:solidFill>
                  <a:schemeClr val="bg2"/>
                </a:solidFill>
                <a:latin typeface="Times New Roman" panose="02020603050405020304" pitchFamily="18" charset="0"/>
                <a:cs typeface="Times New Roman" panose="02020603050405020304" pitchFamily="18" charset="0"/>
              </a:rPr>
              <a:t>  Update </a:t>
            </a:r>
            <a:r>
              <a:rPr lang="en-US" dirty="0">
                <a:solidFill>
                  <a:schemeClr val="bg2"/>
                </a:solidFill>
                <a:latin typeface="Times New Roman" panose="02020603050405020304" pitchFamily="18" charset="0"/>
                <a:cs typeface="Times New Roman" panose="02020603050405020304" pitchFamily="18" charset="0"/>
              </a:rPr>
              <a:t>information </a:t>
            </a:r>
            <a:r>
              <a:rPr lang="en-US" dirty="0" smtClean="0">
                <a:solidFill>
                  <a:schemeClr val="bg2"/>
                </a:solidFill>
                <a:latin typeface="Times New Roman" panose="02020603050405020304" pitchFamily="18" charset="0"/>
                <a:cs typeface="Times New Roman" panose="02020603050405020304" pitchFamily="18" charset="0"/>
              </a:rPr>
              <a:t>quickly</a:t>
            </a:r>
          </a:p>
          <a:p>
            <a:r>
              <a:rPr lang="en-US" dirty="0" smtClean="0">
                <a:solidFill>
                  <a:schemeClr val="bg2"/>
                </a:solidFill>
                <a:latin typeface="Times New Roman" panose="02020603050405020304" pitchFamily="18" charset="0"/>
                <a:cs typeface="Times New Roman" panose="02020603050405020304" pitchFamily="18" charset="0"/>
              </a:rPr>
              <a:t>  Easily </a:t>
            </a:r>
            <a:r>
              <a:rPr lang="en-US" dirty="0">
                <a:solidFill>
                  <a:schemeClr val="bg2"/>
                </a:solidFill>
                <a:latin typeface="Times New Roman" panose="02020603050405020304" pitchFamily="18" charset="0"/>
                <a:cs typeface="Times New Roman" panose="02020603050405020304" pitchFamily="18" charset="0"/>
              </a:rPr>
              <a:t>get feedback from </a:t>
            </a:r>
            <a:r>
              <a:rPr lang="en-US" dirty="0" smtClean="0">
                <a:solidFill>
                  <a:schemeClr val="bg2"/>
                </a:solidFill>
                <a:latin typeface="Times New Roman" panose="02020603050405020304" pitchFamily="18" charset="0"/>
                <a:cs typeface="Times New Roman" panose="02020603050405020304" pitchFamily="18" charset="0"/>
              </a:rPr>
              <a:t>customers</a:t>
            </a:r>
          </a:p>
          <a:p>
            <a:r>
              <a:rPr lang="en-US" smtClean="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Product </a:t>
            </a:r>
            <a:r>
              <a:rPr lang="en-US" dirty="0">
                <a:solidFill>
                  <a:schemeClr val="bg2"/>
                </a:solidFill>
                <a:latin typeface="Times New Roman" panose="02020603050405020304" pitchFamily="18" charset="0"/>
                <a:cs typeface="Times New Roman" panose="02020603050405020304" pitchFamily="18" charset="0"/>
              </a:rPr>
              <a:t>analysis</a:t>
            </a:r>
          </a:p>
        </p:txBody>
      </p:sp>
      <p:pic>
        <p:nvPicPr>
          <p:cNvPr id="4" name="Picture 3"/>
          <p:cNvPicPr>
            <a:picLocks noChangeAspect="1"/>
          </p:cNvPicPr>
          <p:nvPr/>
        </p:nvPicPr>
        <p:blipFill>
          <a:blip r:embed="rId2"/>
          <a:stretch>
            <a:fillRect/>
          </a:stretch>
        </p:blipFill>
        <p:spPr>
          <a:xfrm>
            <a:off x="5421861" y="1481627"/>
            <a:ext cx="2303145" cy="2138045"/>
          </a:xfrm>
          <a:prstGeom prst="rect">
            <a:avLst/>
          </a:prstGeom>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285" y="116205"/>
            <a:ext cx="7812405" cy="769620"/>
          </a:xfrm>
        </p:spPr>
        <p:txBody>
          <a:bodyPr/>
          <a:lstStyle/>
          <a:p>
            <a:pPr algn="ctr"/>
            <a:r>
              <a:rPr lang="en-US" dirty="0">
                <a:latin typeface="Times New Roman" panose="02020603050405020304" pitchFamily="18" charset="0"/>
                <a:cs typeface="Times New Roman" panose="02020603050405020304" pitchFamily="18" charset="0"/>
              </a:rPr>
              <a:t>General policies and regulations</a:t>
            </a:r>
          </a:p>
        </p:txBody>
      </p:sp>
      <p:sp>
        <p:nvSpPr>
          <p:cNvPr id="3" name="Subtitle 2"/>
          <p:cNvSpPr>
            <a:spLocks noGrp="1"/>
          </p:cNvSpPr>
          <p:nvPr>
            <p:ph type="subTitle" idx="1"/>
          </p:nvPr>
        </p:nvSpPr>
        <p:spPr>
          <a:xfrm>
            <a:off x="2186305" y="885825"/>
            <a:ext cx="5996940" cy="2358390"/>
          </a:xfrm>
        </p:spPr>
        <p:txBody>
          <a:bodyPr/>
          <a:lstStyle/>
          <a:p>
            <a:r>
              <a:rPr lang="en-US" sz="1200" dirty="0" smtClean="0">
                <a:solidFill>
                  <a:schemeClr val="bg2"/>
                </a:solidFill>
                <a:latin typeface="Times New Roman" panose="02020603050405020304" pitchFamily="18" charset="0"/>
                <a:cs typeface="Times New Roman" panose="02020603050405020304" pitchFamily="18" charset="0"/>
              </a:rPr>
              <a:t>Website </a:t>
            </a:r>
            <a:r>
              <a:rPr lang="en-US" sz="1200" dirty="0">
                <a:solidFill>
                  <a:schemeClr val="bg2"/>
                </a:solidFill>
                <a:latin typeface="Times New Roman" panose="02020603050405020304" pitchFamily="18" charset="0"/>
                <a:cs typeface="Times New Roman" panose="02020603050405020304" pitchFamily="18" charset="0"/>
              </a:rPr>
              <a:t>design service process (website design on request</a:t>
            </a:r>
            <a:r>
              <a:rPr lang="en-US" sz="1200" dirty="0" smtClean="0">
                <a:solidFill>
                  <a:schemeClr val="bg2"/>
                </a:solidFill>
                <a:latin typeface="Times New Roman" panose="02020603050405020304" pitchFamily="18" charset="0"/>
                <a:cs typeface="Times New Roman" panose="02020603050405020304" pitchFamily="18" charset="0"/>
              </a:rPr>
              <a:t>):</a:t>
            </a:r>
          </a:p>
          <a:p>
            <a:endParaRPr lang="en-US" sz="1200" dirty="0">
              <a:solidFill>
                <a:schemeClr val="bg2"/>
              </a:solidFill>
              <a:latin typeface="Times New Roman" panose="02020603050405020304" pitchFamily="18" charset="0"/>
              <a:cs typeface="Times New Roman" panose="02020603050405020304" pitchFamily="18" charset="0"/>
            </a:endParaRPr>
          </a:p>
          <a:p>
            <a:r>
              <a:rPr lang="en-US" sz="1200" dirty="0">
                <a:solidFill>
                  <a:schemeClr val="bg2"/>
                </a:solidFill>
                <a:latin typeface="Times New Roman" panose="02020603050405020304" pitchFamily="18" charset="0"/>
                <a:cs typeface="Times New Roman" panose="02020603050405020304" pitchFamily="18" charset="0"/>
              </a:rPr>
              <a:t>+ Step 1: Receive customer requirements: color, layout, function, content of the website</a:t>
            </a:r>
            <a:r>
              <a:rPr lang="en-US" sz="1200" dirty="0" smtClean="0">
                <a:solidFill>
                  <a:schemeClr val="bg2"/>
                </a:solidFill>
                <a:latin typeface="Times New Roman" panose="02020603050405020304" pitchFamily="18" charset="0"/>
                <a:cs typeface="Times New Roman" panose="02020603050405020304" pitchFamily="18" charset="0"/>
              </a:rPr>
              <a:t>.</a:t>
            </a:r>
          </a:p>
          <a:p>
            <a:endParaRPr lang="en-US" sz="1200" dirty="0">
              <a:solidFill>
                <a:schemeClr val="bg2"/>
              </a:solidFill>
              <a:latin typeface="Times New Roman" panose="02020603050405020304" pitchFamily="18" charset="0"/>
              <a:cs typeface="Times New Roman" panose="02020603050405020304" pitchFamily="18" charset="0"/>
            </a:endParaRPr>
          </a:p>
          <a:p>
            <a:r>
              <a:rPr lang="en-US" sz="1200" dirty="0">
                <a:solidFill>
                  <a:schemeClr val="bg2"/>
                </a:solidFill>
                <a:latin typeface="Times New Roman" panose="02020603050405020304" pitchFamily="18" charset="0"/>
                <a:cs typeface="Times New Roman" panose="02020603050405020304" pitchFamily="18" charset="0"/>
              </a:rPr>
              <a:t>+ Step 2: Survey, evaluate website and design quotation, hosting price and domain name - schedule an appointment to discuss with customers</a:t>
            </a:r>
            <a:r>
              <a:rPr lang="en-US" sz="1200" dirty="0" smtClean="0">
                <a:solidFill>
                  <a:schemeClr val="bg2"/>
                </a:solidFill>
                <a:latin typeface="Times New Roman" panose="02020603050405020304" pitchFamily="18" charset="0"/>
                <a:cs typeface="Times New Roman" panose="02020603050405020304" pitchFamily="18" charset="0"/>
              </a:rPr>
              <a:t>.</a:t>
            </a:r>
          </a:p>
          <a:p>
            <a:endParaRPr lang="en-US" sz="1200" dirty="0">
              <a:solidFill>
                <a:schemeClr val="bg2"/>
              </a:solidFill>
              <a:latin typeface="Times New Roman" panose="02020603050405020304" pitchFamily="18" charset="0"/>
              <a:cs typeface="Times New Roman" panose="02020603050405020304" pitchFamily="18" charset="0"/>
            </a:endParaRPr>
          </a:p>
          <a:p>
            <a:r>
              <a:rPr lang="en-US" sz="1200" dirty="0">
                <a:solidFill>
                  <a:schemeClr val="bg2"/>
                </a:solidFill>
                <a:latin typeface="Times New Roman" panose="02020603050405020304" pitchFamily="18" charset="0"/>
                <a:cs typeface="Times New Roman" panose="02020603050405020304" pitchFamily="18" charset="0"/>
              </a:rPr>
              <a:t>+ Step 3: Build a sample website demo for customers to see – customers deposit 50% of the website value in advance. ( 1-3 days </a:t>
            </a:r>
            <a:r>
              <a:rPr lang="en-US" sz="1200" dirty="0" smtClean="0">
                <a:solidFill>
                  <a:schemeClr val="bg2"/>
                </a:solidFill>
                <a:latin typeface="Times New Roman" panose="02020603050405020304" pitchFamily="18" charset="0"/>
                <a:cs typeface="Times New Roman" panose="02020603050405020304" pitchFamily="18" charset="0"/>
              </a:rPr>
              <a:t>)</a:t>
            </a:r>
          </a:p>
          <a:p>
            <a:endParaRPr lang="en-US" sz="1200" dirty="0">
              <a:solidFill>
                <a:schemeClr val="bg2"/>
              </a:solidFill>
              <a:latin typeface="Times New Roman" panose="02020603050405020304" pitchFamily="18" charset="0"/>
              <a:cs typeface="Times New Roman" panose="02020603050405020304" pitchFamily="18" charset="0"/>
            </a:endParaRPr>
          </a:p>
          <a:p>
            <a:r>
              <a:rPr lang="en-US" sz="1200" dirty="0">
                <a:solidFill>
                  <a:schemeClr val="bg2"/>
                </a:solidFill>
                <a:latin typeface="Times New Roman" panose="02020603050405020304" pitchFamily="18" charset="0"/>
                <a:cs typeface="Times New Roman" panose="02020603050405020304" pitchFamily="18" charset="0"/>
              </a:rPr>
              <a:t>+ Step 4: After designing the demo, we receive more requests from the customer, add detailed content and functions (complete 90% - 95% of the website) - receive 100% of the web money (3 - </a:t>
            </a:r>
            <a:r>
              <a:rPr lang="en-US" sz="1200" dirty="0" smtClean="0">
                <a:solidFill>
                  <a:schemeClr val="bg2"/>
                </a:solidFill>
                <a:latin typeface="Times New Roman" panose="02020603050405020304" pitchFamily="18" charset="0"/>
                <a:cs typeface="Times New Roman" panose="02020603050405020304" pitchFamily="18" charset="0"/>
              </a:rPr>
              <a:t>5 </a:t>
            </a:r>
            <a:r>
              <a:rPr lang="en-US" sz="1200" dirty="0">
                <a:solidFill>
                  <a:schemeClr val="bg2"/>
                </a:solidFill>
                <a:latin typeface="Times New Roman" panose="02020603050405020304" pitchFamily="18" charset="0"/>
                <a:cs typeface="Times New Roman" panose="02020603050405020304" pitchFamily="18" charset="0"/>
              </a:rPr>
              <a:t>days </a:t>
            </a:r>
            <a:r>
              <a:rPr lang="en-US" sz="1200" dirty="0" smtClean="0">
                <a:solidFill>
                  <a:schemeClr val="bg2"/>
                </a:solidFill>
                <a:latin typeface="Times New Roman" panose="02020603050405020304" pitchFamily="18" charset="0"/>
                <a:cs typeface="Times New Roman" panose="02020603050405020304" pitchFamily="18" charset="0"/>
              </a:rPr>
              <a:t>)</a:t>
            </a:r>
          </a:p>
          <a:p>
            <a:endParaRPr lang="en-US" sz="1200" dirty="0">
              <a:solidFill>
                <a:schemeClr val="bg2"/>
              </a:solidFill>
              <a:latin typeface="Times New Roman" panose="02020603050405020304" pitchFamily="18" charset="0"/>
              <a:cs typeface="Times New Roman" panose="02020603050405020304" pitchFamily="18" charset="0"/>
            </a:endParaRPr>
          </a:p>
          <a:p>
            <a:r>
              <a:rPr lang="en-US" sz="1200" dirty="0">
                <a:solidFill>
                  <a:schemeClr val="bg2"/>
                </a:solidFill>
                <a:latin typeface="Times New Roman" panose="02020603050405020304" pitchFamily="18" charset="0"/>
                <a:cs typeface="Times New Roman" panose="02020603050405020304" pitchFamily="18" charset="0"/>
              </a:rPr>
              <a:t>+ Step 5: Hand over the website to the customer's domain name, proceed to guide the customer on how to manage the website (add content, upload products and how to edit website content</a:t>
            </a:r>
            <a:r>
              <a:rPr lang="en-US" sz="1200" dirty="0" smtClean="0">
                <a:solidFill>
                  <a:schemeClr val="bg2"/>
                </a:solidFill>
                <a:latin typeface="Times New Roman" panose="02020603050405020304" pitchFamily="18" charset="0"/>
                <a:cs typeface="Times New Roman" panose="02020603050405020304" pitchFamily="18" charset="0"/>
              </a:rPr>
              <a:t>).</a:t>
            </a:r>
          </a:p>
          <a:p>
            <a:endParaRPr lang="en-US" sz="1200" dirty="0" smtClean="0">
              <a:solidFill>
                <a:schemeClr val="bg2"/>
              </a:solidFill>
              <a:latin typeface="Times New Roman" panose="02020603050405020304" pitchFamily="18" charset="0"/>
              <a:cs typeface="Times New Roman" panose="02020603050405020304" pitchFamily="18" charset="0"/>
            </a:endParaRPr>
          </a:p>
          <a:p>
            <a:r>
              <a:rPr lang="en-US" sz="1200" dirty="0" smtClean="0">
                <a:solidFill>
                  <a:schemeClr val="bg2"/>
                </a:solidFill>
                <a:latin typeface="Times New Roman" panose="02020603050405020304" pitchFamily="18" charset="0"/>
                <a:cs typeface="Times New Roman" panose="02020603050405020304" pitchFamily="18" charset="0"/>
              </a:rPr>
              <a:t>+ </a:t>
            </a:r>
            <a:r>
              <a:rPr lang="en-US" sz="1200" dirty="0">
                <a:solidFill>
                  <a:schemeClr val="bg2"/>
                </a:solidFill>
                <a:latin typeface="Times New Roman" panose="02020603050405020304" pitchFamily="18" charset="0"/>
                <a:cs typeface="Times New Roman" panose="02020603050405020304" pitchFamily="18" charset="0"/>
              </a:rPr>
              <a:t>Step 6: Website warranty period – if the customer maintains the website every year at website design in Hue, we will provide a permanent technical warranty and support customer use, if the customer has additional functional requirements Depending on the difficulty required, it may be free or additional 1 support cost.</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79645" y="243840"/>
            <a:ext cx="3997960" cy="4636135"/>
          </a:xfrm>
        </p:spPr>
        <p:txBody>
          <a:bodyPr/>
          <a:lstStyle/>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Payment via </a:t>
            </a:r>
            <a:r>
              <a:rPr lang="en-US" sz="1200" dirty="0" err="1" smtClean="0">
                <a:latin typeface="Times New Roman" panose="02020603050405020304" pitchFamily="18" charset="0"/>
                <a:cs typeface="Times New Roman" panose="02020603050405020304" pitchFamily="18" charset="0"/>
              </a:rPr>
              <a:t>Vietcombank</a:t>
            </a:r>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Lifetime website warranty support after handing over (if customers still maintain the website at thietkewebtaihue.com</a:t>
            </a:r>
            <a:r>
              <a:rPr lang="en-US" sz="1200" dirty="0" smtClean="0">
                <a:latin typeface="Times New Roman" panose="02020603050405020304" pitchFamily="18" charset="0"/>
                <a:cs typeface="Times New Roman" panose="02020603050405020304" pitchFamily="18" charset="0"/>
              </a:rPr>
              <a:t>)</a:t>
            </a: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Customers are not allowed to arbitrarily change the intensive </a:t>
            </a:r>
            <a:r>
              <a:rPr lang="en-US" sz="1200" dirty="0" err="1">
                <a:latin typeface="Times New Roman" panose="02020603050405020304" pitchFamily="18" charset="0"/>
                <a:cs typeface="Times New Roman" panose="02020603050405020304" pitchFamily="18" charset="0"/>
              </a:rPr>
              <a:t>javascript</a:t>
            </a:r>
            <a:r>
              <a:rPr lang="en-US" sz="1200" dirty="0">
                <a:latin typeface="Times New Roman" panose="02020603050405020304" pitchFamily="18" charset="0"/>
                <a:cs typeface="Times New Roman" panose="02020603050405020304" pitchFamily="18" charset="0"/>
              </a:rPr>
              <a:t> or </a:t>
            </a:r>
            <a:r>
              <a:rPr lang="en-US" sz="1200" dirty="0" err="1">
                <a:latin typeface="Times New Roman" panose="02020603050405020304" pitchFamily="18" charset="0"/>
                <a:cs typeface="Times New Roman" panose="02020603050405020304" pitchFamily="18" charset="0"/>
              </a:rPr>
              <a:t>php</a:t>
            </a:r>
            <a:r>
              <a:rPr lang="en-US" sz="1200" dirty="0">
                <a:latin typeface="Times New Roman" panose="02020603050405020304" pitchFamily="18" charset="0"/>
                <a:cs typeface="Times New Roman" panose="02020603050405020304" pitchFamily="18" charset="0"/>
              </a:rPr>
              <a:t> programming structure in the website</a:t>
            </a:r>
            <a:r>
              <a:rPr lang="en-US" sz="1200" dirty="0" smtClean="0">
                <a:latin typeface="Times New Roman" panose="02020603050405020304" pitchFamily="18" charset="0"/>
                <a:cs typeface="Times New Roman" panose="02020603050405020304" pitchFamily="18" charset="0"/>
              </a:rPr>
              <a:t>.</a:t>
            </a: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Transfer website code via Google Driver or Upload directly to your Hosting</a:t>
            </a:r>
            <a:r>
              <a:rPr lang="en-US" sz="1200" dirty="0" smtClean="0">
                <a:latin typeface="Times New Roman" panose="02020603050405020304" pitchFamily="18" charset="0"/>
                <a:cs typeface="Times New Roman" panose="02020603050405020304" pitchFamily="18" charset="0"/>
              </a:rPr>
              <a:t>.</a:t>
            </a: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Website design only builds websites, creates articles and demo products to help customers, if you upload all the content, you will be charged</a:t>
            </a:r>
            <a:r>
              <a:rPr lang="en-US" sz="1200" dirty="0" smtClean="0">
                <a:latin typeface="Times New Roman" panose="02020603050405020304" pitchFamily="18" charset="0"/>
                <a:cs typeface="Times New Roman" panose="02020603050405020304" pitchFamily="18" charset="0"/>
              </a:rPr>
              <a:t>.</a:t>
            </a: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Start doing step 4 we will receive 100% of the website design fee (including design fee + domain name fee </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Hosting fee)</a:t>
            </a:r>
            <a:endParaRPr lang="en-US" dirty="0"/>
          </a:p>
        </p:txBody>
      </p:sp>
      <p:pic>
        <p:nvPicPr>
          <p:cNvPr id="5" name="Picture 4"/>
          <p:cNvPicPr>
            <a:picLocks noChangeAspect="1"/>
          </p:cNvPicPr>
          <p:nvPr/>
        </p:nvPicPr>
        <p:blipFill>
          <a:blip r:embed="rId2"/>
          <a:stretch>
            <a:fillRect/>
          </a:stretch>
        </p:blipFill>
        <p:spPr>
          <a:xfrm>
            <a:off x="1189355" y="673100"/>
            <a:ext cx="3175000" cy="3225800"/>
          </a:xfrm>
          <a:prstGeom prst="rect">
            <a:avLst/>
          </a:prstGeom>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6830" y="625475"/>
            <a:ext cx="4645660" cy="519430"/>
          </a:xfrm>
        </p:spPr>
        <p:txBody>
          <a:bodyPr/>
          <a:lstStyle/>
          <a:p>
            <a:pPr algn="ctr"/>
            <a:r>
              <a:rPr lang="vi-VN" altLang="en-US" dirty="0" smtClean="0">
                <a:latin typeface="Times New Roman" panose="02020603050405020304" pitchFamily="18" charset="0"/>
                <a:cs typeface="Times New Roman" panose="02020603050405020304" pitchFamily="18" charset="0"/>
              </a:rPr>
              <a:t>Service </a:t>
            </a:r>
            <a:r>
              <a:rPr lang="vi-VN" altLang="en-US" dirty="0">
                <a:latin typeface="Times New Roman" panose="02020603050405020304" pitchFamily="18" charset="0"/>
                <a:cs typeface="Times New Roman" panose="02020603050405020304" pitchFamily="18" charset="0"/>
              </a:rPr>
              <a:t>when designing</a:t>
            </a:r>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2076242" y="1182104"/>
            <a:ext cx="5623969" cy="3961396"/>
          </a:xfrm>
          <a:prstGeom prst="rect">
            <a:avLst/>
          </a:prstGeom>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823</Words>
  <Application>Microsoft Office PowerPoint</Application>
  <PresentationFormat>On-screen Show (16:9)</PresentationFormat>
  <Paragraphs>84</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Nixie One</vt:lpstr>
      <vt:lpstr>Muli</vt:lpstr>
      <vt:lpstr>Helvetica Neue</vt:lpstr>
      <vt:lpstr>Times New Roman</vt:lpstr>
      <vt:lpstr>Imogen template</vt:lpstr>
      <vt:lpstr> TZ  </vt:lpstr>
      <vt:lpstr>TZ COMPANY</vt:lpstr>
      <vt:lpstr>WEBSITE DESIGN</vt:lpstr>
      <vt:lpstr>DESIGN OBJECTIVES</vt:lpstr>
      <vt:lpstr>The purpose of the company's website design</vt:lpstr>
      <vt:lpstr>The goal of building the company's website</vt:lpstr>
      <vt:lpstr>General policies and regulations</vt:lpstr>
      <vt:lpstr>PowerPoint Presentation</vt:lpstr>
      <vt:lpstr>Service when designing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TZ</dc:title>
  <dc:creator>DELL</dc:creator>
  <cp:lastModifiedBy>Microsoft account</cp:lastModifiedBy>
  <cp:revision>15</cp:revision>
  <dcterms:created xsi:type="dcterms:W3CDTF">2021-08-21T16:30:00Z</dcterms:created>
  <dcterms:modified xsi:type="dcterms:W3CDTF">2021-08-31T01:58:18Z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