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sldIdLst>
    <p:sldId id="256" r:id="rId2"/>
    <p:sldId id="257" r:id="rId3"/>
    <p:sldId id="262" r:id="rId4"/>
    <p:sldId id="258" r:id="rId5"/>
    <p:sldId id="261" r:id="rId6"/>
    <p:sldId id="286" r:id="rId7"/>
    <p:sldId id="277" r:id="rId8"/>
    <p:sldId id="288" r:id="rId9"/>
    <p:sldId id="278" r:id="rId10"/>
    <p:sldId id="279" r:id="rId11"/>
    <p:sldId id="269" r:id="rId12"/>
    <p:sldId id="280" r:id="rId13"/>
    <p:sldId id="281" r:id="rId14"/>
    <p:sldId id="271" r:id="rId15"/>
    <p:sldId id="270" r:id="rId16"/>
    <p:sldId id="284" r:id="rId17"/>
    <p:sldId id="287" r:id="rId18"/>
    <p:sldId id="282" r:id="rId19"/>
    <p:sldId id="283"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8523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6218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0474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41895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44022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61447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4/26/2024</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7252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5872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0350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GB"/>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A87A34-81AB-432B-8DAE-1953F412C126}" type="datetimeFigureOut">
              <a:rPr lang="en-US" dirty="0"/>
              <a:t>4/26/2024</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049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5802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9251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7361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901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3434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3797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420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4/26/2024</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59614888"/>
      </p:ext>
    </p:extLst>
  </p:cSld>
  <p:clrMap bg1="dk1" tx1="lt1" bg2="dk2" tx2="lt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 id="2147484224" r:id="rId12"/>
    <p:sldLayoutId id="2147484225" r:id="rId13"/>
    <p:sldLayoutId id="2147484226" r:id="rId14"/>
    <p:sldLayoutId id="2147484227" r:id="rId15"/>
    <p:sldLayoutId id="2147484228" r:id="rId16"/>
    <p:sldLayoutId id="214748422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www.thestreet.com/quote/MSFT"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hyperlink" Target="https://techmonitor.ai/technology/emerging-technology/ibm-sierra-space-cloud-orbital-data-management" TargetMode="External" /><Relationship Id="rId2" Type="http://schemas.openxmlformats.org/officeDocument/2006/relationships/hyperlink" Target="https://techmonitor.ai/technology/data/ibm-watson-gets-personal-new-capabilities" TargetMode="External" /><Relationship Id="rId1" Type="http://schemas.openxmlformats.org/officeDocument/2006/relationships/slideLayout" Target="../slideLayouts/slideLayout2.xml" /><Relationship Id="rId6" Type="http://schemas.openxmlformats.org/officeDocument/2006/relationships/hyperlink" Target="https://techmonitor.ai/technology/emerging-technology/ibm-backed-blockchain-platform-we-trade-shutting-down" TargetMode="External" /><Relationship Id="rId5" Type="http://schemas.openxmlformats.org/officeDocument/2006/relationships/hyperlink" Target="https://techmonitor.ai/policy/geopolitics/tradelens-ibm-maersk" TargetMode="External" /><Relationship Id="rId4" Type="http://schemas.openxmlformats.org/officeDocument/2006/relationships/hyperlink" Target="https://techmonitor.ai/technology/emerging-technology/ibm-quantum-supercomputer" TargetMode="Externa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857364"/>
            <a:ext cx="7956452" cy="1343036"/>
          </a:xfrm>
        </p:spPr>
        <p:txBody>
          <a:bodyPr>
            <a:normAutofit fontScale="90000"/>
          </a:bodyPr>
          <a:lstStyle/>
          <a:p>
            <a:pPr algn="ctr"/>
            <a:r>
              <a:rPr lang="en-US" dirty="0"/>
              <a:t>RAYALASEEMA UNIVERSITY  KURNOOL</a:t>
            </a:r>
            <a:endParaRPr lang="en-IN" dirty="0"/>
          </a:p>
        </p:txBody>
      </p:sp>
      <p:sp>
        <p:nvSpPr>
          <p:cNvPr id="3" name="Subtitle 2"/>
          <p:cNvSpPr>
            <a:spLocks noGrp="1"/>
          </p:cNvSpPr>
          <p:nvPr>
            <p:ph type="subTitle" idx="1"/>
          </p:nvPr>
        </p:nvSpPr>
        <p:spPr>
          <a:xfrm>
            <a:off x="847954" y="3657601"/>
            <a:ext cx="6593681" cy="1655762"/>
          </a:xfrm>
        </p:spPr>
        <p:txBody>
          <a:bodyPr>
            <a:normAutofit/>
          </a:bodyPr>
          <a:lstStyle/>
          <a:p>
            <a:pPr algn="ctr"/>
            <a:r>
              <a:rPr lang="en-GB" dirty="0">
                <a:solidFill>
                  <a:srgbClr val="FF0000"/>
                </a:solidFill>
              </a:rPr>
              <a:t>B. ANITHA</a:t>
            </a:r>
            <a:endParaRPr lang="en-US" dirty="0">
              <a:solidFill>
                <a:srgbClr val="FF0000"/>
              </a:solidFill>
            </a:endParaRPr>
          </a:p>
          <a:p>
            <a:pPr algn="ctr"/>
            <a:r>
              <a:rPr lang="en-US" dirty="0">
                <a:solidFill>
                  <a:srgbClr val="FF0000"/>
                </a:solidFill>
              </a:rPr>
              <a:t>b.sc(</a:t>
            </a:r>
            <a:r>
              <a:rPr lang="en-US" dirty="0" err="1">
                <a:solidFill>
                  <a:srgbClr val="FF0000"/>
                </a:solidFill>
              </a:rPr>
              <a:t>mpcs</a:t>
            </a:r>
            <a:r>
              <a:rPr lang="en-US" dirty="0">
                <a:solidFill>
                  <a:srgbClr val="FF0000"/>
                </a:solidFill>
              </a:rPr>
              <a:t>)</a:t>
            </a:r>
          </a:p>
          <a:p>
            <a:pPr algn="ctr"/>
            <a:r>
              <a:rPr lang="en-US" b="1" dirty="0">
                <a:solidFill>
                  <a:srgbClr val="FF0000"/>
                </a:solidFill>
                <a:latin typeface="+mj-lt"/>
              </a:rPr>
              <a:t>21360008</a:t>
            </a:r>
            <a:r>
              <a:rPr lang="en-GB" b="1" dirty="0">
                <a:solidFill>
                  <a:srgbClr val="FF0000"/>
                </a:solidFill>
                <a:latin typeface="+mj-lt"/>
              </a:rPr>
              <a:t>002</a:t>
            </a:r>
            <a:endParaRPr lang="en-US" b="1" dirty="0">
              <a:solidFill>
                <a:srgbClr val="FF0000"/>
              </a:solidFill>
              <a:latin typeface="+mj-lt"/>
            </a:endParaRP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04EF54D-70C4-D1E4-AC96-1E90B13C0011}"/>
              </a:ext>
            </a:extLst>
          </p:cNvPr>
          <p:cNvSpPr txBox="1"/>
          <p:nvPr/>
        </p:nvSpPr>
        <p:spPr>
          <a:xfrm>
            <a:off x="308428" y="181957"/>
            <a:ext cx="8527143" cy="6494085"/>
          </a:xfrm>
          <a:prstGeom prst="rect">
            <a:avLst/>
          </a:prstGeom>
          <a:noFill/>
        </p:spPr>
        <p:txBody>
          <a:bodyPr wrap="square">
            <a:spAutoFit/>
          </a:bodyPr>
          <a:lstStyle/>
          <a:p>
            <a:pPr algn="l"/>
            <a:r>
              <a:rPr lang="en-GB" sz="2800" b="0" i="0" dirty="0">
                <a:solidFill>
                  <a:schemeClr val="accent2"/>
                </a:solidFill>
                <a:effectLst/>
                <a:highlight>
                  <a:srgbClr val="FFFFFF"/>
                </a:highlight>
                <a:latin typeface="adobe-clean"/>
              </a:rPr>
              <a:t>Significance of IBM </a:t>
            </a:r>
            <a:r>
              <a:rPr lang="en-GB" sz="2800" b="0" i="0" dirty="0" err="1">
                <a:solidFill>
                  <a:schemeClr val="accent2"/>
                </a:solidFill>
                <a:effectLst/>
                <a:highlight>
                  <a:srgbClr val="FFFFFF"/>
                </a:highlight>
                <a:latin typeface="adobe-clean"/>
              </a:rPr>
              <a:t>Qradar</a:t>
            </a:r>
            <a:r>
              <a:rPr lang="en-GB" sz="2800" b="0" i="0" dirty="0">
                <a:solidFill>
                  <a:schemeClr val="accent2"/>
                </a:solidFill>
                <a:effectLst/>
                <a:highlight>
                  <a:srgbClr val="FFFFFF"/>
                </a:highlight>
                <a:latin typeface="adobe-clean"/>
              </a:rPr>
              <a:t>;</a:t>
            </a:r>
          </a:p>
          <a:p>
            <a:pPr algn="l"/>
            <a:endParaRPr lang="en-GB" sz="2800" b="0" i="0" dirty="0">
              <a:solidFill>
                <a:schemeClr val="accent2"/>
              </a:solidFill>
              <a:effectLst/>
              <a:highlight>
                <a:srgbClr val="FFFFFF"/>
              </a:highlight>
              <a:latin typeface="adobe-clean"/>
            </a:endParaRPr>
          </a:p>
          <a:p>
            <a:pPr algn="just"/>
            <a:r>
              <a:rPr lang="en-GB" b="0" i="0" dirty="0">
                <a:solidFill>
                  <a:srgbClr val="212529"/>
                </a:solidFill>
                <a:effectLst/>
                <a:highlight>
                  <a:srgbClr val="FFFFFF"/>
                </a:highlight>
                <a:latin typeface="Open Sans" panose="020B0606030504020204" pitchFamily="34" charset="0"/>
              </a:rPr>
              <a:t>IBM </a:t>
            </a:r>
            <a:r>
              <a:rPr lang="en-GB" b="0" i="0" dirty="0" err="1">
                <a:solidFill>
                  <a:srgbClr val="212529"/>
                </a:solidFill>
                <a:effectLst/>
                <a:highlight>
                  <a:srgbClr val="FFFFFF"/>
                </a:highlight>
                <a:latin typeface="Open Sans" panose="020B0606030504020204" pitchFamily="34" charset="0"/>
              </a:rPr>
              <a:t>QRadar</a:t>
            </a:r>
            <a:r>
              <a:rPr lang="en-GB" b="0" i="0" dirty="0">
                <a:solidFill>
                  <a:srgbClr val="212529"/>
                </a:solidFill>
                <a:effectLst/>
                <a:highlight>
                  <a:srgbClr val="FFFFFF"/>
                </a:highlight>
                <a:latin typeface="Open Sans" panose="020B0606030504020204" pitchFamily="34" charset="0"/>
              </a:rPr>
              <a:t> is revolutionizing security integration and is helping organizations all around the world to protect their data. Today product deployments can take place in lots of different scenarios and it is hard for companies to track every pathway. This is where IBM </a:t>
            </a:r>
            <a:r>
              <a:rPr lang="en-GB" b="0" i="0" dirty="0" err="1">
                <a:solidFill>
                  <a:srgbClr val="212529"/>
                </a:solidFill>
                <a:effectLst/>
                <a:highlight>
                  <a:srgbClr val="FFFFFF"/>
                </a:highlight>
                <a:latin typeface="Open Sans" panose="020B0606030504020204" pitchFamily="34" charset="0"/>
              </a:rPr>
              <a:t>QRadar</a:t>
            </a:r>
            <a:r>
              <a:rPr lang="en-GB" b="0" i="0" dirty="0">
                <a:solidFill>
                  <a:srgbClr val="212529"/>
                </a:solidFill>
                <a:effectLst/>
                <a:highlight>
                  <a:srgbClr val="FFFFFF"/>
                </a:highlight>
                <a:latin typeface="Open Sans" panose="020B0606030504020204" pitchFamily="34" charset="0"/>
              </a:rPr>
              <a:t> comes in to help the organizations stabilize their security and protect themselves against potential threats.</a:t>
            </a:r>
          </a:p>
          <a:p>
            <a:pPr algn="just"/>
            <a:r>
              <a:rPr lang="en-GB" b="0" i="0" dirty="0">
                <a:solidFill>
                  <a:srgbClr val="212529"/>
                </a:solidFill>
                <a:effectLst/>
                <a:highlight>
                  <a:srgbClr val="FFFFFF"/>
                </a:highlight>
                <a:latin typeface="Open Sans" panose="020B0606030504020204" pitchFamily="34" charset="0"/>
              </a:rPr>
              <a:t>The following is the significance of IBM </a:t>
            </a:r>
            <a:r>
              <a:rPr lang="en-GB" b="0" i="0" dirty="0" err="1">
                <a:solidFill>
                  <a:srgbClr val="212529"/>
                </a:solidFill>
                <a:effectLst/>
                <a:highlight>
                  <a:srgbClr val="FFFFFF"/>
                </a:highlight>
                <a:latin typeface="Open Sans" panose="020B0606030504020204" pitchFamily="34" charset="0"/>
              </a:rPr>
              <a:t>QRadar</a:t>
            </a:r>
            <a:r>
              <a:rPr lang="en-GB" b="0" i="0" dirty="0">
                <a:solidFill>
                  <a:srgbClr val="212529"/>
                </a:solidFill>
                <a:effectLst/>
                <a:highlight>
                  <a:srgbClr val="FFFFFF"/>
                </a:highlight>
                <a:latin typeface="Open Sans" panose="020B0606030504020204" pitchFamily="34" charset="0"/>
              </a:rPr>
              <a:t> </a:t>
            </a:r>
            <a:r>
              <a:rPr lang="en-GB" dirty="0">
                <a:solidFill>
                  <a:srgbClr val="212529"/>
                </a:solidFill>
                <a:highlight>
                  <a:srgbClr val="FFFFFF"/>
                </a:highlight>
                <a:latin typeface="Open Sans" panose="020B0606030504020204" pitchFamily="34" charset="0"/>
              </a:rPr>
              <a:t>:</a:t>
            </a:r>
          </a:p>
          <a:p>
            <a:pPr algn="just"/>
            <a:endParaRPr lang="en-GB" b="0" i="0" dirty="0">
              <a:solidFill>
                <a:srgbClr val="212529"/>
              </a:solidFill>
              <a:effectLst/>
              <a:highlight>
                <a:srgbClr val="FFFFFF"/>
              </a:highlight>
              <a:latin typeface="Open Sans" panose="020B0606030504020204" pitchFamily="34" charset="0"/>
            </a:endParaRPr>
          </a:p>
          <a:p>
            <a:pPr algn="just">
              <a:buFont typeface="Arial" panose="020B0604020202020204" pitchFamily="34" charset="0"/>
              <a:buChar char="•"/>
            </a:pPr>
            <a:r>
              <a:rPr lang="en-GB" b="1" i="0" dirty="0">
                <a:solidFill>
                  <a:srgbClr val="212529"/>
                </a:solidFill>
                <a:effectLst/>
                <a:highlight>
                  <a:srgbClr val="FFFFFF"/>
                </a:highlight>
                <a:latin typeface="Open Sans" panose="020B0606030504020204" pitchFamily="34" charset="0"/>
              </a:rPr>
              <a:t>Comprehensive visibility</a:t>
            </a:r>
            <a:r>
              <a:rPr lang="en-GB" b="0" i="0" dirty="0">
                <a:solidFill>
                  <a:srgbClr val="212529"/>
                </a:solidFill>
                <a:effectLst/>
                <a:highlight>
                  <a:srgbClr val="FFFFFF"/>
                </a:highlight>
                <a:latin typeface="Open Sans" panose="020B0606030504020204" pitchFamily="34" charset="0"/>
              </a:rPr>
              <a:t> - The product helps to gain a centralized insight into the data flows, events, and logs on the SaaS (software-as-a-service) and </a:t>
            </a:r>
            <a:r>
              <a:rPr lang="en-GB" b="0" i="0" dirty="0" err="1">
                <a:solidFill>
                  <a:srgbClr val="212529"/>
                </a:solidFill>
                <a:effectLst/>
                <a:highlight>
                  <a:srgbClr val="FFFFFF"/>
                </a:highlight>
                <a:latin typeface="Open Sans" panose="020B0606030504020204" pitchFamily="34" charset="0"/>
              </a:rPr>
              <a:t>IaaS</a:t>
            </a:r>
            <a:r>
              <a:rPr lang="en-GB" b="0" i="0" dirty="0">
                <a:solidFill>
                  <a:srgbClr val="212529"/>
                </a:solidFill>
                <a:effectLst/>
                <a:highlight>
                  <a:srgbClr val="FFFFFF"/>
                </a:highlight>
                <a:latin typeface="Open Sans" panose="020B0606030504020204" pitchFamily="34" charset="0"/>
              </a:rPr>
              <a:t> (infrastructure-as-a-service)  environments and on-premises.</a:t>
            </a:r>
          </a:p>
          <a:p>
            <a:pPr algn="just">
              <a:buFont typeface="Arial" panose="020B0604020202020204" pitchFamily="34" charset="0"/>
              <a:buChar char="•"/>
            </a:pPr>
            <a:r>
              <a:rPr lang="en-GB" b="1" i="0" dirty="0">
                <a:solidFill>
                  <a:srgbClr val="212529"/>
                </a:solidFill>
                <a:effectLst/>
                <a:highlight>
                  <a:srgbClr val="FFFFFF"/>
                </a:highlight>
                <a:latin typeface="Open Sans" panose="020B0606030504020204" pitchFamily="34" charset="0"/>
              </a:rPr>
              <a:t>Elimination of manual tasks</a:t>
            </a:r>
            <a:r>
              <a:rPr lang="en-GB" b="0" i="0" dirty="0">
                <a:solidFill>
                  <a:srgbClr val="212529"/>
                </a:solidFill>
                <a:effectLst/>
                <a:highlight>
                  <a:srgbClr val="FFFFFF"/>
                </a:highlight>
                <a:latin typeface="Open Sans" panose="020B0606030504020204" pitchFamily="34" charset="0"/>
              </a:rPr>
              <a:t> - All the events in a certain threat can be centrally seen in one place and the expensive manual tracking can be eliminated. Analysts can focus on investigating the matter (security threat), followed by a proper response.</a:t>
            </a:r>
          </a:p>
          <a:p>
            <a:pPr algn="just">
              <a:buFont typeface="Arial" panose="020B0604020202020204" pitchFamily="34" charset="0"/>
              <a:buChar char="•"/>
            </a:pPr>
            <a:r>
              <a:rPr lang="en-GB" b="1" i="0" dirty="0">
                <a:solidFill>
                  <a:srgbClr val="212529"/>
                </a:solidFill>
                <a:effectLst/>
                <a:highlight>
                  <a:srgbClr val="FFFFFF"/>
                </a:highlight>
                <a:latin typeface="Open Sans" panose="020B0606030504020204" pitchFamily="34" charset="0"/>
              </a:rPr>
              <a:t>Easily cater to the compliance protocols</a:t>
            </a:r>
            <a:r>
              <a:rPr lang="en-GB" b="0" i="0" dirty="0">
                <a:solidFill>
                  <a:srgbClr val="212529"/>
                </a:solidFill>
                <a:effectLst/>
                <a:highlight>
                  <a:srgbClr val="FFFFFF"/>
                </a:highlight>
                <a:latin typeface="Open Sans" panose="020B0606030504020204" pitchFamily="34" charset="0"/>
              </a:rPr>
              <a:t> - It becomes easier to comply with the international policies and the external regulations that are achieved by leveraging the pre-built reports and templates.</a:t>
            </a:r>
          </a:p>
          <a:p>
            <a:pPr algn="just">
              <a:buFont typeface="Arial" panose="020B0604020202020204" pitchFamily="34" charset="0"/>
              <a:buChar char="•"/>
            </a:pPr>
            <a:r>
              <a:rPr lang="en-GB" b="1" i="0" dirty="0">
                <a:solidFill>
                  <a:srgbClr val="212529"/>
                </a:solidFill>
                <a:effectLst/>
                <a:highlight>
                  <a:srgbClr val="FFFFFF"/>
                </a:highlight>
                <a:latin typeface="Open Sans" panose="020B0606030504020204" pitchFamily="34" charset="0"/>
              </a:rPr>
              <a:t>Real-time threat detection</a:t>
            </a:r>
            <a:r>
              <a:rPr lang="en-GB" b="0" i="0" dirty="0">
                <a:solidFill>
                  <a:srgbClr val="212529"/>
                </a:solidFill>
                <a:effectLst/>
                <a:highlight>
                  <a:srgbClr val="FFFFFF"/>
                </a:highlight>
                <a:latin typeface="Open Sans" panose="020B0606030504020204" pitchFamily="34" charset="0"/>
              </a:rPr>
              <a:t> - Out-of-the-box analysis is leveraged that </a:t>
            </a:r>
            <a:r>
              <a:rPr lang="en-GB" b="0" i="0" dirty="0" err="1">
                <a:solidFill>
                  <a:srgbClr val="212529"/>
                </a:solidFill>
                <a:effectLst/>
                <a:highlight>
                  <a:srgbClr val="FFFFFF"/>
                </a:highlight>
                <a:latin typeface="Open Sans" panose="020B0606030504020204" pitchFamily="34" charset="0"/>
              </a:rPr>
              <a:t>analyzes</a:t>
            </a:r>
            <a:r>
              <a:rPr lang="en-GB" b="0" i="0" dirty="0">
                <a:solidFill>
                  <a:srgbClr val="212529"/>
                </a:solidFill>
                <a:effectLst/>
                <a:highlight>
                  <a:srgbClr val="FFFFFF"/>
                </a:highlight>
                <a:latin typeface="Open Sans" panose="020B0606030504020204" pitchFamily="34" charset="0"/>
              </a:rPr>
              <a:t> the network flows and logs automatically and generates proper alerts and the attacks are then directed via the proper kill chain.</a:t>
            </a:r>
          </a:p>
        </p:txBody>
      </p:sp>
    </p:spTree>
    <p:extLst>
      <p:ext uri="{BB962C8B-B14F-4D97-AF65-F5344CB8AC3E}">
        <p14:creationId xmlns:p14="http://schemas.microsoft.com/office/powerpoint/2010/main" val="296751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8FD40B-321D-167F-8B30-E6F546D26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42" y="653143"/>
            <a:ext cx="7511143" cy="5751286"/>
          </a:xfrm>
          <a:prstGeom prst="rect">
            <a:avLst/>
          </a:prstGeom>
        </p:spPr>
      </p:pic>
    </p:spTree>
    <p:extLst>
      <p:ext uri="{BB962C8B-B14F-4D97-AF65-F5344CB8AC3E}">
        <p14:creationId xmlns:p14="http://schemas.microsoft.com/office/powerpoint/2010/main" val="8228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5717A3-61FF-B0C1-55F7-4C3B984E2614}"/>
              </a:ext>
            </a:extLst>
          </p:cNvPr>
          <p:cNvSpPr txBox="1"/>
          <p:nvPr/>
        </p:nvSpPr>
        <p:spPr>
          <a:xfrm>
            <a:off x="172357" y="109060"/>
            <a:ext cx="8454572" cy="6771084"/>
          </a:xfrm>
          <a:prstGeom prst="rect">
            <a:avLst/>
          </a:prstGeom>
          <a:noFill/>
        </p:spPr>
        <p:txBody>
          <a:bodyPr wrap="square">
            <a:spAutoFit/>
          </a:bodyPr>
          <a:lstStyle/>
          <a:p>
            <a:pPr algn="l"/>
            <a:r>
              <a:rPr lang="en-GB" sz="2800" b="0" i="0" dirty="0" err="1">
                <a:solidFill>
                  <a:schemeClr val="accent3">
                    <a:lumMod val="75000"/>
                  </a:schemeClr>
                </a:solidFill>
                <a:effectLst/>
                <a:highlight>
                  <a:srgbClr val="FFFFFF"/>
                </a:highlight>
                <a:latin typeface="adobe-clean"/>
              </a:rPr>
              <a:t>QRadar</a:t>
            </a:r>
            <a:r>
              <a:rPr lang="en-GB" sz="2800" b="0" i="0" dirty="0">
                <a:solidFill>
                  <a:schemeClr val="accent3">
                    <a:lumMod val="75000"/>
                  </a:schemeClr>
                </a:solidFill>
                <a:effectLst/>
                <a:highlight>
                  <a:srgbClr val="FFFFFF"/>
                </a:highlight>
                <a:latin typeface="adobe-clean"/>
              </a:rPr>
              <a:t> SIEM Mean;</a:t>
            </a:r>
          </a:p>
          <a:p>
            <a:pPr algn="l"/>
            <a:endParaRPr lang="en-GB" sz="2800" b="0" i="0" dirty="0">
              <a:solidFill>
                <a:schemeClr val="accent3">
                  <a:lumMod val="75000"/>
                </a:schemeClr>
              </a:solidFill>
              <a:effectLst/>
              <a:highlight>
                <a:srgbClr val="FFFFFF"/>
              </a:highlight>
              <a:latin typeface="adobe-clean"/>
            </a:endParaRPr>
          </a:p>
          <a:p>
            <a:pPr algn="just"/>
            <a:r>
              <a:rPr lang="en-GB" b="0" i="0" dirty="0">
                <a:solidFill>
                  <a:srgbClr val="212529"/>
                </a:solidFill>
                <a:effectLst/>
                <a:highlight>
                  <a:srgbClr val="FFFFFF"/>
                </a:highlight>
                <a:latin typeface="Open Sans" panose="020B0606030504020204" pitchFamily="34" charset="0"/>
              </a:rPr>
              <a:t>IBM Security Operations </a:t>
            </a:r>
            <a:r>
              <a:rPr lang="en-GB" b="0" i="0" dirty="0" err="1">
                <a:solidFill>
                  <a:srgbClr val="212529"/>
                </a:solidFill>
                <a:effectLst/>
                <a:highlight>
                  <a:srgbClr val="FFFFFF"/>
                </a:highlight>
                <a:latin typeface="Open Sans" panose="020B0606030504020204" pitchFamily="34" charset="0"/>
              </a:rPr>
              <a:t>QRadar</a:t>
            </a:r>
            <a:r>
              <a:rPr lang="en-GB" b="0" i="0" dirty="0">
                <a:solidFill>
                  <a:srgbClr val="212529"/>
                </a:solidFill>
                <a:effectLst/>
                <a:highlight>
                  <a:srgbClr val="FFFFFF"/>
                </a:highlight>
                <a:latin typeface="Open Sans" panose="020B0606030504020204" pitchFamily="34" charset="0"/>
              </a:rPr>
              <a:t> is an enterprise security information and event management (SIEM) product that can be integrated easily for supervising security workflows. The two workflows that are included in the base system include - Run Enrichment for IP and Security Incident Enrichment.</a:t>
            </a:r>
          </a:p>
          <a:p>
            <a:pPr algn="just"/>
            <a:r>
              <a:rPr lang="en-GB" b="0" i="0" dirty="0">
                <a:solidFill>
                  <a:srgbClr val="212529"/>
                </a:solidFill>
                <a:effectLst/>
                <a:highlight>
                  <a:srgbClr val="FFFFFF"/>
                </a:highlight>
                <a:latin typeface="Open Sans" panose="020B0606030504020204" pitchFamily="34" charset="0"/>
              </a:rPr>
              <a:t>If the Source IP, Configuration Item or Destination IP are modified in a security incident, The REST calls to the second workflow are caused by a business rule. A call would be made for each of the modified fields. Following this, the Security Incident Enrichment workflow would make calls to </a:t>
            </a:r>
            <a:r>
              <a:rPr lang="en-GB" b="0" i="0" dirty="0" err="1">
                <a:solidFill>
                  <a:srgbClr val="212529"/>
                </a:solidFill>
                <a:effectLst/>
                <a:highlight>
                  <a:srgbClr val="FFFFFF"/>
                </a:highlight>
                <a:latin typeface="Open Sans" panose="020B0606030504020204" pitchFamily="34" charset="0"/>
              </a:rPr>
              <a:t>QRadar</a:t>
            </a:r>
            <a:r>
              <a:rPr lang="en-GB" b="0" i="0" dirty="0">
                <a:solidFill>
                  <a:srgbClr val="212529"/>
                </a:solidFill>
                <a:effectLst/>
                <a:highlight>
                  <a:srgbClr val="FFFFFF"/>
                </a:highlight>
                <a:latin typeface="Open Sans" panose="020B0606030504020204" pitchFamily="34" charset="0"/>
              </a:rPr>
              <a:t> depending on the modified fields. </a:t>
            </a:r>
            <a:r>
              <a:rPr lang="en-GB" b="0" i="0" dirty="0" err="1">
                <a:solidFill>
                  <a:srgbClr val="212529"/>
                </a:solidFill>
                <a:effectLst/>
                <a:highlight>
                  <a:srgbClr val="FFFFFF"/>
                </a:highlight>
                <a:latin typeface="Open Sans" panose="020B0606030504020204" pitchFamily="34" charset="0"/>
              </a:rPr>
              <a:t>QRadar</a:t>
            </a:r>
            <a:r>
              <a:rPr lang="en-GB" b="0" i="0" dirty="0">
                <a:solidFill>
                  <a:srgbClr val="212529"/>
                </a:solidFill>
                <a:effectLst/>
                <a:highlight>
                  <a:srgbClr val="FFFFFF"/>
                </a:highlight>
                <a:latin typeface="Open Sans" panose="020B0606030504020204" pitchFamily="34" charset="0"/>
              </a:rPr>
              <a:t> then sends the enriched data to the security incident and populate the work notes with a summary of the event flows and offenses related to the IP addresses. </a:t>
            </a:r>
          </a:p>
          <a:p>
            <a:pPr algn="just"/>
            <a:endParaRPr lang="en-GB" dirty="0">
              <a:solidFill>
                <a:srgbClr val="212529"/>
              </a:solidFill>
              <a:highlight>
                <a:srgbClr val="FFFFFF"/>
              </a:highlight>
              <a:latin typeface="Open Sans" panose="020B0606030504020204" pitchFamily="34" charset="0"/>
            </a:endParaRPr>
          </a:p>
          <a:p>
            <a:r>
              <a:rPr lang="en-GB" b="0" i="0" dirty="0" err="1">
                <a:solidFill>
                  <a:srgbClr val="212529"/>
                </a:solidFill>
                <a:effectLst/>
                <a:highlight>
                  <a:srgbClr val="FFFFFF"/>
                </a:highlight>
                <a:latin typeface="Open Sans" panose="020B0606030504020204" pitchFamily="34" charset="0"/>
              </a:rPr>
              <a:t>QRadar</a:t>
            </a:r>
            <a:r>
              <a:rPr lang="en-GB" b="0" i="0" dirty="0">
                <a:solidFill>
                  <a:srgbClr val="212529"/>
                </a:solidFill>
                <a:effectLst/>
                <a:highlight>
                  <a:srgbClr val="FFFFFF"/>
                </a:highlight>
                <a:latin typeface="Open Sans" panose="020B0606030504020204" pitchFamily="34" charset="0"/>
              </a:rPr>
              <a:t> demonstrates a modular architecture where deployments of various sizes and topologies are supported. All the software components run on a single appliance in a single-host deployment. The </a:t>
            </a:r>
            <a:r>
              <a:rPr lang="en-GB" b="0" i="0" dirty="0" err="1">
                <a:solidFill>
                  <a:srgbClr val="212529"/>
                </a:solidFill>
                <a:effectLst/>
                <a:highlight>
                  <a:srgbClr val="FFFFFF"/>
                </a:highlight>
                <a:latin typeface="Open Sans" panose="020B0606030504020204" pitchFamily="34" charset="0"/>
              </a:rPr>
              <a:t>QRadar</a:t>
            </a:r>
            <a:r>
              <a:rPr lang="en-GB" b="0" i="0" dirty="0">
                <a:solidFill>
                  <a:srgbClr val="212529"/>
                </a:solidFill>
                <a:effectLst/>
                <a:highlight>
                  <a:srgbClr val="FFFFFF"/>
                </a:highlight>
                <a:latin typeface="Open Sans" panose="020B0606030504020204" pitchFamily="34" charset="0"/>
              </a:rPr>
              <a:t> console provides the user interface and real-time events, reports, asset information, offenses, and administrative functions. Event management requires the supervision of several things like data nodes, the </a:t>
            </a:r>
            <a:r>
              <a:rPr lang="en-GB" b="0" i="0" dirty="0" err="1">
                <a:solidFill>
                  <a:srgbClr val="212529"/>
                </a:solidFill>
                <a:effectLst/>
                <a:highlight>
                  <a:srgbClr val="FFFFFF"/>
                </a:highlight>
                <a:latin typeface="Open Sans" panose="020B0606030504020204" pitchFamily="34" charset="0"/>
              </a:rPr>
              <a:t>QRadar</a:t>
            </a:r>
            <a:r>
              <a:rPr lang="en-GB" b="0" i="0" dirty="0">
                <a:solidFill>
                  <a:srgbClr val="212529"/>
                </a:solidFill>
                <a:effectLst/>
                <a:highlight>
                  <a:srgbClr val="FFFFFF"/>
                </a:highlight>
                <a:latin typeface="Open Sans" panose="020B0606030504020204" pitchFamily="34" charset="0"/>
              </a:rPr>
              <a:t> components, system health, network interface, network, and off-site hosts. </a:t>
            </a:r>
          </a:p>
          <a:p>
            <a:pPr algn="just"/>
            <a:endParaRPr lang="en-GB" b="0" i="0" dirty="0">
              <a:solidFill>
                <a:srgbClr val="212529"/>
              </a:solidFill>
              <a:effectLst/>
              <a:highlight>
                <a:srgbClr val="FFFFFF"/>
              </a:highlight>
              <a:latin typeface="Open Sans" panose="020B0606030504020204" pitchFamily="34" charset="0"/>
            </a:endParaRPr>
          </a:p>
        </p:txBody>
      </p:sp>
    </p:spTree>
    <p:extLst>
      <p:ext uri="{BB962C8B-B14F-4D97-AF65-F5344CB8AC3E}">
        <p14:creationId xmlns:p14="http://schemas.microsoft.com/office/powerpoint/2010/main" val="194887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4F8FD3-9955-3A23-38D9-8B24E92DEF03}"/>
              </a:ext>
            </a:extLst>
          </p:cNvPr>
          <p:cNvSpPr txBox="1"/>
          <p:nvPr/>
        </p:nvSpPr>
        <p:spPr>
          <a:xfrm>
            <a:off x="254000" y="58846"/>
            <a:ext cx="8037286" cy="6740307"/>
          </a:xfrm>
          <a:prstGeom prst="rect">
            <a:avLst/>
          </a:prstGeom>
          <a:noFill/>
        </p:spPr>
        <p:txBody>
          <a:bodyPr wrap="square">
            <a:spAutoFit/>
          </a:bodyPr>
          <a:lstStyle/>
          <a:p>
            <a:pPr algn="ctr" fontAlgn="base"/>
            <a:r>
              <a:rPr lang="en-GB" sz="3600" dirty="0" err="1">
                <a:solidFill>
                  <a:srgbClr val="C00000"/>
                </a:solidFill>
              </a:rPr>
              <a:t>QRadar</a:t>
            </a:r>
            <a:r>
              <a:rPr lang="en-GB" sz="3600" dirty="0">
                <a:solidFill>
                  <a:srgbClr val="C00000"/>
                </a:solidFill>
              </a:rPr>
              <a:t> products</a:t>
            </a:r>
          </a:p>
          <a:p>
            <a:pPr algn="l" fontAlgn="base"/>
            <a:endParaRPr lang="en-GB" b="0" i="0" dirty="0">
              <a:solidFill>
                <a:srgbClr val="161616"/>
              </a:solidFill>
              <a:effectLst/>
              <a:highlight>
                <a:srgbClr val="FFFFFF"/>
              </a:highlight>
              <a:latin typeface="inherit"/>
            </a:endParaRPr>
          </a:p>
          <a:p>
            <a:pPr algn="l" fontAlgn="base"/>
            <a:r>
              <a:rPr lang="en-GB" b="0" i="0" dirty="0" err="1">
                <a:solidFill>
                  <a:srgbClr val="FF0000"/>
                </a:solidFill>
                <a:effectLst/>
                <a:highlight>
                  <a:srgbClr val="FFFFFF"/>
                </a:highlight>
                <a:latin typeface="inherit"/>
              </a:rPr>
              <a:t>Qradar</a:t>
            </a:r>
            <a:r>
              <a:rPr lang="en-GB" dirty="0">
                <a:solidFill>
                  <a:srgbClr val="FF0000"/>
                </a:solidFill>
                <a:highlight>
                  <a:srgbClr val="FFFFFF"/>
                </a:highlight>
                <a:latin typeface="inherit"/>
              </a:rPr>
              <a:t> </a:t>
            </a:r>
            <a:r>
              <a:rPr lang="en-GB" b="0" i="0" dirty="0">
                <a:solidFill>
                  <a:srgbClr val="FF0000"/>
                </a:solidFill>
                <a:effectLst/>
                <a:highlight>
                  <a:srgbClr val="FFFFFF"/>
                </a:highlight>
                <a:latin typeface="inherit"/>
              </a:rPr>
              <a:t>SIEM;</a:t>
            </a:r>
          </a:p>
          <a:p>
            <a:pPr algn="l" fontAlgn="base"/>
            <a:r>
              <a:rPr lang="en-GB" dirty="0">
                <a:solidFill>
                  <a:srgbClr val="161616"/>
                </a:solidFill>
                <a:highlight>
                  <a:srgbClr val="FFFFFF"/>
                </a:highlight>
                <a:latin typeface="inherit"/>
              </a:rPr>
              <a:t>T</a:t>
            </a:r>
            <a:r>
              <a:rPr lang="en-GB" b="0" i="0" dirty="0">
                <a:solidFill>
                  <a:srgbClr val="161616"/>
                </a:solidFill>
                <a:effectLst/>
                <a:highlight>
                  <a:srgbClr val="FFFFFF"/>
                </a:highlight>
                <a:latin typeface="inherit"/>
              </a:rPr>
              <a:t>he market-leading </a:t>
            </a:r>
            <a:r>
              <a:rPr lang="en-GB" b="0" i="0" dirty="0" err="1">
                <a:solidFill>
                  <a:srgbClr val="161616"/>
                </a:solidFill>
                <a:effectLst/>
                <a:highlight>
                  <a:srgbClr val="FFFFFF"/>
                </a:highlight>
                <a:latin typeface="inherit"/>
              </a:rPr>
              <a:t>QRadar</a:t>
            </a:r>
            <a:r>
              <a:rPr lang="en-GB" b="0" i="0" dirty="0">
                <a:solidFill>
                  <a:srgbClr val="161616"/>
                </a:solidFill>
                <a:effectLst/>
                <a:highlight>
                  <a:srgbClr val="FFFFFF"/>
                </a:highlight>
                <a:latin typeface="inherit"/>
              </a:rPr>
              <a:t> SIEM uses AI, network and user </a:t>
            </a:r>
            <a:r>
              <a:rPr lang="en-GB" b="0" i="0" dirty="0" err="1">
                <a:solidFill>
                  <a:srgbClr val="161616"/>
                </a:solidFill>
                <a:effectLst/>
                <a:highlight>
                  <a:srgbClr val="FFFFFF"/>
                </a:highlight>
                <a:latin typeface="inherit"/>
              </a:rPr>
              <a:t>behavior</a:t>
            </a:r>
            <a:r>
              <a:rPr lang="en-GB" b="0" i="0" dirty="0">
                <a:solidFill>
                  <a:srgbClr val="161616"/>
                </a:solidFill>
                <a:effectLst/>
                <a:highlight>
                  <a:srgbClr val="FFFFFF"/>
                </a:highlight>
                <a:latin typeface="inherit"/>
              </a:rPr>
              <a:t> analytics, along with real-world threat intelligence to provide security analysts with more accurate, contextualized and prioritized alerts.</a:t>
            </a:r>
          </a:p>
          <a:p>
            <a:pPr fontAlgn="base"/>
            <a:r>
              <a:rPr lang="en-GB" dirty="0" err="1">
                <a:solidFill>
                  <a:srgbClr val="FF0000"/>
                </a:solidFill>
              </a:rPr>
              <a:t>QRadar</a:t>
            </a:r>
            <a:r>
              <a:rPr lang="en-GB" dirty="0">
                <a:solidFill>
                  <a:srgbClr val="FF0000"/>
                </a:solidFill>
              </a:rPr>
              <a:t> SOAR ;</a:t>
            </a:r>
          </a:p>
          <a:p>
            <a:pPr fontAlgn="base"/>
            <a:r>
              <a:rPr lang="en-GB" dirty="0">
                <a:effectLst/>
                <a:latin typeface="inherit"/>
              </a:rPr>
              <a:t>Recent winner of a Red Dot Design Award for interface and user experience, </a:t>
            </a:r>
            <a:r>
              <a:rPr lang="en-GB" dirty="0" err="1">
                <a:effectLst/>
                <a:latin typeface="inherit"/>
              </a:rPr>
              <a:t>QRadar</a:t>
            </a:r>
            <a:r>
              <a:rPr lang="en-GB" dirty="0">
                <a:effectLst/>
                <a:latin typeface="inherit"/>
              </a:rPr>
              <a:t> SOAR helps organizations automate and orchestrate incident response workflows and ensure their specific processes are followed in a consistent, optimized and measurable way.</a:t>
            </a:r>
          </a:p>
          <a:p>
            <a:pPr fontAlgn="base"/>
            <a:r>
              <a:rPr lang="en-GB" dirty="0" err="1">
                <a:solidFill>
                  <a:srgbClr val="FF0000"/>
                </a:solidFill>
              </a:rPr>
              <a:t>QRadar</a:t>
            </a:r>
            <a:r>
              <a:rPr lang="en-GB" dirty="0">
                <a:solidFill>
                  <a:srgbClr val="FF0000"/>
                </a:solidFill>
              </a:rPr>
              <a:t> EDR ;</a:t>
            </a:r>
          </a:p>
          <a:p>
            <a:pPr fontAlgn="base"/>
            <a:r>
              <a:rPr lang="en-GB" dirty="0">
                <a:effectLst/>
                <a:latin typeface="inherit"/>
              </a:rPr>
              <a:t>Protect your endpoints against previously unknown zero-day threats using automation and hundreds of machine learning and </a:t>
            </a:r>
            <a:r>
              <a:rPr lang="en-GB" dirty="0" err="1">
                <a:effectLst/>
                <a:latin typeface="inherit"/>
              </a:rPr>
              <a:t>behavioral</a:t>
            </a:r>
            <a:r>
              <a:rPr lang="en-GB" dirty="0">
                <a:effectLst/>
                <a:latin typeface="inherit"/>
              </a:rPr>
              <a:t> models to detect anomalies and respond to attacks in near real time. By using a unique approach that monitors operating systems from the outside, organizations can now avoid manipulation or interference by adversaries.</a:t>
            </a:r>
          </a:p>
          <a:p>
            <a:pPr fontAlgn="base"/>
            <a:r>
              <a:rPr lang="en-GB" dirty="0" err="1">
                <a:solidFill>
                  <a:srgbClr val="FF0000"/>
                </a:solidFill>
              </a:rPr>
              <a:t>QRadar</a:t>
            </a:r>
            <a:r>
              <a:rPr lang="en-GB" dirty="0">
                <a:solidFill>
                  <a:srgbClr val="FF0000"/>
                </a:solidFill>
              </a:rPr>
              <a:t> Log Insights ;</a:t>
            </a:r>
          </a:p>
          <a:p>
            <a:pPr fontAlgn="base"/>
            <a:r>
              <a:rPr lang="en-GB" dirty="0" err="1">
                <a:effectLst/>
                <a:latin typeface="inherit"/>
              </a:rPr>
              <a:t>QRadar</a:t>
            </a:r>
            <a:r>
              <a:rPr lang="en-GB" dirty="0">
                <a:effectLst/>
                <a:latin typeface="inherit"/>
              </a:rPr>
              <a:t> Log Insights is a cloud-native log management and security observability product that provides simplified data ingestion and rapid search, investigations and visualizations. By using an elastic security data lake, analysts can now perform analytics on terabytes of data with greater speed and efficiency.</a:t>
            </a:r>
          </a:p>
          <a:p>
            <a:pPr algn="l" fontAlgn="base"/>
            <a:endParaRPr lang="en-GB" b="0" i="0" dirty="0">
              <a:solidFill>
                <a:srgbClr val="161616"/>
              </a:solidFill>
              <a:effectLst/>
              <a:highlight>
                <a:srgbClr val="FFFFFF"/>
              </a:highlight>
              <a:latin typeface="inherit"/>
            </a:endParaRPr>
          </a:p>
        </p:txBody>
      </p:sp>
    </p:spTree>
    <p:extLst>
      <p:ext uri="{BB962C8B-B14F-4D97-AF65-F5344CB8AC3E}">
        <p14:creationId xmlns:p14="http://schemas.microsoft.com/office/powerpoint/2010/main" val="421787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8A05A9-2302-4423-7434-6F9C18BF6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57" y="489857"/>
            <a:ext cx="7901214" cy="5996214"/>
          </a:xfrm>
          <a:prstGeom prst="rect">
            <a:avLst/>
          </a:prstGeom>
        </p:spPr>
      </p:pic>
    </p:spTree>
    <p:extLst>
      <p:ext uri="{BB962C8B-B14F-4D97-AF65-F5344CB8AC3E}">
        <p14:creationId xmlns:p14="http://schemas.microsoft.com/office/powerpoint/2010/main" val="210830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77F337-3AB0-7F9B-C1BC-805B4CCCBC16}"/>
              </a:ext>
            </a:extLst>
          </p:cNvPr>
          <p:cNvSpPr txBox="1"/>
          <p:nvPr/>
        </p:nvSpPr>
        <p:spPr>
          <a:xfrm>
            <a:off x="172358" y="740485"/>
            <a:ext cx="8445499" cy="5355312"/>
          </a:xfrm>
          <a:prstGeom prst="rect">
            <a:avLst/>
          </a:prstGeom>
          <a:noFill/>
        </p:spPr>
        <p:txBody>
          <a:bodyPr wrap="square">
            <a:spAutoFit/>
          </a:bodyPr>
          <a:lstStyle/>
          <a:p>
            <a:pPr algn="ctr" fontAlgn="base"/>
            <a:r>
              <a:rPr lang="en-GB" sz="3600" dirty="0">
                <a:solidFill>
                  <a:schemeClr val="accent3"/>
                </a:solidFill>
              </a:rPr>
              <a:t>FEATURES</a:t>
            </a:r>
            <a:r>
              <a:rPr lang="en-GB" dirty="0"/>
              <a:t> </a:t>
            </a:r>
          </a:p>
          <a:p>
            <a:pPr fontAlgn="base"/>
            <a:r>
              <a:rPr lang="en-GB" dirty="0"/>
              <a:t> </a:t>
            </a:r>
            <a:r>
              <a:rPr lang="en-GB" sz="2400" dirty="0">
                <a:solidFill>
                  <a:schemeClr val="accent3">
                    <a:lumMod val="75000"/>
                  </a:schemeClr>
                </a:solidFill>
              </a:rPr>
              <a:t>Threat investigation ;</a:t>
            </a:r>
          </a:p>
          <a:p>
            <a:pPr fontAlgn="base"/>
            <a:r>
              <a:rPr lang="en-GB" dirty="0">
                <a:effectLst/>
                <a:latin typeface="inherit"/>
              </a:rPr>
              <a:t>Threat Investigator works with Case Management to find cases that warrant an investigation and automatically starts investigating. The investigation fetches </a:t>
            </a:r>
            <a:r>
              <a:rPr lang="en-GB" dirty="0" err="1">
                <a:effectLst/>
                <a:latin typeface="inherit"/>
              </a:rPr>
              <a:t>artifacts</a:t>
            </a:r>
            <a:r>
              <a:rPr lang="en-GB" dirty="0">
                <a:effectLst/>
                <a:latin typeface="inherit"/>
              </a:rPr>
              <a:t> attached to the case and starts data mining. After Threat Investigator completes several rounds of data mining, it generates a timeline of the incident that consists of MITRE ATT&amp;CK tactics and techniques plus a chain graph of the incident.</a:t>
            </a:r>
          </a:p>
          <a:p>
            <a:pPr fontAlgn="base"/>
            <a:r>
              <a:rPr lang="en-GB" sz="2400" dirty="0">
                <a:solidFill>
                  <a:schemeClr val="accent3">
                    <a:lumMod val="75000"/>
                  </a:schemeClr>
                </a:solidFill>
              </a:rPr>
              <a:t>Data collection ;</a:t>
            </a:r>
          </a:p>
          <a:p>
            <a:pPr fontAlgn="base"/>
            <a:r>
              <a:rPr lang="en-GB" dirty="0">
                <a:effectLst/>
                <a:latin typeface="inherit"/>
              </a:rPr>
              <a:t>Data collector makes it possible to get telemetry data set up and ingest with just a few clicks. It supports many protocols, including passive and active. Passive protocols listen for events on specific ports while active protocols use APIs or other communication methods to connect to external telemetry that poll for events.</a:t>
            </a:r>
          </a:p>
          <a:p>
            <a:pPr fontAlgn="base"/>
            <a:r>
              <a:rPr lang="en-GB" sz="2400" dirty="0">
                <a:solidFill>
                  <a:schemeClr val="accent3">
                    <a:lumMod val="75000"/>
                  </a:schemeClr>
                </a:solidFill>
                <a:effectLst/>
                <a:latin typeface="inherit"/>
              </a:rPr>
              <a:t>Detection and response </a:t>
            </a:r>
            <a:r>
              <a:rPr lang="en-GB" sz="2400" dirty="0" err="1">
                <a:solidFill>
                  <a:schemeClr val="accent3">
                    <a:lumMod val="75000"/>
                  </a:schemeClr>
                </a:solidFill>
                <a:effectLst/>
                <a:latin typeface="inherit"/>
              </a:rPr>
              <a:t>center</a:t>
            </a:r>
            <a:r>
              <a:rPr lang="en-GB" sz="2400" dirty="0">
                <a:solidFill>
                  <a:schemeClr val="accent3">
                    <a:lumMod val="75000"/>
                  </a:schemeClr>
                </a:solidFill>
                <a:latin typeface="inherit"/>
              </a:rPr>
              <a:t> ;</a:t>
            </a:r>
            <a:r>
              <a:rPr lang="en-GB" dirty="0">
                <a:effectLst/>
                <a:latin typeface="inherit"/>
              </a:rPr>
              <a:t>
The </a:t>
            </a:r>
            <a:r>
              <a:rPr lang="en-GB" dirty="0" err="1">
                <a:effectLst/>
                <a:latin typeface="inherit"/>
              </a:rPr>
              <a:t>center</a:t>
            </a:r>
            <a:r>
              <a:rPr lang="en-GB" dirty="0">
                <a:effectLst/>
                <a:latin typeface="inherit"/>
              </a:rPr>
              <a:t> streamlines the adoption of new use cases by centralizing management of detection and response use cases, reducing complexity and improving efficiency. You can use rules management across cloud or on premises to view, create and adjust with the easy-to-use rule editor.</a:t>
            </a:r>
          </a:p>
        </p:txBody>
      </p:sp>
    </p:spTree>
    <p:extLst>
      <p:ext uri="{BB962C8B-B14F-4D97-AF65-F5344CB8AC3E}">
        <p14:creationId xmlns:p14="http://schemas.microsoft.com/office/powerpoint/2010/main" val="177034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36D183-1788-7D83-AB6B-146347D47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29" y="607786"/>
            <a:ext cx="8064500" cy="5678714"/>
          </a:xfrm>
          <a:prstGeom prst="rect">
            <a:avLst/>
          </a:prstGeom>
        </p:spPr>
      </p:pic>
    </p:spTree>
    <p:extLst>
      <p:ext uri="{BB962C8B-B14F-4D97-AF65-F5344CB8AC3E}">
        <p14:creationId xmlns:p14="http://schemas.microsoft.com/office/powerpoint/2010/main" val="267869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FB91-BDBE-BCA5-AD5E-A678DBD59451}"/>
              </a:ext>
            </a:extLst>
          </p:cNvPr>
          <p:cNvSpPr>
            <a:spLocks noGrp="1"/>
          </p:cNvSpPr>
          <p:nvPr>
            <p:ph type="title"/>
          </p:nvPr>
        </p:nvSpPr>
        <p:spPr>
          <a:xfrm>
            <a:off x="447846" y="-270482"/>
            <a:ext cx="7429499" cy="1478570"/>
          </a:xfrm>
        </p:spPr>
        <p:txBody>
          <a:bodyPr/>
          <a:lstStyle/>
          <a:p>
            <a:r>
              <a:rPr lang="en-GB" dirty="0">
                <a:solidFill>
                  <a:schemeClr val="accent4">
                    <a:lumMod val="75000"/>
                  </a:schemeClr>
                </a:solidFill>
              </a:rPr>
              <a:t>CYBER SECURITY </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D215F04E-599A-B9C3-1EB4-B81E4CD7E023}"/>
              </a:ext>
            </a:extLst>
          </p:cNvPr>
          <p:cNvSpPr>
            <a:spLocks noGrp="1"/>
          </p:cNvSpPr>
          <p:nvPr>
            <p:ph idx="1"/>
          </p:nvPr>
        </p:nvSpPr>
        <p:spPr>
          <a:xfrm>
            <a:off x="299357" y="930615"/>
            <a:ext cx="8236857" cy="4996769"/>
          </a:xfrm>
        </p:spPr>
        <p:txBody>
          <a:bodyPr>
            <a:noAutofit/>
          </a:bodyPr>
          <a:lstStyle/>
          <a:p>
            <a:pPr marL="0" indent="0" algn="just">
              <a:buNone/>
            </a:pPr>
            <a:r>
              <a:rPr lang="en-GB" sz="1400" b="0" i="0" dirty="0">
                <a:solidFill>
                  <a:srgbClr val="333333"/>
                </a:solidFill>
                <a:effectLst/>
                <a:highlight>
                  <a:srgbClr val="FFFFFF"/>
                </a:highlight>
                <a:latin typeface="verdana" panose="02000000000000000000" pitchFamily="2" charset="0"/>
              </a:rPr>
              <a:t>The technique of protecting internet-connected systems such as computers, servers, mobile devices, electronic systems, networks, and data from malicious attacks is known as cybersecurity. We can divide cybersecurity into two parts one is cyber, and the other is security. Cyber refers to the technology that includes systems, networks, programs, and data. And security is concerned with the protection of systems, networks, applications, and information. In some cases, it is also called </a:t>
            </a:r>
            <a:r>
              <a:rPr lang="en-GB" sz="1400" b="1" i="0" dirty="0">
                <a:solidFill>
                  <a:srgbClr val="333333"/>
                </a:solidFill>
                <a:effectLst/>
                <a:highlight>
                  <a:srgbClr val="FFFFFF"/>
                </a:highlight>
                <a:latin typeface="inter-bold"/>
              </a:rPr>
              <a:t>electronic information security</a:t>
            </a:r>
            <a:r>
              <a:rPr lang="en-GB" sz="1400" b="0" i="0" dirty="0">
                <a:solidFill>
                  <a:srgbClr val="333333"/>
                </a:solidFill>
                <a:effectLst/>
                <a:highlight>
                  <a:srgbClr val="FFFFFF"/>
                </a:highlight>
                <a:latin typeface="verdana" panose="02000000000000000000" pitchFamily="2" charset="0"/>
              </a:rPr>
              <a:t> or </a:t>
            </a:r>
            <a:r>
              <a:rPr lang="en-GB" sz="1400" b="1" i="0" dirty="0">
                <a:solidFill>
                  <a:srgbClr val="333333"/>
                </a:solidFill>
                <a:effectLst/>
                <a:highlight>
                  <a:srgbClr val="FFFFFF"/>
                </a:highlight>
                <a:latin typeface="inter-bold"/>
              </a:rPr>
              <a:t>information technology security</a:t>
            </a:r>
            <a:r>
              <a:rPr lang="en-GB" sz="1400" b="0" i="0" dirty="0">
                <a:solidFill>
                  <a:srgbClr val="333333"/>
                </a:solidFill>
                <a:effectLst/>
                <a:highlight>
                  <a:srgbClr val="FFFFFF"/>
                </a:highlight>
                <a:latin typeface="verdana" panose="02000000000000000000" pitchFamily="2" charset="0"/>
              </a:rPr>
              <a:t>.</a:t>
            </a:r>
          </a:p>
          <a:p>
            <a:pPr marL="0" indent="0" algn="just">
              <a:buNone/>
            </a:pPr>
            <a:r>
              <a:rPr lang="en-GB" sz="1400" b="0" i="0" dirty="0">
                <a:solidFill>
                  <a:srgbClr val="333333"/>
                </a:solidFill>
                <a:effectLst/>
                <a:highlight>
                  <a:srgbClr val="FFFFFF"/>
                </a:highlight>
                <a:latin typeface="verdana" panose="020B0604030504040204" pitchFamily="34" charset="0"/>
              </a:rPr>
              <a:t>Today we live in a digital era where all aspects of our lives depend on the network, computer and other electronic devices, and software applications. All critical infrastructure such as the banking system, healthcare, financial institutions, governments, and manufacturing industries use </a:t>
            </a:r>
            <a:r>
              <a:rPr lang="en-GB" sz="1400" b="1" i="0" dirty="0">
                <a:solidFill>
                  <a:srgbClr val="333333"/>
                </a:solidFill>
                <a:effectLst/>
                <a:highlight>
                  <a:srgbClr val="FFFFFF"/>
                </a:highlight>
                <a:latin typeface="inter-bold"/>
              </a:rPr>
              <a:t>devices connected to the Internet</a:t>
            </a:r>
            <a:r>
              <a:rPr lang="en-GB" sz="1400" b="0" i="0" dirty="0">
                <a:solidFill>
                  <a:srgbClr val="333333"/>
                </a:solidFill>
                <a:effectLst/>
                <a:highlight>
                  <a:srgbClr val="FFFFFF"/>
                </a:highlight>
                <a:latin typeface="verdana" panose="020B0604030504040204" pitchFamily="34" charset="0"/>
              </a:rPr>
              <a:t> as a core part of their operations. Some of their information, such as intellectual property, financial data, and personal data, can be sensitive for unauthorized access or exposure that could have </a:t>
            </a:r>
            <a:r>
              <a:rPr lang="en-GB" sz="1400" b="1" i="0" dirty="0">
                <a:solidFill>
                  <a:srgbClr val="333333"/>
                </a:solidFill>
                <a:effectLst/>
                <a:highlight>
                  <a:srgbClr val="FFFFFF"/>
                </a:highlight>
                <a:latin typeface="inter-bold"/>
              </a:rPr>
              <a:t>negative consequences</a:t>
            </a:r>
            <a:r>
              <a:rPr lang="en-GB" sz="1400" b="0" i="0" dirty="0">
                <a:solidFill>
                  <a:srgbClr val="333333"/>
                </a:solidFill>
                <a:effectLst/>
                <a:highlight>
                  <a:srgbClr val="FFFFFF"/>
                </a:highlight>
                <a:latin typeface="verdana" panose="020B0604030504040204" pitchFamily="34" charset="0"/>
              </a:rPr>
              <a:t>.</a:t>
            </a:r>
          </a:p>
          <a:p>
            <a:pPr marL="0" indent="0" algn="just">
              <a:buNone/>
            </a:pPr>
            <a:r>
              <a:rPr lang="en-GB" sz="1400" b="0" i="0" dirty="0">
                <a:solidFill>
                  <a:srgbClr val="333333"/>
                </a:solidFill>
                <a:effectLst/>
                <a:highlight>
                  <a:srgbClr val="FFFFFF"/>
                </a:highlight>
                <a:latin typeface="verdana" panose="020B0604030504040204" pitchFamily="34" charset="0"/>
              </a:rPr>
              <a:t>Cyber-attack is now an international concern that hacks the system, and other security attacks could endanger the global economy. Therefore, it is essential to have an excellent cybersecurity strategy to protect sensitive information from high-profile security breaches. Furthermore, as the volume of cyber-attacks grows, companies and organizations, especially those that deal with information related to national security, health, or financial records, need to use strong cybersecurity measures and processes to protect their sensitive business and personal information.</a:t>
            </a:r>
            <a:endParaRPr lang="en-US" sz="1400" dirty="0"/>
          </a:p>
        </p:txBody>
      </p:sp>
    </p:spTree>
    <p:extLst>
      <p:ext uri="{BB962C8B-B14F-4D97-AF65-F5344CB8AC3E}">
        <p14:creationId xmlns:p14="http://schemas.microsoft.com/office/powerpoint/2010/main" val="1108404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E70F41-9C2C-EE2D-D6FE-AB34C13FB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72" y="417285"/>
            <a:ext cx="7302500" cy="5832929"/>
          </a:xfrm>
          <a:prstGeom prst="rect">
            <a:avLst/>
          </a:prstGeom>
        </p:spPr>
      </p:pic>
    </p:spTree>
    <p:extLst>
      <p:ext uri="{BB962C8B-B14F-4D97-AF65-F5344CB8AC3E}">
        <p14:creationId xmlns:p14="http://schemas.microsoft.com/office/powerpoint/2010/main" val="107562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AEBFA6-AAD0-6BB2-4B8F-4E2D68593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057" y="696686"/>
            <a:ext cx="8011885" cy="5617028"/>
          </a:xfrm>
          <a:prstGeom prst="rect">
            <a:avLst/>
          </a:prstGeom>
        </p:spPr>
      </p:pic>
    </p:spTree>
    <p:extLst>
      <p:ext uri="{BB962C8B-B14F-4D97-AF65-F5344CB8AC3E}">
        <p14:creationId xmlns:p14="http://schemas.microsoft.com/office/powerpoint/2010/main" val="197698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18518"/>
            <a:ext cx="7429499" cy="1478570"/>
          </a:xfrm>
        </p:spPr>
        <p:txBody>
          <a:bodyPr/>
          <a:lstStyle/>
          <a:p>
            <a:pPr algn="ctr"/>
            <a:r>
              <a:rPr lang="en-US" dirty="0">
                <a:solidFill>
                  <a:schemeClr val="bg1"/>
                </a:solidFill>
              </a:rPr>
              <a:t>PROJECT NAME </a:t>
            </a:r>
            <a:endParaRPr lang="en-IN" dirty="0">
              <a:solidFill>
                <a:schemeClr val="bg1"/>
              </a:solidFill>
            </a:endParaRPr>
          </a:p>
        </p:txBody>
      </p:sp>
      <p:sp>
        <p:nvSpPr>
          <p:cNvPr id="3" name="Content Placeholder 2"/>
          <p:cNvSpPr>
            <a:spLocks noGrp="1"/>
          </p:cNvSpPr>
          <p:nvPr>
            <p:ph idx="1"/>
          </p:nvPr>
        </p:nvSpPr>
        <p:spPr>
          <a:xfrm>
            <a:off x="457200" y="2571744"/>
            <a:ext cx="8229600" cy="3752856"/>
          </a:xfrm>
        </p:spPr>
        <p:txBody>
          <a:bodyPr>
            <a:normAutofit/>
          </a:bodyPr>
          <a:lstStyle/>
          <a:p>
            <a:pPr algn="ctr">
              <a:buNone/>
            </a:pPr>
            <a:r>
              <a:rPr lang="en-GB" sz="4800" dirty="0">
                <a:solidFill>
                  <a:srgbClr val="FF0000"/>
                </a:solidFill>
              </a:rPr>
              <a:t>UNVEILING INSIGHTS: EFFECTIVE THREAT MITIGATION WITH QRADAR</a:t>
            </a:r>
            <a:endParaRPr lang="en-IN" sz="4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32A1-E209-5401-1DE6-282C9C9B4F87}"/>
              </a:ext>
            </a:extLst>
          </p:cNvPr>
          <p:cNvSpPr>
            <a:spLocks noGrp="1"/>
          </p:cNvSpPr>
          <p:nvPr>
            <p:ph type="title"/>
          </p:nvPr>
        </p:nvSpPr>
        <p:spPr>
          <a:xfrm>
            <a:off x="857250" y="43533"/>
            <a:ext cx="7429499" cy="1478570"/>
          </a:xfrm>
        </p:spPr>
        <p:txBody>
          <a:bodyPr/>
          <a:lstStyle/>
          <a:p>
            <a:pPr algn="ctr"/>
            <a:r>
              <a:rPr lang="en-GB" dirty="0">
                <a:solidFill>
                  <a:srgbClr val="C00000"/>
                </a:solidFill>
              </a:rPr>
              <a:t>CONCLUSION</a:t>
            </a:r>
            <a:r>
              <a:rPr lang="en-GB" dirty="0"/>
              <a:t> </a:t>
            </a:r>
            <a:endParaRPr lang="en-US" dirty="0"/>
          </a:p>
        </p:txBody>
      </p:sp>
      <p:sp>
        <p:nvSpPr>
          <p:cNvPr id="3" name="Content Placeholder 2">
            <a:extLst>
              <a:ext uri="{FF2B5EF4-FFF2-40B4-BE49-F238E27FC236}">
                <a16:creationId xmlns:a16="http://schemas.microsoft.com/office/drawing/2014/main" id="{7B602338-8F89-26F8-4C60-C5AF44D2744A}"/>
              </a:ext>
            </a:extLst>
          </p:cNvPr>
          <p:cNvSpPr>
            <a:spLocks noGrp="1"/>
          </p:cNvSpPr>
          <p:nvPr>
            <p:ph idx="1"/>
          </p:nvPr>
        </p:nvSpPr>
        <p:spPr>
          <a:xfrm>
            <a:off x="435429" y="1294451"/>
            <a:ext cx="8218713" cy="4269098"/>
          </a:xfrm>
        </p:spPr>
        <p:txBody>
          <a:bodyPr>
            <a:noAutofit/>
          </a:bodyPr>
          <a:lstStyle/>
          <a:p>
            <a:pPr marL="0" indent="0" algn="just">
              <a:buNone/>
            </a:pPr>
            <a:r>
              <a:rPr lang="en-GB" sz="1600" dirty="0"/>
              <a:t>Whereas cybersecurity primarily focuses on data transfer and storage, network security is a bit broader. As per its name, network security involves the </a:t>
            </a:r>
            <a:r>
              <a:rPr lang="en-GB" sz="1600" dirty="0" err="1"/>
              <a:t>defense</a:t>
            </a:r>
            <a:r>
              <a:rPr lang="en-GB" sz="1600" dirty="0"/>
              <a:t>, maintenance, and recovery of networks in general. It encompasses cybersecurity as a defensive umbrella of sorts, protecting all network users from all digital threats—even if a given cyber attacker has intentions other than data exploitation.</a:t>
            </a:r>
          </a:p>
          <a:p>
            <a:pPr marL="0" indent="0" algn="just">
              <a:buNone/>
            </a:pPr>
            <a:r>
              <a:rPr lang="en-GB" sz="1600" dirty="0"/>
              <a:t>To protect the integrity, safety, and sustainability of a network’s users, network security professionals tend to focus on connection privacy. This preference is synonymous with the practice of cybersecurity, resulting in the two terms often used interchangeably.
This said, the vehicles of network security services also encompass anti-virus software, malware detection tools, firewall upgrades, virtual private networks (VPNs), and other security programs. So, even though network security and cybersecurity pros often cover similar bases, they deviate at intersections wherein things like data storage and data tracking need overlap.
Of course, these intersections also tend to be serviced by additional security providers—each arriving from their own, specialized avenues of digital risk management. While these additional cyber crime defenders conduct vital services, however, they’re not as far-reaching as network security is—or even cybersecurity, for that matter.</a:t>
            </a:r>
            <a:endParaRPr lang="en-US" sz="1600" dirty="0"/>
          </a:p>
        </p:txBody>
      </p:sp>
    </p:spTree>
    <p:extLst>
      <p:ext uri="{BB962C8B-B14F-4D97-AF65-F5344CB8AC3E}">
        <p14:creationId xmlns:p14="http://schemas.microsoft.com/office/powerpoint/2010/main" val="188633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8695" y="857232"/>
            <a:ext cx="6786610" cy="5386090"/>
          </a:xfrm>
          <a:prstGeom prst="rect">
            <a:avLst/>
          </a:prstGeom>
          <a:noFill/>
        </p:spPr>
        <p:txBody>
          <a:bodyPr wrap="square" rtlCol="0">
            <a:spAutoFit/>
          </a:bodyPr>
          <a:lstStyle/>
          <a:p>
            <a:pPr algn="ctr">
              <a:buNone/>
            </a:pPr>
            <a:r>
              <a:rPr lang="en-GB" sz="3200" dirty="0">
                <a:solidFill>
                  <a:schemeClr val="accent2">
                    <a:lumMod val="75000"/>
                  </a:schemeClr>
                </a:solidFill>
              </a:rPr>
              <a:t>UNVEILING INSIGHTS: EFFECTIVE THREAT MITIGATION WITH QRADAR</a:t>
            </a:r>
            <a:endParaRPr lang="en-US" sz="3200" dirty="0">
              <a:solidFill>
                <a:schemeClr val="accent2">
                  <a:lumMod val="75000"/>
                </a:schemeClr>
              </a:solidFill>
            </a:endParaRPr>
          </a:p>
          <a:p>
            <a:pPr>
              <a:buNone/>
            </a:pPr>
            <a:endParaRPr lang="en-US" sz="3200" dirty="0"/>
          </a:p>
          <a:p>
            <a:pPr>
              <a:buNone/>
            </a:pPr>
            <a:r>
              <a:rPr lang="en-US" sz="2400" dirty="0"/>
              <a:t>TEAM ID : </a:t>
            </a:r>
            <a:r>
              <a:rPr lang="en-GB" sz="2400" dirty="0"/>
              <a:t>LTIP2024TMID14085</a:t>
            </a:r>
            <a:endParaRPr lang="en-US" sz="2400" dirty="0"/>
          </a:p>
          <a:p>
            <a:pPr>
              <a:buNone/>
            </a:pPr>
            <a:r>
              <a:rPr lang="en-US" sz="2400" dirty="0"/>
              <a:t>TEAM SIZE :</a:t>
            </a:r>
            <a:r>
              <a:rPr lang="en-GB" sz="2400" dirty="0"/>
              <a:t> 5</a:t>
            </a:r>
            <a:endParaRPr lang="en-US" sz="2400" dirty="0"/>
          </a:p>
          <a:p>
            <a:pPr>
              <a:buNone/>
            </a:pPr>
            <a:r>
              <a:rPr lang="en-US" sz="2400" dirty="0"/>
              <a:t>TEAM LEADER :</a:t>
            </a:r>
            <a:r>
              <a:rPr lang="en-GB" sz="2400" dirty="0"/>
              <a:t> BOYA ANITHA</a:t>
            </a:r>
            <a:endParaRPr lang="en-US" sz="2400" dirty="0"/>
          </a:p>
          <a:p>
            <a:pPr>
              <a:buNone/>
            </a:pPr>
            <a:r>
              <a:rPr lang="en-US" sz="2400" dirty="0"/>
              <a:t>TEAM MEMBER :</a:t>
            </a:r>
            <a:r>
              <a:rPr lang="en-GB" sz="2400" dirty="0"/>
              <a:t>  SHAIK REENA TASLEEM</a:t>
            </a:r>
            <a:endParaRPr lang="en-US" sz="2400" dirty="0"/>
          </a:p>
          <a:p>
            <a:r>
              <a:rPr lang="en-US" sz="2400" dirty="0"/>
              <a:t>TEAM MEMBER :</a:t>
            </a:r>
            <a:r>
              <a:rPr lang="en-GB" sz="2400" dirty="0"/>
              <a:t>  YERRALA ASHOK</a:t>
            </a:r>
            <a:endParaRPr lang="en-US" sz="2400" dirty="0"/>
          </a:p>
          <a:p>
            <a:r>
              <a:rPr lang="en-US" sz="2400" dirty="0"/>
              <a:t>TEAM MEMBER :</a:t>
            </a:r>
            <a:r>
              <a:rPr lang="en-GB" sz="2400" dirty="0"/>
              <a:t>  YERRAVATI RAMUDU</a:t>
            </a:r>
            <a:endParaRPr lang="en-US" sz="2400" dirty="0"/>
          </a:p>
          <a:p>
            <a:r>
              <a:rPr lang="en-US" sz="2400" dirty="0"/>
              <a:t>TEAM MEMBER :</a:t>
            </a:r>
            <a:r>
              <a:rPr lang="en-GB" sz="2400" dirty="0"/>
              <a:t> YERRAMU PRATHIBHA </a:t>
            </a:r>
            <a:endParaRPr lang="en-US" sz="2400" dirty="0"/>
          </a:p>
          <a:p>
            <a:pPr>
              <a:buNone/>
            </a:pPr>
            <a:endParaRPr lang="en-US" sz="2400" dirty="0"/>
          </a:p>
          <a:p>
            <a:pPr>
              <a:buNone/>
            </a:pPr>
            <a:endParaRPr lang="en-US" sz="2400" dirty="0"/>
          </a:p>
          <a:p>
            <a:pPr algn="ctr">
              <a:buNone/>
            </a:pP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52402EE-8484-F38F-166E-97456C1BDEEF}"/>
              </a:ext>
            </a:extLst>
          </p:cNvPr>
          <p:cNvSpPr>
            <a:spLocks noGrp="1"/>
          </p:cNvSpPr>
          <p:nvPr>
            <p:ph type="title"/>
          </p:nvPr>
        </p:nvSpPr>
        <p:spPr/>
        <p:txBody>
          <a:bodyPr/>
          <a:lstStyle/>
          <a:p>
            <a:pPr algn="ctr"/>
            <a:r>
              <a:rPr lang="en-GB" b="1" u="sng" dirty="0" err="1">
                <a:solidFill>
                  <a:srgbClr val="FF0000"/>
                </a:solidFill>
              </a:rPr>
              <a:t>ConTENTS</a:t>
            </a:r>
            <a:endParaRPr lang="en-US" b="1" u="sng" dirty="0">
              <a:solidFill>
                <a:srgbClr val="FF0000"/>
              </a:solidFill>
            </a:endParaRPr>
          </a:p>
        </p:txBody>
      </p:sp>
      <p:sp>
        <p:nvSpPr>
          <p:cNvPr id="6" name="Content Placeholder 5">
            <a:extLst>
              <a:ext uri="{FF2B5EF4-FFF2-40B4-BE49-F238E27FC236}">
                <a16:creationId xmlns:a16="http://schemas.microsoft.com/office/drawing/2014/main" id="{DEF6B17F-1463-1D36-4DD3-12AE2D99FDD3}"/>
              </a:ext>
            </a:extLst>
          </p:cNvPr>
          <p:cNvSpPr>
            <a:spLocks noGrp="1"/>
          </p:cNvSpPr>
          <p:nvPr>
            <p:ph idx="1"/>
          </p:nvPr>
        </p:nvSpPr>
        <p:spPr>
          <a:xfrm>
            <a:off x="774417" y="1859416"/>
            <a:ext cx="7429499" cy="4380066"/>
          </a:xfrm>
        </p:spPr>
        <p:txBody>
          <a:bodyPr>
            <a:normAutofit fontScale="77500" lnSpcReduction="20000"/>
          </a:bodyPr>
          <a:lstStyle/>
          <a:p>
            <a:pPr marL="457200" indent="-457200">
              <a:buFont typeface="+mj-lt"/>
              <a:buAutoNum type="arabicPeriod"/>
            </a:pPr>
            <a:r>
              <a:rPr lang="en-GB" sz="2600" dirty="0"/>
              <a:t>ABSTRACT </a:t>
            </a:r>
          </a:p>
          <a:p>
            <a:pPr marL="457200" indent="-457200">
              <a:buFont typeface="+mj-lt"/>
              <a:buAutoNum type="arabicPeriod"/>
            </a:pPr>
            <a:r>
              <a:rPr lang="en-GB" sz="2600" dirty="0"/>
              <a:t>INTRODUCTION </a:t>
            </a:r>
          </a:p>
          <a:p>
            <a:pPr marL="457200" indent="-457200">
              <a:buFont typeface="+mj-lt"/>
              <a:buAutoNum type="arabicPeriod"/>
            </a:pPr>
            <a:r>
              <a:rPr lang="en-GB" sz="2600" dirty="0"/>
              <a:t>IBM</a:t>
            </a:r>
          </a:p>
          <a:p>
            <a:pPr marL="457200" indent="-457200">
              <a:buFont typeface="+mj-lt"/>
              <a:buAutoNum type="arabicPeriod"/>
            </a:pPr>
            <a:r>
              <a:rPr lang="en-GB" sz="2600" dirty="0"/>
              <a:t>IBM QRADAR</a:t>
            </a:r>
          </a:p>
          <a:p>
            <a:pPr marL="457200" indent="-457200">
              <a:buFont typeface="+mj-lt"/>
              <a:buAutoNum type="arabicPeriod"/>
            </a:pPr>
            <a:r>
              <a:rPr lang="en-GB" sz="2600" dirty="0"/>
              <a:t>SIGNIFICANCE OF IBM QRADAR</a:t>
            </a:r>
          </a:p>
          <a:p>
            <a:pPr marL="457200" indent="-457200">
              <a:buFont typeface="+mj-lt"/>
              <a:buAutoNum type="arabicPeriod"/>
            </a:pPr>
            <a:r>
              <a:rPr lang="en-GB" sz="2600" dirty="0"/>
              <a:t>QRADAR SIEM MEANING </a:t>
            </a:r>
          </a:p>
          <a:p>
            <a:pPr marL="457200" indent="-457200">
              <a:buFont typeface="+mj-lt"/>
              <a:buAutoNum type="arabicPeriod"/>
            </a:pPr>
            <a:r>
              <a:rPr lang="en-GB" sz="2600" dirty="0"/>
              <a:t>QRADAR PRODUCTS </a:t>
            </a:r>
          </a:p>
          <a:p>
            <a:pPr marL="457200" indent="-457200">
              <a:buFont typeface="+mj-lt"/>
              <a:buAutoNum type="arabicPeriod"/>
            </a:pPr>
            <a:r>
              <a:rPr lang="en-GB" sz="2600" dirty="0"/>
              <a:t>FEATURES</a:t>
            </a:r>
          </a:p>
          <a:p>
            <a:pPr marL="457200" indent="-457200">
              <a:buFont typeface="+mj-lt"/>
              <a:buAutoNum type="arabicPeriod"/>
            </a:pPr>
            <a:r>
              <a:rPr lang="en-GB" sz="2600" dirty="0"/>
              <a:t>CYBER SECURITY </a:t>
            </a:r>
          </a:p>
          <a:p>
            <a:pPr marL="457200" indent="-457200">
              <a:buFont typeface="+mj-lt"/>
              <a:buAutoNum type="arabicPeriod"/>
            </a:pPr>
            <a:r>
              <a:rPr lang="en-GB" sz="2600" dirty="0"/>
              <a:t>CONCLUSION </a:t>
            </a:r>
          </a:p>
          <a:p>
            <a:pPr marL="457200" indent="-457200">
              <a:buFont typeface="+mj-lt"/>
              <a:buAutoNum type="arabicPeriod"/>
            </a:pPr>
            <a:endParaRPr lang="en-GB" dirty="0"/>
          </a:p>
          <a:p>
            <a:pPr marL="457200" indent="-45720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79" y="0"/>
            <a:ext cx="7429499" cy="1478570"/>
          </a:xfrm>
        </p:spPr>
        <p:txBody>
          <a:bodyPr/>
          <a:lstStyle/>
          <a:p>
            <a:pPr algn="ctr"/>
            <a:r>
              <a:rPr lang="en-US" dirty="0">
                <a:solidFill>
                  <a:srgbClr val="FF0000"/>
                </a:solidFill>
              </a:rPr>
              <a:t>ABSTRACT</a:t>
            </a:r>
            <a:endParaRPr lang="en-IN" dirty="0">
              <a:solidFill>
                <a:srgbClr val="FF0000"/>
              </a:solidFill>
            </a:endParaRPr>
          </a:p>
        </p:txBody>
      </p:sp>
      <p:sp>
        <p:nvSpPr>
          <p:cNvPr id="7" name="Content Placeholder 6">
            <a:extLst>
              <a:ext uri="{FF2B5EF4-FFF2-40B4-BE49-F238E27FC236}">
                <a16:creationId xmlns:a16="http://schemas.microsoft.com/office/drawing/2014/main" id="{8F7AE1F7-B6F5-F106-1385-A519A05A96CD}"/>
              </a:ext>
            </a:extLst>
          </p:cNvPr>
          <p:cNvSpPr>
            <a:spLocks noGrp="1"/>
          </p:cNvSpPr>
          <p:nvPr>
            <p:ph idx="1"/>
          </p:nvPr>
        </p:nvSpPr>
        <p:spPr>
          <a:xfrm>
            <a:off x="557893" y="1381578"/>
            <a:ext cx="7833179" cy="5539922"/>
          </a:xfrm>
        </p:spPr>
        <p:txBody>
          <a:bodyPr>
            <a:normAutofit fontScale="25000" lnSpcReduction="20000"/>
          </a:bodyPr>
          <a:lstStyle/>
          <a:p>
            <a:pPr algn="just"/>
            <a:r>
              <a:rPr lang="en-GB" sz="5600" b="0" i="0" dirty="0">
                <a:solidFill>
                  <a:srgbClr val="000000"/>
                </a:solidFill>
                <a:effectLst/>
                <a:highlight>
                  <a:srgbClr val="FFFFFF"/>
                </a:highlight>
                <a:latin typeface="rubik"/>
              </a:rPr>
              <a:t>The modern era of IBM arguably began in 1981 with the Personal Computer 5150, or the “PC.” This was one of the first computers intended for consumer use rather than dedicated to business or the government. IBM partnered with Microsoft  (</a:t>
            </a:r>
            <a:r>
              <a:rPr lang="en-GB" sz="5600" b="1" i="0" u="sng" dirty="0">
                <a:solidFill>
                  <a:srgbClr val="0D4D99"/>
                </a:solidFill>
                <a:effectLst/>
                <a:highlight>
                  <a:srgbClr val="FFFFFF"/>
                </a:highlight>
                <a:latin typeface="rubik"/>
                <a:hlinkClick r:id="rId2"/>
              </a:rPr>
              <a:t>MSFT</a:t>
            </a:r>
            <a:r>
              <a:rPr lang="en-GB" sz="5600" b="0" i="0" dirty="0">
                <a:solidFill>
                  <a:srgbClr val="000000"/>
                </a:solidFill>
                <a:effectLst/>
                <a:highlight>
                  <a:srgbClr val="FFFFFF"/>
                </a:highlight>
                <a:latin typeface="rubik"/>
              </a:rPr>
              <a:t>) , a relatively new company, to run MS-DOS as the operating system on these machines.</a:t>
            </a:r>
          </a:p>
          <a:p>
            <a:pPr algn="just"/>
            <a:r>
              <a:rPr lang="en-GB" sz="5600" b="0" i="0" dirty="0">
                <a:solidFill>
                  <a:srgbClr val="000000"/>
                </a:solidFill>
                <a:effectLst/>
                <a:highlight>
                  <a:srgbClr val="FFFFFF"/>
                </a:highlight>
                <a:latin typeface="rubik"/>
              </a:rPr>
              <a:t>In that same era, IBM invented the architecture for “local area networks.” This would become first the office networks that users came to rely on, then the basis for the global networks that connect users on the internet, and finally the home networks that most households use today. It also created one of the modern benchmarks for artificial intelligence with its Deep Blue thinking system. This AI became most famous for its series of chess games against world champion Garry Kasparov in the 1990s, culminating with Kasparov’s defeat in 1997.</a:t>
            </a:r>
          </a:p>
          <a:p>
            <a:pPr algn="just"/>
            <a:r>
              <a:rPr lang="en-GB" sz="5600" b="0" i="0" dirty="0">
                <a:solidFill>
                  <a:srgbClr val="000000"/>
                </a:solidFill>
                <a:effectLst/>
                <a:highlight>
                  <a:srgbClr val="FFFFFF"/>
                </a:highlight>
                <a:latin typeface="rubik"/>
              </a:rPr>
              <a:t>Yet at the same time, as the 1980s and 1990s saw IBM pioneer desktop computing, the company also lost its status as the market leader. Clones of the IBM machine and business model quickly sprang up throughout the consumer market, with numerous other companies selling PC machines running Microsoft’s operating system. Although for several years IBM’s cultural presence was strong enough that these machines were known as “IBM clones,” eventually the company became just another competitor in a crowded market.</a:t>
            </a:r>
          </a:p>
          <a:p>
            <a:pPr algn="just"/>
            <a:r>
              <a:rPr lang="en-GB" sz="5600" b="0" i="0" dirty="0">
                <a:solidFill>
                  <a:srgbClr val="000000"/>
                </a:solidFill>
                <a:effectLst/>
                <a:highlight>
                  <a:srgbClr val="FFFFFF"/>
                </a:highlight>
                <a:latin typeface="rubik"/>
              </a:rPr>
              <a:t>At the same time, its historic dominance in market for large, installed mainframes began to hurt IBM as computing got smaller and faster. The company was ill-equipped to respond to an era in which mainframes were replaced by small servers. Over the course of the 1990s, IBM’s core business model and profit </a:t>
            </a:r>
            <a:r>
              <a:rPr lang="en-GB" sz="5600" b="0" i="0" dirty="0" err="1">
                <a:solidFill>
                  <a:srgbClr val="000000"/>
                </a:solidFill>
                <a:effectLst/>
                <a:highlight>
                  <a:srgbClr val="FFFFFF"/>
                </a:highlight>
                <a:latin typeface="rubik"/>
              </a:rPr>
              <a:t>centers</a:t>
            </a:r>
            <a:r>
              <a:rPr lang="en-GB" sz="5600" b="0" i="0" dirty="0">
                <a:solidFill>
                  <a:srgbClr val="000000"/>
                </a:solidFill>
                <a:effectLst/>
                <a:highlight>
                  <a:srgbClr val="FFFFFF"/>
                </a:highlight>
                <a:latin typeface="rubik"/>
              </a:rPr>
              <a:t> moved away from technology. By the end of the decade the firm saw much, if not most, of its growth in business services, such as helping clients build networks and install servers.</a:t>
            </a:r>
          </a:p>
          <a:p>
            <a:endParaRPr lang="en-GB" b="0" i="0" dirty="0">
              <a:solidFill>
                <a:srgbClr val="000000"/>
              </a:solidFill>
              <a:effectLst/>
              <a:highlight>
                <a:srgbClr val="FFFFFF"/>
              </a:highlight>
              <a:latin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CE1609-EE93-F22E-916D-F0613E308977}"/>
              </a:ext>
            </a:extLst>
          </p:cNvPr>
          <p:cNvSpPr txBox="1"/>
          <p:nvPr/>
        </p:nvSpPr>
        <p:spPr>
          <a:xfrm>
            <a:off x="206873" y="274290"/>
            <a:ext cx="8403679" cy="6309420"/>
          </a:xfrm>
          <a:prstGeom prst="rect">
            <a:avLst/>
          </a:prstGeom>
          <a:noFill/>
        </p:spPr>
        <p:txBody>
          <a:bodyPr wrap="square">
            <a:spAutoFit/>
          </a:bodyPr>
          <a:lstStyle/>
          <a:p>
            <a:pPr algn="ctr"/>
            <a:r>
              <a:rPr lang="en-GB" sz="3600" dirty="0">
                <a:solidFill>
                  <a:srgbClr val="C00000"/>
                </a:solidFill>
              </a:rPr>
              <a:t>INTRODUCTION ; </a:t>
            </a:r>
          </a:p>
          <a:p>
            <a:pPr algn="just"/>
            <a:r>
              <a:rPr lang="en-GB" b="1" dirty="0">
                <a:solidFill>
                  <a:schemeClr val="bg1"/>
                </a:solidFill>
              </a:rPr>
              <a:t>Unveiling insights : Effective Threat mitigation with QRADAR</a:t>
            </a:r>
            <a:r>
              <a:rPr lang="en-GB" dirty="0"/>
              <a:t> ,</a:t>
            </a:r>
            <a:r>
              <a:rPr lang="en-US" dirty="0"/>
              <a:t>likely refers to a process or presentation focused on demonstrating how to use IBM</a:t>
            </a:r>
            <a:r>
              <a:rPr lang="en-GB" dirty="0"/>
              <a:t> </a:t>
            </a:r>
            <a:r>
              <a:rPr lang="en-US" dirty="0" err="1"/>
              <a:t>QRadar</a:t>
            </a:r>
            <a:r>
              <a:rPr lang="en-US" dirty="0"/>
              <a:t>, a Security Information and Event Management (SIEM) system, to identify and mitigate security threats. Here's a breakdown of what it might involve:- </a:t>
            </a:r>
            <a:endParaRPr lang="en-GB" dirty="0"/>
          </a:p>
          <a:p>
            <a:pPr algn="just"/>
            <a:r>
              <a:rPr lang="en-US" sz="2000" dirty="0">
                <a:solidFill>
                  <a:schemeClr val="bg1"/>
                </a:solidFill>
              </a:rPr>
              <a:t>Understanding Threats:</a:t>
            </a:r>
            <a:endParaRPr lang="en-GB" sz="2000" dirty="0">
              <a:solidFill>
                <a:schemeClr val="bg1"/>
              </a:solidFill>
            </a:endParaRPr>
          </a:p>
          <a:p>
            <a:pPr algn="just"/>
            <a:r>
              <a:rPr lang="en-US" dirty="0"/>
              <a:t> An overview of common cybersecurity threats, such as malware, ransomware, insider threats, phishing, and others.</a:t>
            </a:r>
            <a:endParaRPr lang="en-GB" dirty="0"/>
          </a:p>
          <a:p>
            <a:pPr algn="just"/>
            <a:r>
              <a:rPr lang="en-US" sz="2000" dirty="0">
                <a:solidFill>
                  <a:schemeClr val="bg1"/>
                </a:solidFill>
              </a:rPr>
              <a:t>Introduction to </a:t>
            </a:r>
            <a:r>
              <a:rPr lang="en-US" sz="2000" dirty="0" err="1">
                <a:solidFill>
                  <a:schemeClr val="bg1"/>
                </a:solidFill>
              </a:rPr>
              <a:t>QRadar</a:t>
            </a:r>
            <a:r>
              <a:rPr lang="en-US" sz="2000" dirty="0">
                <a:solidFill>
                  <a:schemeClr val="bg1"/>
                </a:solidFill>
              </a:rPr>
              <a:t>: </a:t>
            </a:r>
            <a:endParaRPr lang="en-GB" sz="2000" dirty="0">
              <a:solidFill>
                <a:schemeClr val="bg1"/>
              </a:solidFill>
            </a:endParaRPr>
          </a:p>
          <a:p>
            <a:pPr algn="just"/>
            <a:r>
              <a:rPr lang="en-US" dirty="0"/>
              <a:t>A brief explanation of what </a:t>
            </a:r>
            <a:r>
              <a:rPr lang="en-US" dirty="0" err="1"/>
              <a:t>QRadar</a:t>
            </a:r>
            <a:r>
              <a:rPr lang="en-US" dirty="0"/>
              <a:t> is and its role in security monitoring, incident response, and threat detection.- **Threat Detection with </a:t>
            </a:r>
            <a:r>
              <a:rPr lang="en-US" dirty="0" err="1"/>
              <a:t>QRadar</a:t>
            </a:r>
            <a:r>
              <a:rPr lang="en-US" dirty="0"/>
              <a:t>**: How </a:t>
            </a:r>
            <a:r>
              <a:rPr lang="en-US" dirty="0" err="1"/>
              <a:t>QRadar</a:t>
            </a:r>
            <a:r>
              <a:rPr lang="en-US" dirty="0"/>
              <a:t> collects and analyzes security logs, network traffic, and other data sources to identify potential security threats.</a:t>
            </a:r>
            <a:endParaRPr lang="en-GB" dirty="0"/>
          </a:p>
          <a:p>
            <a:pPr algn="just"/>
            <a:r>
              <a:rPr lang="en-US" sz="2000" dirty="0">
                <a:solidFill>
                  <a:schemeClr val="bg1"/>
                </a:solidFill>
              </a:rPr>
              <a:t>Using </a:t>
            </a:r>
            <a:r>
              <a:rPr lang="en-US" sz="2000" dirty="0" err="1">
                <a:solidFill>
                  <a:schemeClr val="bg1"/>
                </a:solidFill>
              </a:rPr>
              <a:t>QRadar</a:t>
            </a:r>
            <a:r>
              <a:rPr lang="en-US" sz="2000" dirty="0">
                <a:solidFill>
                  <a:schemeClr val="bg1"/>
                </a:solidFill>
              </a:rPr>
              <a:t> for Threat Mitigation: </a:t>
            </a:r>
            <a:endParaRPr lang="en-GB" sz="2000" dirty="0">
              <a:solidFill>
                <a:schemeClr val="bg1"/>
              </a:solidFill>
            </a:endParaRPr>
          </a:p>
          <a:p>
            <a:pPr algn="just"/>
            <a:r>
              <a:rPr lang="en-US" dirty="0"/>
              <a:t>This could include discussing specific </a:t>
            </a:r>
            <a:r>
              <a:rPr lang="en-US" dirty="0" err="1"/>
              <a:t>QRadar</a:t>
            </a:r>
            <a:r>
              <a:rPr lang="en-US" dirty="0"/>
              <a:t> features and tools for responding to threats, such as creating alerts, automating responses, and conducting forensic analysis.</a:t>
            </a:r>
            <a:endParaRPr lang="en-GB" dirty="0"/>
          </a:p>
          <a:p>
            <a:pPr algn="just"/>
            <a:r>
              <a:rPr lang="en-US" sz="2000" dirty="0">
                <a:solidFill>
                  <a:schemeClr val="bg1"/>
                </a:solidFill>
              </a:rPr>
              <a:t>Continuous Improvement: </a:t>
            </a:r>
            <a:endParaRPr lang="en-GB" sz="2000" dirty="0">
              <a:solidFill>
                <a:schemeClr val="bg1"/>
              </a:solidFill>
            </a:endParaRPr>
          </a:p>
          <a:p>
            <a:pPr algn="just"/>
            <a:r>
              <a:rPr lang="en-US" dirty="0"/>
              <a:t>Discussing the importance of constantly updating threat intelligence and adapting </a:t>
            </a:r>
            <a:r>
              <a:rPr lang="en-US" dirty="0" err="1"/>
              <a:t>QRadar</a:t>
            </a:r>
            <a:r>
              <a:rPr lang="en-US" dirty="0"/>
              <a:t> to address evolving </a:t>
            </a:r>
            <a:r>
              <a:rPr lang="en-US" dirty="0" err="1"/>
              <a:t>threats.In</a:t>
            </a:r>
            <a:r>
              <a:rPr lang="en-US" dirty="0"/>
              <a:t> essence, this topic focuses on exploring how </a:t>
            </a:r>
            <a:r>
              <a:rPr lang="en-US" dirty="0" err="1"/>
              <a:t>QRadar</a:t>
            </a:r>
            <a:r>
              <a:rPr lang="en-US" dirty="0"/>
              <a:t> helps organizations maintain a robust security posture by effectively detecting and responding to threats, along with sharing tips and best practices for maximizing its utility.</a:t>
            </a:r>
          </a:p>
        </p:txBody>
      </p:sp>
    </p:spTree>
    <p:extLst>
      <p:ext uri="{BB962C8B-B14F-4D97-AF65-F5344CB8AC3E}">
        <p14:creationId xmlns:p14="http://schemas.microsoft.com/office/powerpoint/2010/main" val="280298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2C48-E9B8-9664-FCC9-2B5904A488DC}"/>
              </a:ext>
            </a:extLst>
          </p:cNvPr>
          <p:cNvSpPr>
            <a:spLocks noGrp="1"/>
          </p:cNvSpPr>
          <p:nvPr>
            <p:ph type="title"/>
          </p:nvPr>
        </p:nvSpPr>
        <p:spPr>
          <a:xfrm>
            <a:off x="856059" y="92375"/>
            <a:ext cx="7429499" cy="1478570"/>
          </a:xfrm>
        </p:spPr>
        <p:txBody>
          <a:bodyPr>
            <a:normAutofit/>
          </a:bodyPr>
          <a:lstStyle/>
          <a:p>
            <a:r>
              <a:rPr lang="en-GB" dirty="0">
                <a:solidFill>
                  <a:schemeClr val="accent1"/>
                </a:solidFill>
              </a:rPr>
              <a:t>INTERNATIONAL BUSINESS MACHINES </a:t>
            </a:r>
            <a:endParaRPr lang="en-US" dirty="0">
              <a:solidFill>
                <a:schemeClr val="accent1"/>
              </a:solidFill>
            </a:endParaRPr>
          </a:p>
        </p:txBody>
      </p:sp>
      <p:sp>
        <p:nvSpPr>
          <p:cNvPr id="3" name="Content Placeholder 2">
            <a:extLst>
              <a:ext uri="{FF2B5EF4-FFF2-40B4-BE49-F238E27FC236}">
                <a16:creationId xmlns:a16="http://schemas.microsoft.com/office/drawing/2014/main" id="{840F9BBF-3C8C-657A-1A57-5D2075A6AD94}"/>
              </a:ext>
            </a:extLst>
          </p:cNvPr>
          <p:cNvSpPr>
            <a:spLocks noGrp="1"/>
          </p:cNvSpPr>
          <p:nvPr>
            <p:ph idx="1"/>
          </p:nvPr>
        </p:nvSpPr>
        <p:spPr>
          <a:xfrm>
            <a:off x="635000" y="1407659"/>
            <a:ext cx="7719785" cy="4960484"/>
          </a:xfrm>
        </p:spPr>
        <p:txBody>
          <a:bodyPr>
            <a:noAutofit/>
          </a:bodyPr>
          <a:lstStyle/>
          <a:p>
            <a:pPr marL="0" indent="0" algn="just">
              <a:buNone/>
            </a:pPr>
            <a:r>
              <a:rPr lang="en-GB" sz="1600" b="0" i="0" dirty="0">
                <a:solidFill>
                  <a:schemeClr val="bg1"/>
                </a:solidFill>
                <a:effectLst/>
                <a:latin typeface="IBM Plex Serif" panose="02000000000000000000" pitchFamily="2" charset="0"/>
              </a:rPr>
              <a:t>IBM is known for its wide range of products and services, including its mainframe computers, which are used by many large corporations and government agencies around the world. IBM is also known for its </a:t>
            </a:r>
            <a:r>
              <a:rPr lang="en-GB" sz="1600" b="0" i="0" u="none" strike="noStrike" dirty="0">
                <a:solidFill>
                  <a:schemeClr val="bg1"/>
                </a:solidFill>
                <a:effectLst/>
                <a:latin typeface="IBM Plex Serif" panose="02000000000000000000" pitchFamily="2" charset="0"/>
                <a:hlinkClick r:id="rId2">
                  <a:extLst>
                    <a:ext uri="{A12FA001-AC4F-418D-AE19-62706E023703}">
                      <ahyp:hlinkClr xmlns:ahyp="http://schemas.microsoft.com/office/drawing/2018/hyperlinkcolor" val="tx"/>
                    </a:ext>
                  </a:extLst>
                </a:hlinkClick>
              </a:rPr>
              <a:t>AI-powered Watson platform</a:t>
            </a:r>
            <a:r>
              <a:rPr lang="en-GB" sz="1600" b="0" i="0" dirty="0">
                <a:solidFill>
                  <a:schemeClr val="bg1"/>
                </a:solidFill>
                <a:effectLst/>
                <a:latin typeface="IBM Plex Serif" panose="02000000000000000000" pitchFamily="2" charset="0"/>
              </a:rPr>
              <a:t>, which is used in a variety of applications such as healthcare, finance, and customer service. Additionally, IBM is a well-known provider of IT services and consulting, helping businesses to optimise their operations and implement new technologies. In recent years, the company has also built up its efforts in </a:t>
            </a:r>
            <a:r>
              <a:rPr lang="en-GB" sz="1600" b="0" i="0" u="none" strike="noStrike" dirty="0">
                <a:solidFill>
                  <a:schemeClr val="bg1"/>
                </a:solidFill>
                <a:effectLst/>
                <a:latin typeface="IBM Plex Serif" panose="02000000000000000000" pitchFamily="2" charset="0"/>
                <a:hlinkClick r:id="rId3">
                  <a:extLst>
                    <a:ext uri="{A12FA001-AC4F-418D-AE19-62706E023703}">
                      <ahyp:hlinkClr xmlns:ahyp="http://schemas.microsoft.com/office/drawing/2018/hyperlinkcolor" val="tx"/>
                    </a:ext>
                  </a:extLst>
                </a:hlinkClick>
              </a:rPr>
              <a:t>Cloud computing</a:t>
            </a:r>
            <a:r>
              <a:rPr lang="en-GB" sz="1600" b="0" i="0" dirty="0">
                <a:solidFill>
                  <a:schemeClr val="bg1"/>
                </a:solidFill>
                <a:effectLst/>
                <a:latin typeface="IBM Plex Serif" panose="02000000000000000000" pitchFamily="2" charset="0"/>
              </a:rPr>
              <a:t> and </a:t>
            </a:r>
            <a:r>
              <a:rPr lang="en-GB" sz="1600" b="0" i="0" u="none" strike="noStrike" dirty="0">
                <a:solidFill>
                  <a:schemeClr val="bg1"/>
                </a:solidFill>
                <a:effectLst/>
                <a:latin typeface="IBM Plex Serif" panose="02000000000000000000" pitchFamily="2" charset="0"/>
                <a:hlinkClick r:id="rId4">
                  <a:extLst>
                    <a:ext uri="{A12FA001-AC4F-418D-AE19-62706E023703}">
                      <ahyp:hlinkClr xmlns:ahyp="http://schemas.microsoft.com/office/drawing/2018/hyperlinkcolor" val="tx"/>
                    </a:ext>
                  </a:extLst>
                </a:hlinkClick>
              </a:rPr>
              <a:t>quantum computing</a:t>
            </a:r>
            <a:r>
              <a:rPr lang="en-GB" sz="1600" b="0" i="0" dirty="0">
                <a:solidFill>
                  <a:schemeClr val="bg1"/>
                </a:solidFill>
                <a:effectLst/>
                <a:latin typeface="IBM Plex Serif" panose="02000000000000000000" pitchFamily="2" charset="0"/>
              </a:rPr>
              <a:t>, and has made several </a:t>
            </a:r>
            <a:r>
              <a:rPr lang="en-GB" sz="1600" b="0" i="0" u="none" strike="noStrike" dirty="0">
                <a:solidFill>
                  <a:schemeClr val="bg1"/>
                </a:solidFill>
                <a:effectLst/>
                <a:latin typeface="IBM Plex Serif" panose="02000000000000000000" pitchFamily="2" charset="0"/>
                <a:hlinkClick r:id="rId5">
                  <a:extLst>
                    <a:ext uri="{A12FA001-AC4F-418D-AE19-62706E023703}">
                      <ahyp:hlinkClr xmlns:ahyp="http://schemas.microsoft.com/office/drawing/2018/hyperlinkcolor" val="tx"/>
                    </a:ext>
                  </a:extLst>
                </a:hlinkClick>
              </a:rPr>
              <a:t>failed ventures</a:t>
            </a:r>
            <a:r>
              <a:rPr lang="en-GB" sz="1600" b="0" i="0" dirty="0">
                <a:solidFill>
                  <a:schemeClr val="bg1"/>
                </a:solidFill>
                <a:effectLst/>
                <a:latin typeface="IBM Plex Serif" panose="02000000000000000000" pitchFamily="2" charset="0"/>
              </a:rPr>
              <a:t> into </a:t>
            </a:r>
            <a:r>
              <a:rPr lang="en-GB" sz="1600" b="0" i="0" u="none" strike="noStrike" dirty="0" err="1">
                <a:solidFill>
                  <a:srgbClr val="B8FA56"/>
                </a:solidFill>
                <a:effectLst/>
                <a:latin typeface="IBM Plex Serif" panose="02000000000000000000" pitchFamily="2" charset="0"/>
                <a:hlinkClick r:id="rId6">
                  <a:extLst>
                    <a:ext uri="{A12FA001-AC4F-418D-AE19-62706E023703}">
                      <ahyp:hlinkClr xmlns:ahyp="http://schemas.microsoft.com/office/drawing/2018/hyperlinkcolor" val="tx"/>
                    </a:ext>
                  </a:extLst>
                </a:hlinkClick>
              </a:rPr>
              <a:t>blockchain</a:t>
            </a:r>
            <a:r>
              <a:rPr lang="en-GB" sz="1600" b="0" i="0" u="none" strike="noStrike" dirty="0">
                <a:solidFill>
                  <a:schemeClr val="bg1"/>
                </a:solidFill>
                <a:effectLst/>
                <a:latin typeface="IBM Plex Serif" panose="02000000000000000000" pitchFamily="2" charset="0"/>
                <a:hlinkClick r:id="rId6">
                  <a:extLst>
                    <a:ext uri="{A12FA001-AC4F-418D-AE19-62706E023703}">
                      <ahyp:hlinkClr xmlns:ahyp="http://schemas.microsoft.com/office/drawing/2018/hyperlinkcolor" val="tx"/>
                    </a:ext>
                  </a:extLst>
                </a:hlinkClick>
              </a:rPr>
              <a:t> platforms</a:t>
            </a:r>
            <a:r>
              <a:rPr lang="en-GB" sz="1600" b="0" i="0" dirty="0">
                <a:solidFill>
                  <a:schemeClr val="bg1"/>
                </a:solidFill>
                <a:effectLst/>
                <a:latin typeface="IBM Plex Serif" panose="02000000000000000000" pitchFamily="2" charset="0"/>
              </a:rPr>
              <a:t>.</a:t>
            </a:r>
          </a:p>
          <a:p>
            <a:pPr marL="0" indent="0" algn="just">
              <a:buNone/>
            </a:pPr>
            <a:r>
              <a:rPr lang="en-GB" sz="1600" b="0" i="0" dirty="0">
                <a:solidFill>
                  <a:schemeClr val="bg1"/>
                </a:solidFill>
                <a:effectLst/>
                <a:highlight>
                  <a:srgbClr val="FFFFFF"/>
                </a:highlight>
                <a:latin typeface="Arial" panose="020B0604020202020204" pitchFamily="34" charset="0"/>
              </a:rPr>
              <a:t>IBM is known for its hardware and software products, including computers, servers, storage systems and networking equipment. It also provides consulting, technology and business services, such as cloud computing, data analytics and artificial intelligence (AI). IBM's research and development efforts have contributed to numerous technological innovations, including the development of the first programmable computer, the first hard drive and the first computer virus.</a:t>
            </a:r>
            <a:endParaRPr lang="en-US" sz="1600" dirty="0">
              <a:solidFill>
                <a:schemeClr val="bg1"/>
              </a:solidFill>
            </a:endParaRPr>
          </a:p>
        </p:txBody>
      </p:sp>
    </p:spTree>
    <p:extLst>
      <p:ext uri="{BB962C8B-B14F-4D97-AF65-F5344CB8AC3E}">
        <p14:creationId xmlns:p14="http://schemas.microsoft.com/office/powerpoint/2010/main" val="33443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25CDF7-75FC-C957-871E-DA8EC6D1B86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08214" y="263071"/>
            <a:ext cx="8010072" cy="6068785"/>
          </a:xfrm>
        </p:spPr>
      </p:pic>
    </p:spTree>
    <p:extLst>
      <p:ext uri="{BB962C8B-B14F-4D97-AF65-F5344CB8AC3E}">
        <p14:creationId xmlns:p14="http://schemas.microsoft.com/office/powerpoint/2010/main" val="330098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22AD-BB2F-B52C-CB08-06C2D7BF9942}"/>
              </a:ext>
            </a:extLst>
          </p:cNvPr>
          <p:cNvSpPr>
            <a:spLocks noGrp="1"/>
          </p:cNvSpPr>
          <p:nvPr>
            <p:ph type="title"/>
          </p:nvPr>
        </p:nvSpPr>
        <p:spPr>
          <a:xfrm>
            <a:off x="937703" y="-108857"/>
            <a:ext cx="7429499" cy="1478570"/>
          </a:xfrm>
        </p:spPr>
        <p:txBody>
          <a:bodyPr/>
          <a:lstStyle/>
          <a:p>
            <a:r>
              <a:rPr lang="en-GB" dirty="0">
                <a:solidFill>
                  <a:srgbClr val="C00000"/>
                </a:solidFill>
              </a:rPr>
              <a:t>IBM QRADAR</a:t>
            </a:r>
            <a:endParaRPr lang="en-US" dirty="0">
              <a:solidFill>
                <a:srgbClr val="C00000"/>
              </a:solidFill>
            </a:endParaRPr>
          </a:p>
        </p:txBody>
      </p:sp>
      <p:sp>
        <p:nvSpPr>
          <p:cNvPr id="3" name="Content Placeholder 2">
            <a:extLst>
              <a:ext uri="{FF2B5EF4-FFF2-40B4-BE49-F238E27FC236}">
                <a16:creationId xmlns:a16="http://schemas.microsoft.com/office/drawing/2014/main" id="{D87E617D-1DDD-7D2D-47CD-464CD2A5E66A}"/>
              </a:ext>
            </a:extLst>
          </p:cNvPr>
          <p:cNvSpPr>
            <a:spLocks noGrp="1"/>
          </p:cNvSpPr>
          <p:nvPr>
            <p:ph idx="1"/>
          </p:nvPr>
        </p:nvSpPr>
        <p:spPr>
          <a:xfrm>
            <a:off x="353786" y="1070428"/>
            <a:ext cx="8200571" cy="5887357"/>
          </a:xfrm>
        </p:spPr>
        <p:txBody>
          <a:bodyPr>
            <a:noAutofit/>
          </a:bodyPr>
          <a:lstStyle/>
          <a:p>
            <a:pPr marL="0" indent="0" algn="just">
              <a:buNone/>
            </a:pPr>
            <a:r>
              <a:rPr lang="en-GB" sz="1600" dirty="0"/>
              <a:t>The IBM </a:t>
            </a:r>
            <a:r>
              <a:rPr lang="en-GB" sz="1600" dirty="0" err="1"/>
              <a:t>Qradar</a:t>
            </a:r>
            <a:r>
              <a:rPr lang="en-GB" sz="1600" dirty="0"/>
              <a:t> is a security information and event management or SIEM product that is designed for enterprises. The tool collects data from the organization and the network devices. It also connects to the operating systems, host assets, applications, vulnerabilities, user activities, and </a:t>
            </a:r>
            <a:r>
              <a:rPr lang="en-GB" sz="1600" dirty="0" err="1"/>
              <a:t>behaviors</a:t>
            </a:r>
            <a:r>
              <a:rPr lang="en-GB" sz="1600" dirty="0"/>
              <a:t>. IBM </a:t>
            </a:r>
            <a:r>
              <a:rPr lang="en-GB" sz="1600" dirty="0" err="1"/>
              <a:t>Qradar</a:t>
            </a:r>
            <a:r>
              <a:rPr lang="en-GB" sz="1600" dirty="0"/>
              <a:t> is used to perform analysis of the log data and the network flows in real-time so that malicious activities can be identified and stopped as soon as possible. Thus, the main aim of the IBM </a:t>
            </a:r>
            <a:r>
              <a:rPr lang="en-GB" sz="1600" dirty="0" err="1"/>
              <a:t>Qradar</a:t>
            </a:r>
            <a:r>
              <a:rPr lang="en-GB" sz="1600" dirty="0"/>
              <a:t> is to prevent or minimize the damage to its host organization.</a:t>
            </a:r>
          </a:p>
          <a:p>
            <a:pPr marL="0" indent="0" algn="just">
              <a:buNone/>
            </a:pPr>
            <a:r>
              <a:rPr lang="en-GB" sz="1600" dirty="0"/>
              <a:t>The IBM </a:t>
            </a:r>
            <a:r>
              <a:rPr lang="en-GB" sz="1600" dirty="0" err="1"/>
              <a:t>Qradar</a:t>
            </a:r>
            <a:r>
              <a:rPr lang="en-GB" sz="1600" dirty="0"/>
              <a:t> SIEM uses a real-time integrated Cybersecurity AI, machine learning, and </a:t>
            </a:r>
            <a:r>
              <a:rPr lang="en-GB" sz="1600" dirty="0" err="1"/>
              <a:t>behavior</a:t>
            </a:r>
            <a:r>
              <a:rPr lang="en-GB" sz="1600" dirty="0"/>
              <a:t> analytics to prevent the attacks in the blink of an eye and with a very less cost compared to what human supervision can ensure. </a:t>
            </a:r>
            <a:r>
              <a:rPr lang="en-GB" sz="1600" dirty="0" err="1"/>
              <a:t>Qradar</a:t>
            </a:r>
            <a:r>
              <a:rPr lang="en-GB" sz="1600" dirty="0"/>
              <a:t> can address the bulk security issues that the companies face and save a lot of money. The security teams that struggle with patching endpoints properly and updating them can get their problems solved with IBM </a:t>
            </a:r>
            <a:r>
              <a:rPr lang="en-GB" sz="1600" dirty="0" err="1"/>
              <a:t>BigFix</a:t>
            </a:r>
            <a:r>
              <a:rPr lang="en-GB" sz="1600" dirty="0"/>
              <a:t> that has </a:t>
            </a:r>
            <a:r>
              <a:rPr lang="en-GB" sz="1600" dirty="0" err="1"/>
              <a:t>Qradar</a:t>
            </a:r>
            <a:r>
              <a:rPr lang="en-GB" sz="1600" dirty="0"/>
              <a:t> SIEM integrated into it. Most of the common issues are solved with this.</a:t>
            </a:r>
          </a:p>
          <a:p>
            <a:pPr marL="0" indent="0" algn="just">
              <a:buNone/>
            </a:pPr>
            <a:r>
              <a:rPr lang="en-GB" sz="1600" dirty="0"/>
              <a:t>The </a:t>
            </a:r>
            <a:r>
              <a:rPr lang="en-GB" sz="1600" dirty="0" err="1"/>
              <a:t>Qradar</a:t>
            </a:r>
            <a:r>
              <a:rPr lang="en-GB" sz="1600" dirty="0"/>
              <a:t> Security Information and Event Management is an essential tool that would aid the security teams in prioritizing the threats across the enterprise and detecting them accurately. The tool offers the necessary intelligent insights that would help the teams to respond as quickly as possible and reduce the impact of the incidents. Network flow data and log events from thousands of endpoints, devices, and applications over the network</a:t>
            </a:r>
            <a:endParaRPr lang="en-US" sz="1600" dirty="0"/>
          </a:p>
        </p:txBody>
      </p:sp>
    </p:spTree>
    <p:extLst>
      <p:ext uri="{BB962C8B-B14F-4D97-AF65-F5344CB8AC3E}">
        <p14:creationId xmlns:p14="http://schemas.microsoft.com/office/powerpoint/2010/main" val="2192928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Flow</Template>
  <TotalTime>51</TotalTime>
  <Words>526</Words>
  <Application>Microsoft Office PowerPoint</Application>
  <PresentationFormat>On-screen Show (4:3)</PresentationFormat>
  <Paragraphs>24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Circuit</vt:lpstr>
      <vt:lpstr>RAYALASEEMA UNIVERSITY  KURNOOL</vt:lpstr>
      <vt:lpstr>PROJECT NAME </vt:lpstr>
      <vt:lpstr>PowerPoint Presentation</vt:lpstr>
      <vt:lpstr>ConTENTS</vt:lpstr>
      <vt:lpstr>ABSTRACT</vt:lpstr>
      <vt:lpstr>PowerPoint Presentation</vt:lpstr>
      <vt:lpstr>INTERNATIONAL BUSINESS MACHINES </vt:lpstr>
      <vt:lpstr>PowerPoint Presentation</vt:lpstr>
      <vt:lpstr>IBM QRADAR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CYBER SECURITY </vt:lpstr>
      <vt:lpstr>PowerPoint Presentation</vt:lpstr>
      <vt:lpstr>PowerPoint Presentation</vt:lpstr>
      <vt:lpstr>CONCLUSION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RAYALASEEMA UNIVERSITY  KURNOOL</dc:title>
  <dc:creator>Admin</dc:creator>
  <cp:lastModifiedBy>bugulu sumanth</cp:lastModifiedBy>
  <cp:revision>14</cp:revision>
  <dcterms:created xsi:type="dcterms:W3CDTF">2024-04-24T13:23:12Z</dcterms:created>
  <dcterms:modified xsi:type="dcterms:W3CDTF">2024-04-26T05:51:54Z</dcterms:modified>
</cp:coreProperties>
</file>