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4"/>
  </p:notesMasterIdLst>
  <p:sldIdLst>
    <p:sldId id="257" r:id="rId2"/>
    <p:sldId id="296" r:id="rId3"/>
    <p:sldId id="258" r:id="rId4"/>
    <p:sldId id="30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80" r:id="rId13"/>
    <p:sldId id="267" r:id="rId14"/>
    <p:sldId id="307" r:id="rId15"/>
    <p:sldId id="306" r:id="rId16"/>
    <p:sldId id="268" r:id="rId17"/>
    <p:sldId id="269" r:id="rId18"/>
    <p:sldId id="270" r:id="rId19"/>
    <p:sldId id="279" r:id="rId20"/>
    <p:sldId id="297" r:id="rId21"/>
    <p:sldId id="271" r:id="rId22"/>
    <p:sldId id="275" r:id="rId23"/>
    <p:sldId id="277" r:id="rId24"/>
    <p:sldId id="303" r:id="rId25"/>
    <p:sldId id="304" r:id="rId26"/>
    <p:sldId id="298" r:id="rId27"/>
    <p:sldId id="299" r:id="rId28"/>
    <p:sldId id="300" r:id="rId29"/>
    <p:sldId id="301" r:id="rId30"/>
    <p:sldId id="302" r:id="rId31"/>
    <p:sldId id="305" r:id="rId32"/>
    <p:sldId id="30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06"/>
    <a:srgbClr val="00A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382" autoAdjust="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F0DB-A8E3-432D-BC92-EEE7BB97802F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C8F77-8D4F-4A91-9F80-D6123489E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C8F77-8D4F-4A91-9F80-D6123489EA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C8F77-8D4F-4A91-9F80-D6123489EA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54FA-D11A-45BA-AA6F-F2224592AC6D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08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0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271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DBE6-9034-4FF6-B407-DDFD9FF1799D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66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777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05E-21D3-49F6-8420-61A4EB34310D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2575-9132-4D48-925D-2C4E03066820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918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D353-640F-42F4-98F4-8C6F235768BE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860708"/>
            <a:ext cx="1174652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Gill Sans Std"/>
            </a:endParaRPr>
          </a:p>
          <a:p>
            <a:pPr algn="ctr"/>
            <a:r>
              <a:rPr lang="en-US" sz="4400" dirty="0" smtClean="0"/>
              <a:t> </a:t>
            </a:r>
            <a:r>
              <a:rPr lang="en-US" sz="4400" b="1" dirty="0" smtClean="0"/>
              <a:t>Functions and </a:t>
            </a:r>
            <a:r>
              <a:rPr lang="en-IN" sz="4400" b="1" dirty="0"/>
              <a:t>D</a:t>
            </a:r>
            <a:r>
              <a:rPr lang="en-IN" sz="4400" b="1" dirty="0" smtClean="0"/>
              <a:t>ynamic Memory Management </a:t>
            </a:r>
            <a:endParaRPr lang="en-US" sz="4400" b="1" dirty="0" smtClean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Department of CSE</a:t>
            </a:r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121"/>
            <a:ext cx="3535680" cy="1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66973"/>
            <a:ext cx="5866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3)  Functions </a:t>
            </a:r>
            <a:r>
              <a:rPr lang="en-US" sz="2400" dirty="0"/>
              <a:t>No Arguments and Return Value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853" y="39469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getInteger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</a:t>
            </a:r>
            <a:r>
              <a:rPr lang="en-US" dirty="0"/>
              <a:t>, flag = 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n = </a:t>
            </a:r>
            <a:r>
              <a:rPr lang="en-US" dirty="0" err="1"/>
              <a:t>getInteger</a:t>
            </a:r>
            <a:r>
              <a:rPr lang="en-US" dirty="0"/>
              <a:t>();   // no argument is passed 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=2; </a:t>
            </a:r>
            <a:r>
              <a:rPr lang="en-US" dirty="0" err="1"/>
              <a:t>i</a:t>
            </a:r>
            <a:r>
              <a:rPr lang="en-US" dirty="0"/>
              <a:t>&lt;=n/2; ++</a:t>
            </a:r>
            <a:r>
              <a:rPr lang="en-US" dirty="0" err="1"/>
              <a:t>i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</a:t>
            </a:r>
            <a:r>
              <a:rPr lang="en-US" dirty="0"/>
              <a:t>if(</a:t>
            </a:r>
            <a:r>
              <a:rPr lang="en-US" dirty="0" err="1"/>
              <a:t>n%i</a:t>
            </a:r>
            <a:r>
              <a:rPr lang="en-US" dirty="0"/>
              <a:t>==0){</a:t>
            </a:r>
          </a:p>
          <a:p>
            <a:r>
              <a:rPr lang="en-US" dirty="0"/>
              <a:t>            flag = 1;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    if (flag == 1)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is not a prime number.", n);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is a prime number.", 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getInteger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positive integer: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return n;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543"/>
            <a:ext cx="5271424" cy="64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36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4)  Functions </a:t>
            </a:r>
            <a:r>
              <a:rPr lang="en-US" sz="2400" dirty="0"/>
              <a:t>Arguments and Return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461665"/>
            <a:ext cx="4712677" cy="63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125244"/>
            <a:ext cx="4677119" cy="65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3200" dirty="0" smtClean="0"/>
              <a:t>Call by value and Call by reference</a:t>
            </a:r>
            <a:endParaRPr lang="en-US" sz="32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8583" y="1540467"/>
            <a:ext cx="38920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 void swap(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</a:t>
            </a:r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temp = a;</a:t>
            </a:r>
          </a:p>
          <a:p>
            <a:r>
              <a:rPr lang="en-US" sz="2400" dirty="0"/>
              <a:t>      a = b;</a:t>
            </a:r>
          </a:p>
          <a:p>
            <a:r>
              <a:rPr lang="en-US" sz="2400" dirty="0"/>
              <a:t>      b = temp;</a:t>
            </a:r>
          </a:p>
          <a:p>
            <a:r>
              <a:rPr lang="en-US" sz="2400" dirty="0"/>
              <a:t> }</a:t>
            </a:r>
          </a:p>
          <a:p>
            <a:endParaRPr lang="en-US" sz="2400" dirty="0"/>
          </a:p>
          <a:p>
            <a:r>
              <a:rPr lang="en-US" sz="2400" dirty="0"/>
              <a:t>The wrong way to swap</a:t>
            </a:r>
          </a:p>
          <a:p>
            <a:endParaRPr lang="en-US" sz="2400" dirty="0"/>
          </a:p>
          <a:p>
            <a:r>
              <a:rPr lang="en-US" sz="2400" dirty="0"/>
              <a:t>When called with swap(x, y);</a:t>
            </a:r>
          </a:p>
          <a:p>
            <a:r>
              <a:rPr lang="en-US" sz="2400" dirty="0"/>
              <a:t>x and y will remain the same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514537" y="1410286"/>
            <a:ext cx="648322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 void swap(</a:t>
            </a:r>
            <a:r>
              <a:rPr lang="en-US" sz="2400" dirty="0" err="1"/>
              <a:t>int</a:t>
            </a:r>
            <a:r>
              <a:rPr lang="en-US" sz="2400" dirty="0"/>
              <a:t> *a, </a:t>
            </a:r>
            <a:r>
              <a:rPr lang="en-US" sz="2400" dirty="0" err="1"/>
              <a:t>int</a:t>
            </a:r>
            <a:r>
              <a:rPr lang="en-US" sz="2400" dirty="0"/>
              <a:t> *b)</a:t>
            </a:r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int</a:t>
            </a:r>
            <a:r>
              <a:rPr lang="en-US" sz="2400" dirty="0"/>
              <a:t> temp = *a;</a:t>
            </a:r>
          </a:p>
          <a:p>
            <a:r>
              <a:rPr lang="en-US" sz="2400" dirty="0"/>
              <a:t>       *a = *b;</a:t>
            </a:r>
          </a:p>
          <a:p>
            <a:r>
              <a:rPr lang="en-US" sz="2400" dirty="0"/>
              <a:t>       *b = temp;</a:t>
            </a:r>
          </a:p>
          <a:p>
            <a:r>
              <a:rPr lang="en-US" sz="2400" dirty="0"/>
              <a:t> }</a:t>
            </a:r>
          </a:p>
          <a:p>
            <a:endParaRPr lang="en-US" sz="2400" dirty="0"/>
          </a:p>
          <a:p>
            <a:r>
              <a:rPr lang="en-US" sz="2400" dirty="0"/>
              <a:t>The right way to swap</a:t>
            </a:r>
          </a:p>
          <a:p>
            <a:endParaRPr lang="en-US" sz="2400" dirty="0"/>
          </a:p>
          <a:p>
            <a:r>
              <a:rPr lang="en-US" sz="2400" dirty="0"/>
              <a:t>When called with swap(&amp;x, &amp;y); where x and y</a:t>
            </a:r>
          </a:p>
          <a:p>
            <a:r>
              <a:rPr lang="en-US" sz="2400" dirty="0"/>
              <a:t>are </a:t>
            </a:r>
            <a:r>
              <a:rPr lang="en-US" sz="2400" dirty="0" err="1"/>
              <a:t>int</a:t>
            </a:r>
            <a:r>
              <a:rPr lang="en-US" sz="2400" dirty="0"/>
              <a:t> values, then a points to x and b points</a:t>
            </a:r>
          </a:p>
          <a:p>
            <a:r>
              <a:rPr lang="en-US" sz="2400" dirty="0"/>
              <a:t>to y, so the values pointed to are swapped, </a:t>
            </a:r>
          </a:p>
          <a:p>
            <a:r>
              <a:rPr lang="en-US" sz="2400" dirty="0"/>
              <a:t>not the pointers themselves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988" y="945260"/>
            <a:ext cx="1409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Call by value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4537" y="808383"/>
            <a:ext cx="1753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Call by reference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01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888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Call by value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19100" y="1079480"/>
            <a:ext cx="2857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/>
              <a:t>void </a:t>
            </a:r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x=10, y=5;</a:t>
            </a:r>
          </a:p>
          <a:p>
            <a:r>
              <a:rPr lang="en-US" sz="2400" dirty="0"/>
              <a:t>     swap(</a:t>
            </a:r>
            <a:r>
              <a:rPr lang="en-US" sz="2400" dirty="0" err="1"/>
              <a:t>x,y</a:t>
            </a:r>
            <a:r>
              <a:rPr lang="en-US" sz="2400" dirty="0"/>
              <a:t>);   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343400" y="1079480"/>
            <a:ext cx="4114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/>
              <a:t>swap(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</a:t>
            </a:r>
          </a:p>
          <a:p>
            <a:r>
              <a:rPr lang="en-US" sz="2400" dirty="0"/>
              <a:t>{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temp;</a:t>
            </a:r>
          </a:p>
          <a:p>
            <a:r>
              <a:rPr lang="en-US" sz="2400" dirty="0"/>
              <a:t>    temp=a;</a:t>
            </a:r>
          </a:p>
          <a:p>
            <a:r>
              <a:rPr lang="en-US" sz="2400" dirty="0"/>
              <a:t>    a=b;</a:t>
            </a:r>
          </a:p>
          <a:p>
            <a:r>
              <a:rPr lang="en-US" sz="2400" dirty="0"/>
              <a:t>    b=temp;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" y="4495800"/>
            <a:ext cx="533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495800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457200" y="5105400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638300" y="5105400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457200" y="4648200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1447800" y="465931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5105400"/>
            <a:ext cx="609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72200" y="5105400"/>
            <a:ext cx="609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5334000" y="5715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400800" y="5715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5257800" y="51816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6172200" y="51816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07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5655" y="47645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Call by Reference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09549" y="1166793"/>
            <a:ext cx="312449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/>
              <a:t>void </a:t>
            </a:r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x=10, y=5;</a:t>
            </a:r>
          </a:p>
          <a:p>
            <a:r>
              <a:rPr lang="en-US" sz="2400" dirty="0"/>
              <a:t>     swap(&amp;</a:t>
            </a:r>
            <a:r>
              <a:rPr lang="en-US" sz="2400" dirty="0" err="1"/>
              <a:t>x,&amp;y</a:t>
            </a:r>
            <a:r>
              <a:rPr lang="en-US" sz="2400" dirty="0"/>
              <a:t>);   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629150" y="830282"/>
            <a:ext cx="41148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/>
              <a:t>swap(</a:t>
            </a:r>
            <a:r>
              <a:rPr lang="en-US" sz="2800" dirty="0" err="1"/>
              <a:t>int</a:t>
            </a:r>
            <a:r>
              <a:rPr lang="en-US" sz="2800" dirty="0"/>
              <a:t> *a, </a:t>
            </a:r>
            <a:r>
              <a:rPr lang="en-US" sz="2800" dirty="0" err="1"/>
              <a:t>int</a:t>
            </a:r>
            <a:r>
              <a:rPr lang="en-US" sz="2800" dirty="0"/>
              <a:t> *b)</a:t>
            </a:r>
          </a:p>
          <a:p>
            <a:r>
              <a:rPr lang="en-US" sz="2800" dirty="0"/>
              <a:t>{</a:t>
            </a:r>
          </a:p>
          <a:p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int</a:t>
            </a:r>
            <a:r>
              <a:rPr lang="en-US" sz="2800" dirty="0"/>
              <a:t> temp;</a:t>
            </a:r>
          </a:p>
          <a:p>
            <a:r>
              <a:rPr lang="en-US" sz="2800" dirty="0"/>
              <a:t>    temp=*a;</a:t>
            </a:r>
          </a:p>
          <a:p>
            <a:r>
              <a:rPr lang="en-US" sz="2800" dirty="0"/>
              <a:t>    *a=*b;</a:t>
            </a:r>
          </a:p>
          <a:p>
            <a:r>
              <a:rPr lang="en-US" sz="2800" dirty="0"/>
              <a:t>    *b=temp;</a:t>
            </a:r>
          </a:p>
          <a:p>
            <a:endParaRPr lang="en-US" sz="2800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8200" y="4735513"/>
            <a:ext cx="533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473551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14400" y="53451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095500" y="53451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914400" y="48879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1905000" y="4900613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0" y="48879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1400</a:t>
            </a: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514600" y="4900613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1500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1600" y="5649913"/>
            <a:ext cx="609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72200" y="5649913"/>
            <a:ext cx="609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5334000" y="62595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6400800" y="62595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5105400" y="572611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1400</a:t>
            </a:r>
          </a:p>
        </p:txBody>
      </p:sp>
      <p:sp>
        <p:nvSpPr>
          <p:cNvPr id="21" name="TextBox 24"/>
          <p:cNvSpPr txBox="1">
            <a:spLocks noChangeArrowheads="1"/>
          </p:cNvSpPr>
          <p:nvPr/>
        </p:nvSpPr>
        <p:spPr bwMode="auto">
          <a:xfrm>
            <a:off x="6172200" y="57261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1500</a:t>
            </a:r>
          </a:p>
        </p:txBody>
      </p:sp>
      <p:cxnSp>
        <p:nvCxnSpPr>
          <p:cNvPr id="22" name="Straight Arrow Connector 26"/>
          <p:cNvCxnSpPr>
            <a:cxnSpLocks noChangeShapeType="1"/>
          </p:cNvCxnSpPr>
          <p:nvPr/>
        </p:nvCxnSpPr>
        <p:spPr bwMode="auto">
          <a:xfrm flipH="1" flipV="1">
            <a:off x="1485900" y="5345113"/>
            <a:ext cx="36195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3009900" y="5911850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*a</a:t>
            </a:r>
          </a:p>
        </p:txBody>
      </p:sp>
      <p:cxnSp>
        <p:nvCxnSpPr>
          <p:cNvPr id="24" name="Straight Arrow Connector 31"/>
          <p:cNvCxnSpPr>
            <a:cxnSpLocks noChangeShapeType="1"/>
          </p:cNvCxnSpPr>
          <p:nvPr/>
        </p:nvCxnSpPr>
        <p:spPr bwMode="auto">
          <a:xfrm flipH="1" flipV="1">
            <a:off x="2514600" y="5257800"/>
            <a:ext cx="3657600" cy="468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886200" y="5002213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*b</a:t>
            </a:r>
          </a:p>
        </p:txBody>
      </p:sp>
    </p:spTree>
    <p:extLst>
      <p:ext uri="{BB962C8B-B14F-4D97-AF65-F5344CB8AC3E}">
        <p14:creationId xmlns:p14="http://schemas.microsoft.com/office/powerpoint/2010/main" val="39480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3" y="0"/>
            <a:ext cx="4970322" cy="6618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225083"/>
            <a:ext cx="6424246" cy="423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420" y="4459458"/>
            <a:ext cx="657457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5" y="253988"/>
            <a:ext cx="6010215" cy="5471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06" y="2441144"/>
            <a:ext cx="4650746" cy="258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166"/>
            <a:ext cx="5212569" cy="4656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3" y="110478"/>
            <a:ext cx="5853333" cy="66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Practice problems on functions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-1" y="814652"/>
            <a:ext cx="124921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to find the Max of three numbers.</a:t>
            </a:r>
          </a:p>
          <a:p>
            <a:pPr marL="342900" indent="-342900"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to calculate the factorial of a number.</a:t>
            </a:r>
          </a:p>
          <a:p>
            <a:pPr marL="342900" indent="-342900"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to check whether a number is in a given range.</a:t>
            </a:r>
          </a:p>
          <a:p>
            <a:pPr marL="342900" indent="-342900">
              <a:buAutoNum type="arabicPeriod"/>
            </a:pPr>
            <a:r>
              <a:rPr lang="en-IN" sz="2000" dirty="0"/>
              <a:t>Given two input number A and B. Find the sum of number between A and B by using </a:t>
            </a:r>
            <a:r>
              <a:rPr lang="en-IN" sz="2000" dirty="0" smtClean="0"/>
              <a:t>function</a:t>
            </a:r>
            <a:r>
              <a:rPr lang="en-IN" sz="2000" dirty="0"/>
              <a:t>. For example: </a:t>
            </a:r>
            <a:r>
              <a:rPr lang="en-IN" sz="2000" b="1" dirty="0"/>
              <a:t>input</a:t>
            </a:r>
            <a:r>
              <a:rPr lang="en-IN" sz="2000" dirty="0"/>
              <a:t>: A=2, B=5 </a:t>
            </a:r>
            <a:r>
              <a:rPr lang="en-IN" sz="2000" b="1" dirty="0"/>
              <a:t>output:</a:t>
            </a:r>
            <a:r>
              <a:rPr lang="en-IN" sz="2000" dirty="0"/>
              <a:t>14 (2+3+4+5).</a:t>
            </a:r>
          </a:p>
          <a:p>
            <a:pPr marL="342900" indent="-342900"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to calculate the area of a circle using the formula.</a:t>
            </a:r>
          </a:p>
          <a:p>
            <a:pPr marL="342900" indent="-342900"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that prompts user to enter numbers. The process will repeat until user enters 0. Finally, the program prints sum of the numbers entered by the user.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that takes a number as a parameter and check the number is prime or not.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to check whether a number is perfect or </a:t>
            </a:r>
            <a:r>
              <a:rPr lang="en-US" sz="2000" dirty="0" smtClean="0"/>
              <a:t>not.</a:t>
            </a:r>
          </a:p>
          <a:p>
            <a:pPr marL="342900" lvl="0" indent="-342900">
              <a:buFontTx/>
              <a:buAutoNum type="arabicPeriod"/>
            </a:pPr>
            <a:r>
              <a:rPr lang="en-IN" sz="2000" dirty="0" smtClean="0"/>
              <a:t>Write </a:t>
            </a:r>
            <a:r>
              <a:rPr lang="en-IN" sz="2000" dirty="0"/>
              <a:t>a function to print all Prime numbers between 1 to n.</a:t>
            </a:r>
            <a:endParaRPr lang="en-US" sz="2000" dirty="0"/>
          </a:p>
          <a:p>
            <a:pPr marL="342900" lvl="0" indent="-342900">
              <a:buFontTx/>
              <a:buAutoNum type="arabicPeriod"/>
            </a:pPr>
            <a:r>
              <a:rPr lang="en-IN" sz="2000" dirty="0" smtClean="0"/>
              <a:t>Write </a:t>
            </a:r>
            <a:r>
              <a:rPr lang="en-IN" sz="2000" dirty="0"/>
              <a:t>a function to print all Perfect numbers between 1 to n</a:t>
            </a:r>
            <a:r>
              <a:rPr lang="en-IN" sz="2000" dirty="0" smtClean="0"/>
              <a:t>.</a:t>
            </a:r>
          </a:p>
          <a:p>
            <a:pPr marL="342900" lvl="0" indent="-342900">
              <a:buFontTx/>
              <a:buAutoNum type="arabicPeriod"/>
            </a:pPr>
            <a:r>
              <a:rPr lang="en-US" sz="2000" dirty="0"/>
              <a:t>Write recursive  function to print factorial of number.</a:t>
            </a:r>
          </a:p>
          <a:p>
            <a:pPr marL="342900" lvl="0" indent="-342900">
              <a:buFontTx/>
              <a:buAutoNum type="arabicPeriod"/>
            </a:pPr>
            <a:r>
              <a:rPr lang="en-US" sz="2000" dirty="0"/>
              <a:t>Write recursive  function to  print  all factorials between 1 to n.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Write a recursive function to print Fibonacci series up to n terms. </a:t>
            </a:r>
            <a:r>
              <a:rPr lang="en-US" sz="2000" dirty="0"/>
              <a:t>example: 0, 1, 1, 2, 3, 5, 8, 13 and so on...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Write a recursion function that finds out the decimal equivalent of the series 1+1/2+1/3+1/4+ ... +1/n.</a:t>
            </a:r>
          </a:p>
          <a:p>
            <a:pPr marL="342900" lvl="0" indent="-342900">
              <a:buFontTx/>
              <a:buAutoNum type="arabicPeriod"/>
            </a:pPr>
            <a:r>
              <a:rPr lang="en-IN" sz="2000" dirty="0"/>
              <a:t>Write a recursive function to find power of a number.</a:t>
            </a:r>
          </a:p>
          <a:p>
            <a:pPr marL="342900" lvl="0" indent="-342900">
              <a:buFontTx/>
              <a:buAutoNum type="arabicPeriod"/>
            </a:pPr>
            <a:r>
              <a:rPr lang="en-IN" sz="2000" dirty="0"/>
              <a:t> Write a recursive function count number of digits in a number</a:t>
            </a:r>
            <a:r>
              <a:rPr lang="en-IN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17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7514" y="904710"/>
            <a:ext cx="122107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sz="2400" dirty="0"/>
              <a:t>Functions can be used to: decompose large problems, and to reduce program size by creating reusable sections.</a:t>
            </a:r>
            <a:endParaRPr lang="en-IN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/>
              <a:t>A function is </a:t>
            </a:r>
            <a:r>
              <a:rPr lang="en-IN" sz="2400" dirty="0">
                <a:solidFill>
                  <a:srgbClr val="FF0000"/>
                </a:solidFill>
              </a:rPr>
              <a:t>a block of organized, reusable code </a:t>
            </a:r>
            <a:r>
              <a:rPr lang="en-IN" sz="2400" dirty="0"/>
              <a:t>that is used to perform a single, related action.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smtClean="0"/>
              <a:t>C programming language </a:t>
            </a:r>
            <a:r>
              <a:rPr lang="en-IN" sz="2400" dirty="0"/>
              <a:t>gives </a:t>
            </a:r>
            <a:r>
              <a:rPr lang="en-IN" sz="2400" dirty="0" smtClean="0"/>
              <a:t>you </a:t>
            </a:r>
            <a:r>
              <a:rPr lang="en-IN" sz="2400" dirty="0">
                <a:solidFill>
                  <a:srgbClr val="0070C0"/>
                </a:solidFill>
              </a:rPr>
              <a:t>built-in functions</a:t>
            </a:r>
            <a:r>
              <a:rPr lang="en-IN" sz="2400" dirty="0"/>
              <a:t> like </a:t>
            </a:r>
            <a:r>
              <a:rPr lang="en-IN" sz="2400" dirty="0" err="1" smtClean="0"/>
              <a:t>printf</a:t>
            </a:r>
            <a:r>
              <a:rPr lang="en-IN" sz="2400" dirty="0" smtClean="0"/>
              <a:t>(), </a:t>
            </a:r>
            <a:r>
              <a:rPr lang="en-IN" sz="2400" dirty="0" err="1" smtClean="0"/>
              <a:t>scanf</a:t>
            </a:r>
            <a:r>
              <a:rPr lang="en-IN" sz="2400" dirty="0" smtClean="0"/>
              <a:t>(), </a:t>
            </a:r>
            <a:r>
              <a:rPr lang="en-IN" sz="2400" dirty="0" err="1" smtClean="0"/>
              <a:t>strcpy</a:t>
            </a:r>
            <a:r>
              <a:rPr lang="en-IN" sz="2400" dirty="0" smtClean="0"/>
              <a:t>(), </a:t>
            </a:r>
            <a:r>
              <a:rPr lang="en-IN" sz="2400" dirty="0" err="1" smtClean="0"/>
              <a:t>strcat</a:t>
            </a:r>
            <a:r>
              <a:rPr lang="en-IN" sz="2400" dirty="0" smtClean="0"/>
              <a:t>(),</a:t>
            </a:r>
            <a:r>
              <a:rPr lang="en-IN" sz="2400" dirty="0" err="1" smtClean="0"/>
              <a:t>sqrt</a:t>
            </a:r>
            <a:r>
              <a:rPr lang="en-IN" sz="2400" dirty="0" smtClean="0"/>
              <a:t>(), pow(), </a:t>
            </a:r>
            <a:r>
              <a:rPr lang="en-IN" sz="2400" dirty="0"/>
              <a:t>etc.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/>
              <a:t>But, you can also create your own functions (</a:t>
            </a:r>
            <a:r>
              <a:rPr lang="en-IN" sz="2400" dirty="0">
                <a:solidFill>
                  <a:srgbClr val="0070C0"/>
                </a:solidFill>
              </a:rPr>
              <a:t>User defined Functions</a:t>
            </a:r>
            <a:r>
              <a:rPr lang="en-IN" sz="2400" dirty="0"/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Why we need Functions</a:t>
            </a:r>
            <a:endParaRPr lang="en-US" sz="3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37514" y="4165307"/>
            <a:ext cx="12210757" cy="219104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Lets you name a group of statements, which makes your program easier to read.</a:t>
            </a:r>
          </a:p>
          <a:p>
            <a:r>
              <a:rPr lang="en-US" sz="2800" dirty="0" smtClean="0"/>
              <a:t>Functions make programs smaller by being able to reuse the same code.</a:t>
            </a:r>
          </a:p>
          <a:p>
            <a:r>
              <a:rPr lang="en-US" sz="2800" dirty="0" smtClean="0"/>
              <a:t>Dividing programs into functions allow you to debug sections at a time.</a:t>
            </a:r>
          </a:p>
          <a:p>
            <a:r>
              <a:rPr lang="en-US" sz="2800" dirty="0" smtClean="0"/>
              <a:t>Well defined functions can be used in other programs that you write.</a:t>
            </a:r>
          </a:p>
        </p:txBody>
      </p:sp>
    </p:spTree>
    <p:extLst>
      <p:ext uri="{BB962C8B-B14F-4D97-AF65-F5344CB8AC3E}">
        <p14:creationId xmlns:p14="http://schemas.microsoft.com/office/powerpoint/2010/main" val="6121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Issues </a:t>
            </a:r>
            <a:r>
              <a:rPr lang="en-US" sz="3200" dirty="0"/>
              <a:t>with Arrays</a:t>
            </a:r>
            <a:endParaRPr lang="en-US" sz="32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18757" y="843043"/>
            <a:ext cx="12342054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Sometimes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Amount of data cannot be predicted beforehand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Number of data items keeps changing during program execution (</a:t>
            </a:r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>
                <a:solidFill>
                  <a:srgbClr val="FF0000"/>
                </a:solidFill>
              </a:rPr>
              <a:t>memory </a:t>
            </a:r>
            <a:r>
              <a:rPr lang="en-US" dirty="0" smtClean="0">
                <a:solidFill>
                  <a:srgbClr val="FF0000"/>
                </a:solidFill>
              </a:rPr>
              <a:t>allocation</a:t>
            </a:r>
            <a:r>
              <a:rPr lang="en-US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Example: Search for an element in an array of N elements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One solution: find the maximum possible value of  N and allocate an array of N elements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Wasteful of memory space, as N may be much smaller in some executions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Example:  maximum value of N may be 10,000, but a particular run may need to search only among 100 elements</a:t>
            </a:r>
          </a:p>
          <a:p>
            <a:pPr lvl="2">
              <a:spcBef>
                <a:spcPct val="0"/>
              </a:spcBef>
            </a:pPr>
            <a:r>
              <a:rPr lang="en-US" sz="2400" dirty="0" smtClean="0"/>
              <a:t>Using array of size 10,000 always wastes memory in most cases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855" y="4579237"/>
            <a:ext cx="2377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Better Solution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988798"/>
            <a:ext cx="4264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9557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/>
              <a:t>Dynamic Memory Allocation</a:t>
            </a:r>
            <a:endParaRPr 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850586"/>
            <a:ext cx="11971606" cy="529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sz="2400" dirty="0" smtClean="0"/>
              <a:t>Dynamic memory allocation</a:t>
            </a:r>
            <a:r>
              <a:rPr lang="en-IE" sz="2400" dirty="0" smtClean="0"/>
              <a:t> is used to </a:t>
            </a:r>
            <a:r>
              <a:rPr lang="en-GB" sz="2400" dirty="0" smtClean="0"/>
              <a:t>obtain and release memory during program execution. Up until this point we reserved memory at compile time using declarations.</a:t>
            </a:r>
          </a:p>
          <a:p>
            <a:pPr>
              <a:buFont typeface="Wingdings" panose="05000000000000000000" pitchFamily="2" charset="2"/>
              <a:buNone/>
            </a:pPr>
            <a:endParaRPr lang="en-GB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GB" sz="2400" dirty="0" smtClean="0"/>
              <a:t>You have to be careful with dynamic memory allocation. </a:t>
            </a:r>
            <a:r>
              <a:rPr lang="en-IE" sz="2400" dirty="0" smtClean="0"/>
              <a:t>It </a:t>
            </a:r>
            <a:r>
              <a:rPr lang="en-GB" sz="2400" dirty="0" smtClean="0"/>
              <a:t>operates at a low</a:t>
            </a:r>
            <a:r>
              <a:rPr lang="en-IE" sz="2400" dirty="0" smtClean="0"/>
              <a:t>-</a:t>
            </a:r>
            <a:r>
              <a:rPr lang="en-GB" sz="2400" dirty="0" smtClean="0"/>
              <a:t>level</a:t>
            </a:r>
            <a:r>
              <a:rPr lang="en-IE" sz="2400" dirty="0" smtClean="0"/>
              <a:t>,</a:t>
            </a:r>
            <a:r>
              <a:rPr lang="en-GB" sz="2400" dirty="0" smtClean="0"/>
              <a:t> you will often find yourself having to do a certain amount of work to manage the memory it gives you. </a:t>
            </a:r>
          </a:p>
          <a:p>
            <a:pPr>
              <a:buFont typeface="Wingdings" panose="05000000000000000000" pitchFamily="2" charset="2"/>
              <a:buNone/>
            </a:pPr>
            <a:endParaRPr lang="en-GB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GB" sz="2400" dirty="0" smtClean="0"/>
              <a:t>To use the functions discussed here, you must include the </a:t>
            </a:r>
            <a:r>
              <a:rPr lang="en-GB" sz="2400" b="1" dirty="0" err="1" smtClean="0"/>
              <a:t>stdlib.h</a:t>
            </a:r>
            <a:r>
              <a:rPr lang="en-GB" sz="2400" dirty="0" smtClean="0"/>
              <a:t> header file.</a:t>
            </a:r>
            <a:endParaRPr lang="en-IE" sz="2400" dirty="0" smtClean="0"/>
          </a:p>
          <a:p>
            <a:pPr>
              <a:buFont typeface="Wingdings" panose="05000000000000000000" pitchFamily="2" charset="2"/>
              <a:buNone/>
            </a:pPr>
            <a:endParaRPr lang="en-IE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IE" sz="2400" dirty="0" smtClean="0"/>
              <a:t>Four Dynamic Memory Allocation Functions:</a:t>
            </a:r>
          </a:p>
          <a:p>
            <a:pPr lvl="1"/>
            <a:r>
              <a:rPr lang="en-IE" dirty="0" smtClean="0"/>
              <a:t>	Allocate memory - </a:t>
            </a:r>
            <a:r>
              <a:rPr lang="en-IE" dirty="0" err="1" smtClean="0"/>
              <a:t>malloc</a:t>
            </a:r>
            <a:r>
              <a:rPr lang="en-IE" dirty="0" smtClean="0"/>
              <a:t>(), </a:t>
            </a:r>
            <a:r>
              <a:rPr lang="en-IE" dirty="0" err="1" smtClean="0"/>
              <a:t>calloc</a:t>
            </a:r>
            <a:r>
              <a:rPr lang="en-IE" dirty="0" smtClean="0"/>
              <a:t>(), and </a:t>
            </a:r>
            <a:r>
              <a:rPr lang="en-IE" dirty="0" err="1" smtClean="0"/>
              <a:t>realloc</a:t>
            </a:r>
            <a:r>
              <a:rPr lang="en-IE" dirty="0" smtClean="0"/>
              <a:t>()</a:t>
            </a:r>
          </a:p>
          <a:p>
            <a:pPr lvl="1"/>
            <a:r>
              <a:rPr lang="en-IE" dirty="0" smtClean="0"/>
              <a:t>	Free memory - free()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2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malloc</a:t>
            </a:r>
            <a:r>
              <a:rPr lang="en-IE" sz="3200" dirty="0"/>
              <a:t>()</a:t>
            </a:r>
            <a:endParaRPr lang="en-US" sz="3200" b="1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3542" y="1018906"/>
            <a:ext cx="10141805" cy="5649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IE" sz="2400" smtClean="0"/>
              <a:t>To allocate memory use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400" smtClean="0">
                <a:latin typeface="Courier New" panose="02070309020205020404" pitchFamily="49" charset="0"/>
              </a:rPr>
              <a:t>void *malloc</a:t>
            </a:r>
            <a:r>
              <a:rPr lang="en-IE" sz="2400" smtClean="0">
                <a:latin typeface="Courier New" panose="02070309020205020404" pitchFamily="49" charset="0"/>
              </a:rPr>
              <a:t>(size_t size);</a:t>
            </a:r>
          </a:p>
          <a:p>
            <a:pPr>
              <a:buFont typeface="Wingdings" panose="05000000000000000000" pitchFamily="2" charset="2"/>
              <a:buNone/>
            </a:pPr>
            <a:endParaRPr lang="en-GB" sz="2400" smtClean="0">
              <a:latin typeface="Courier New" panose="02070309020205020404" pitchFamily="49" charset="0"/>
            </a:endParaRPr>
          </a:p>
          <a:p>
            <a:r>
              <a:rPr lang="en-GB" sz="2400" smtClean="0"/>
              <a:t>Takes number of bytes to allocate as argument.</a:t>
            </a:r>
          </a:p>
          <a:p>
            <a:r>
              <a:rPr lang="en-GB" sz="2400" smtClean="0"/>
              <a:t>Use sizeof to determine the size of a type.</a:t>
            </a:r>
          </a:p>
          <a:p>
            <a:r>
              <a:rPr lang="en-GB" sz="2400" smtClean="0"/>
              <a:t>Returns pointer of type void *. A void pointer may be assigned to any pointer.</a:t>
            </a:r>
          </a:p>
          <a:p>
            <a:r>
              <a:rPr lang="en-GB" sz="2400" smtClean="0"/>
              <a:t>If no memory available, returns NULL.</a:t>
            </a:r>
          </a:p>
          <a:p>
            <a:pPr>
              <a:buFont typeface="Wingdings" panose="05000000000000000000" pitchFamily="2" charset="2"/>
              <a:buNone/>
            </a:pPr>
            <a:endParaRPr lang="en-IE" sz="2400" smtClean="0"/>
          </a:p>
          <a:p>
            <a:pPr>
              <a:buFont typeface="Wingdings" panose="05000000000000000000" pitchFamily="2" charset="2"/>
              <a:buNone/>
            </a:pPr>
            <a:r>
              <a:rPr lang="en-IE" sz="2400" smtClean="0"/>
              <a:t>e.g.</a:t>
            </a:r>
            <a:endParaRPr lang="en-GB" sz="2400" smtClean="0"/>
          </a:p>
          <a:p>
            <a:pPr>
              <a:buFont typeface="Wingdings" panose="05000000000000000000" pitchFamily="2" charset="2"/>
              <a:buNone/>
            </a:pPr>
            <a:r>
              <a:rPr lang="en-GB" sz="2400" smtClean="0">
                <a:latin typeface="Courier New" panose="02070309020205020404" pitchFamily="49" charset="0"/>
              </a:rPr>
              <a:t>char *line;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400" smtClean="0">
                <a:latin typeface="Courier New" panose="02070309020205020404" pitchFamily="49" charset="0"/>
              </a:rPr>
              <a:t>int linelength = 100;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400" smtClean="0">
                <a:latin typeface="Courier New" panose="02070309020205020404" pitchFamily="49" charset="0"/>
              </a:rPr>
              <a:t>line = </a:t>
            </a:r>
            <a:r>
              <a:rPr lang="en-IE" sz="2400" smtClean="0">
                <a:latin typeface="Courier New" panose="02070309020205020404" pitchFamily="49" charset="0"/>
              </a:rPr>
              <a:t>(char*)</a:t>
            </a:r>
            <a:r>
              <a:rPr lang="en-GB" sz="2400" smtClean="0">
                <a:latin typeface="Courier New" panose="02070309020205020404" pitchFamily="49" charset="0"/>
              </a:rPr>
              <a:t>malloc(linelength);</a:t>
            </a:r>
            <a:endParaRPr lang="en-GB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malloc</a:t>
            </a:r>
            <a:r>
              <a:rPr lang="en-IE" sz="3200" dirty="0"/>
              <a:t>() example</a:t>
            </a:r>
            <a:endParaRPr 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69" y="5355163"/>
            <a:ext cx="11792243" cy="1366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Note we cast the return value to </a:t>
            </a:r>
            <a:r>
              <a:rPr lang="en-GB" dirty="0" err="1" smtClean="0"/>
              <a:t>int</a:t>
            </a:r>
            <a:r>
              <a:rPr lang="en-GB" dirty="0" smtClean="0"/>
              <a:t>*.</a:t>
            </a:r>
          </a:p>
          <a:p>
            <a:r>
              <a:rPr lang="en-GB" dirty="0" smtClean="0"/>
              <a:t>Note we also check if the function returns NULL.</a:t>
            </a:r>
            <a:endParaRPr lang="en-GB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369" y="951559"/>
            <a:ext cx="11771117" cy="382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        </a:t>
            </a:r>
            <a:r>
              <a:rPr lang="en-US" dirty="0"/>
              <a:t>General format:</a:t>
            </a:r>
          </a:p>
          <a:p>
            <a:pPr>
              <a:buNone/>
            </a:pPr>
            <a:r>
              <a:rPr lang="en-US" dirty="0"/>
              <a:t>	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33FF"/>
                </a:solidFill>
              </a:rPr>
              <a:t>type </a:t>
            </a:r>
            <a:r>
              <a:rPr lang="en-US" dirty="0">
                <a:solidFill>
                  <a:srgbClr val="3333FF"/>
                </a:solidFill>
              </a:rPr>
              <a:t>*p;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=  (type *) </a:t>
            </a:r>
            <a:r>
              <a:rPr lang="en-US" dirty="0" err="1">
                <a:solidFill>
                  <a:srgbClr val="0000FF"/>
                </a:solidFill>
              </a:rPr>
              <a:t>malloc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byte_size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p = 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*) </a:t>
            </a:r>
            <a:r>
              <a:rPr lang="en-US" dirty="0" err="1" smtClean="0">
                <a:solidFill>
                  <a:srgbClr val="0000FF"/>
                </a:solidFill>
              </a:rPr>
              <a:t>malloc</a:t>
            </a:r>
            <a:r>
              <a:rPr lang="en-US" dirty="0" smtClean="0">
                <a:solidFill>
                  <a:srgbClr val="0000FF"/>
                </a:solidFill>
              </a:rPr>
              <a:t>(100 * </a:t>
            </a:r>
            <a:r>
              <a:rPr lang="en-US" dirty="0" err="1" smtClean="0">
                <a:solidFill>
                  <a:srgbClr val="0000FF"/>
                </a:solidFill>
              </a:rPr>
              <a:t>sizeof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));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endParaRPr lang="en-US" sz="18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dirty="0" smtClean="0"/>
              <a:t> A memory space equivalent to </a:t>
            </a:r>
            <a:r>
              <a:rPr lang="en-US" dirty="0" smtClean="0">
                <a:solidFill>
                  <a:srgbClr val="0000FF"/>
                </a:solidFill>
              </a:rPr>
              <a:t>100 times the size of an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bytes is reserved</a:t>
            </a:r>
          </a:p>
          <a:p>
            <a:pPr lvl="1">
              <a:defRPr/>
            </a:pPr>
            <a:r>
              <a:rPr lang="en-US" dirty="0" smtClean="0"/>
              <a:t>The address of the first byte of the allocated memory is assigned to the pointer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 of type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endParaRPr lang="en-US" dirty="0" smtClean="0"/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553243" y="4583411"/>
            <a:ext cx="7456488" cy="1911350"/>
            <a:chOff x="291" y="2789"/>
            <a:chExt cx="4697" cy="1204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348" y="3321"/>
              <a:ext cx="2640" cy="336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636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924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212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500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700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716" y="2793"/>
              <a:ext cx="384" cy="336"/>
            </a:xfrm>
            <a:prstGeom prst="rect">
              <a:avLst/>
            </a:prstGeom>
            <a:solidFill>
              <a:srgbClr val="E7E7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956" y="2937"/>
              <a:ext cx="134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91" y="278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492" y="3705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/>
                <a:t>400 bytes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7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malloc</a:t>
            </a:r>
            <a:r>
              <a:rPr lang="en-IE" sz="3200" dirty="0"/>
              <a:t>() example</a:t>
            </a:r>
            <a:endParaRPr lang="en-US" sz="3200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68812" y="1025769"/>
            <a:ext cx="11521440" cy="365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0000FF"/>
                </a:solidFill>
              </a:rPr>
              <a:t>malloc</a:t>
            </a:r>
            <a:r>
              <a:rPr lang="en-US" sz="2400" dirty="0" smtClean="0"/>
              <a:t> always allocates a block of contiguous bytes</a:t>
            </a:r>
          </a:p>
          <a:p>
            <a:pPr lvl="1"/>
            <a:r>
              <a:rPr lang="en-US" dirty="0" smtClean="0"/>
              <a:t>The allocation can fail if sufficient contiguous memory space is not available</a:t>
            </a:r>
          </a:p>
          <a:p>
            <a:pPr lvl="1"/>
            <a:r>
              <a:rPr lang="en-US" dirty="0" smtClean="0"/>
              <a:t>If it fails, </a:t>
            </a:r>
            <a:r>
              <a:rPr lang="en-US" dirty="0" err="1" smtClean="0">
                <a:solidFill>
                  <a:srgbClr val="0000FF"/>
                </a:solidFill>
              </a:rPr>
              <a:t>malloc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rgbClr val="0000FF"/>
                </a:solidFill>
              </a:rPr>
              <a:t>NULL</a:t>
            </a:r>
            <a:endParaRPr lang="en-US" dirty="0" smtClean="0"/>
          </a:p>
          <a:p>
            <a:pPr lvl="1"/>
            <a:endParaRPr lang="en-US" dirty="0" smtClean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if  ((p = 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*) </a:t>
            </a:r>
            <a:r>
              <a:rPr lang="en-US" dirty="0" err="1" smtClean="0">
                <a:solidFill>
                  <a:srgbClr val="0000FF"/>
                </a:solidFill>
              </a:rPr>
              <a:t>malloc</a:t>
            </a:r>
            <a:r>
              <a:rPr lang="en-US" dirty="0" smtClean="0">
                <a:solidFill>
                  <a:srgbClr val="0000FF"/>
                </a:solidFill>
              </a:rPr>
              <a:t>(100 * </a:t>
            </a:r>
            <a:r>
              <a:rPr lang="en-US" dirty="0" err="1" smtClean="0">
                <a:solidFill>
                  <a:srgbClr val="0000FF"/>
                </a:solidFill>
              </a:rPr>
              <a:t>sizeof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))) == NULL)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 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		  </a:t>
            </a:r>
            <a:r>
              <a:rPr lang="en-US" dirty="0" err="1" smtClean="0">
                <a:solidFill>
                  <a:srgbClr val="0000FF"/>
                </a:solidFill>
              </a:rPr>
              <a:t>printf</a:t>
            </a:r>
            <a:r>
              <a:rPr lang="en-US" dirty="0" smtClean="0">
                <a:solidFill>
                  <a:srgbClr val="0000FF"/>
                </a:solidFill>
              </a:rPr>
              <a:t> (“\n Memory cannot be allocated”);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		  exit();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	}</a:t>
            </a:r>
          </a:p>
          <a:p>
            <a:pPr lvl="2">
              <a:buFont typeface="Wingdings" panose="05000000000000000000" pitchFamily="2" charset="2"/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543" y="913425"/>
            <a:ext cx="11963400" cy="487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Once the memory is allocated, it can be used with pointers, or with array notation</a:t>
            </a:r>
          </a:p>
          <a:p>
            <a:r>
              <a:rPr lang="en-US" dirty="0" smtClean="0"/>
              <a:t>Example: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*p, n, 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</a:t>
            </a:r>
            <a:r>
              <a:rPr lang="en-US" sz="2800" dirty="0" err="1" smtClean="0">
                <a:solidFill>
                  <a:srgbClr val="0000FF"/>
                </a:solidFill>
              </a:rPr>
              <a:t>scanf</a:t>
            </a:r>
            <a:r>
              <a:rPr lang="en-US" sz="2800" dirty="0" smtClean="0">
                <a:solidFill>
                  <a:srgbClr val="0000FF"/>
                </a:solidFill>
              </a:rPr>
              <a:t>(“%d”, &amp;n);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p =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*) </a:t>
            </a:r>
            <a:r>
              <a:rPr lang="en-US" sz="2800" dirty="0" err="1" smtClean="0">
                <a:solidFill>
                  <a:srgbClr val="0000FF"/>
                </a:solidFill>
              </a:rPr>
              <a:t>malloc</a:t>
            </a:r>
            <a:r>
              <a:rPr lang="en-US" sz="2800" dirty="0" smtClean="0">
                <a:solidFill>
                  <a:srgbClr val="0000FF"/>
                </a:solidFill>
              </a:rPr>
              <a:t> (n * </a:t>
            </a:r>
            <a:r>
              <a:rPr lang="en-US" sz="2800" dirty="0" err="1" smtClean="0">
                <a:solidFill>
                  <a:srgbClr val="0000FF"/>
                </a:solidFill>
              </a:rPr>
              <a:t>sizeof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));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  for (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=0; 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&lt;n; ++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</a:t>
            </a:r>
            <a:r>
              <a:rPr lang="en-US" sz="2800" dirty="0" err="1" smtClean="0">
                <a:solidFill>
                  <a:srgbClr val="0000FF"/>
                </a:solidFill>
              </a:rPr>
              <a:t>scanf</a:t>
            </a:r>
            <a:r>
              <a:rPr lang="en-US" sz="2800" dirty="0" smtClean="0">
                <a:solidFill>
                  <a:srgbClr val="0000FF"/>
                </a:solidFill>
              </a:rPr>
              <a:t>(“%d”, </a:t>
            </a:r>
            <a:r>
              <a:rPr lang="en-US" sz="2800" dirty="0" err="1" smtClean="0">
                <a:solidFill>
                  <a:srgbClr val="FF0000"/>
                </a:solidFill>
              </a:rPr>
              <a:t>p+i</a:t>
            </a:r>
            <a:r>
              <a:rPr lang="en-US" sz="2800" dirty="0" smtClean="0">
                <a:solidFill>
                  <a:srgbClr val="0000FF"/>
                </a:solidFill>
              </a:rPr>
              <a:t>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dirty="0" smtClean="0"/>
              <a:t>  		</a:t>
            </a:r>
            <a:r>
              <a:rPr lang="en-US" sz="2800" dirty="0" smtClean="0">
                <a:solidFill>
                  <a:srgbClr val="0000FF"/>
                </a:solidFill>
              </a:rPr>
              <a:t>for 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=0;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&lt;n; ++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0000FF"/>
                </a:solidFill>
              </a:rPr>
              <a:t>		</a:t>
            </a:r>
            <a:r>
              <a:rPr lang="en-US" sz="2800" dirty="0" err="1" smtClean="0">
                <a:solidFill>
                  <a:srgbClr val="0000FF"/>
                </a:solidFill>
              </a:rPr>
              <a:t>printf</a:t>
            </a:r>
            <a:r>
              <a:rPr lang="en-US" sz="2800" dirty="0" smtClean="0">
                <a:solidFill>
                  <a:srgbClr val="0000FF"/>
                </a:solidFill>
              </a:rPr>
              <a:t>(“%</a:t>
            </a:r>
            <a:r>
              <a:rPr lang="en-US" sz="2800" dirty="0">
                <a:solidFill>
                  <a:srgbClr val="0000FF"/>
                </a:solidFill>
              </a:rPr>
              <a:t>d”, </a:t>
            </a:r>
            <a:r>
              <a:rPr lang="en-US" sz="2800" dirty="0" smtClean="0">
                <a:solidFill>
                  <a:srgbClr val="FF0000"/>
                </a:solidFill>
              </a:rPr>
              <a:t>*(</a:t>
            </a:r>
            <a:r>
              <a:rPr lang="en-US" sz="2800" dirty="0" err="1" smtClean="0">
                <a:solidFill>
                  <a:srgbClr val="FF0000"/>
                </a:solidFill>
              </a:rPr>
              <a:t>p+i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);</a:t>
            </a:r>
          </a:p>
          <a:p>
            <a:pPr lvl="2"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The n integers allocated can be accessed as </a:t>
            </a:r>
            <a:r>
              <a:rPr lang="en-US" dirty="0" smtClean="0">
                <a:solidFill>
                  <a:srgbClr val="0000FF"/>
                </a:solidFill>
              </a:rPr>
              <a:t>*p, *(p+1), *(p+2),…, *(p+n-1)</a:t>
            </a:r>
            <a:r>
              <a:rPr lang="en-US" dirty="0" smtClean="0"/>
              <a:t> or just as </a:t>
            </a:r>
            <a:r>
              <a:rPr lang="en-US" dirty="0" smtClean="0">
                <a:solidFill>
                  <a:srgbClr val="0000FF"/>
                </a:solidFill>
              </a:rPr>
              <a:t>p[0], p[1], p[2], …,p[n-1]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malloc</a:t>
            </a:r>
            <a:r>
              <a:rPr lang="en-IE" sz="3200" dirty="0"/>
              <a:t>() example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04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/>
              <a:t>free()</a:t>
            </a:r>
            <a:endParaRPr lang="en-US" sz="3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59789" y="808383"/>
            <a:ext cx="12650373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IE" dirty="0" smtClean="0"/>
              <a:t>To release allocated memory use</a:t>
            </a:r>
          </a:p>
          <a:p>
            <a:pPr>
              <a:buFont typeface="Wingdings" panose="05000000000000000000" pitchFamily="2" charset="2"/>
              <a:buNone/>
            </a:pPr>
            <a:endParaRPr lang="en-IE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GB" dirty="0" smtClean="0">
                <a:latin typeface="Courier New" panose="02070309020205020404" pitchFamily="49" charset="0"/>
              </a:rPr>
              <a:t>free</a:t>
            </a:r>
            <a:r>
              <a:rPr lang="en-IE" dirty="0" smtClean="0">
                <a:latin typeface="Courier New" panose="02070309020205020404" pitchFamily="49" charset="0"/>
              </a:rPr>
              <a:t>()</a:t>
            </a:r>
            <a:endParaRPr lang="en-GB" dirty="0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IE" dirty="0" smtClean="0">
              <a:latin typeface="Courier New" panose="02070309020205020404" pitchFamily="49" charset="0"/>
            </a:endParaRPr>
          </a:p>
          <a:p>
            <a:r>
              <a:rPr lang="en-GB" dirty="0" smtClean="0"/>
              <a:t>De-allocates memory allocated by </a:t>
            </a:r>
            <a:r>
              <a:rPr lang="en-GB" dirty="0" err="1" smtClean="0"/>
              <a:t>malloc</a:t>
            </a:r>
            <a:r>
              <a:rPr lang="en-IE" dirty="0" smtClean="0"/>
              <a:t>().</a:t>
            </a:r>
            <a:endParaRPr lang="en-GB" dirty="0" smtClean="0"/>
          </a:p>
          <a:p>
            <a:r>
              <a:rPr lang="en-GB" dirty="0" smtClean="0"/>
              <a:t>Takes a pointer as an argument</a:t>
            </a:r>
            <a:r>
              <a:rPr lang="en-IE" dirty="0" smtClean="0"/>
              <a:t>.</a:t>
            </a:r>
            <a:endParaRPr lang="en-GB" dirty="0" smtClean="0"/>
          </a:p>
          <a:p>
            <a:pPr>
              <a:buFont typeface="Wingdings" panose="05000000000000000000" pitchFamily="2" charset="2"/>
              <a:buNone/>
            </a:pPr>
            <a:endParaRPr lang="en-IE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IE" dirty="0" smtClean="0"/>
              <a:t>e.g.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dirty="0" smtClean="0">
                <a:latin typeface="Courier New" panose="02070309020205020404" pitchFamily="49" charset="0"/>
              </a:rPr>
              <a:t>free(</a:t>
            </a:r>
            <a:r>
              <a:rPr lang="en-GB" dirty="0" err="1" smtClean="0">
                <a:latin typeface="Courier New" panose="02070309020205020404" pitchFamily="49" charset="0"/>
              </a:rPr>
              <a:t>newPtr</a:t>
            </a:r>
            <a:r>
              <a:rPr lang="en-GB" dirty="0" smtClean="0"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dirty="0" smtClean="0"/>
              <a:t>Freeing unused memory is a good idea, but it's not mandatory. When your program exits, any memory which it has allocated but not freed </a:t>
            </a:r>
            <a:r>
              <a:rPr lang="en-IE" dirty="0" smtClean="0"/>
              <a:t>will</a:t>
            </a:r>
            <a:r>
              <a:rPr lang="en-GB" dirty="0" smtClean="0"/>
              <a:t> be automatically released.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8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calloc</a:t>
            </a:r>
            <a:r>
              <a:rPr lang="en-IE" sz="3200" dirty="0"/>
              <a:t>()</a:t>
            </a:r>
            <a:endParaRPr 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808383"/>
            <a:ext cx="12192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IE" smtClean="0"/>
              <a:t>S</a:t>
            </a:r>
            <a:r>
              <a:rPr lang="en-GB" smtClean="0"/>
              <a:t>imilar to malloc</a:t>
            </a:r>
            <a:r>
              <a:rPr lang="en-IE" smtClean="0"/>
              <a:t>()</a:t>
            </a:r>
            <a:r>
              <a:rPr lang="en-GB" smtClean="0"/>
              <a:t>, the main difference is that the values stored in the allocated memory space </a:t>
            </a:r>
            <a:r>
              <a:rPr lang="en-IE" smtClean="0"/>
              <a:t>are </a:t>
            </a:r>
            <a:r>
              <a:rPr lang="en-GB" smtClean="0"/>
              <a:t>zero by default. With malloc</a:t>
            </a:r>
            <a:r>
              <a:rPr lang="en-IE" smtClean="0"/>
              <a:t>()</a:t>
            </a:r>
            <a:r>
              <a:rPr lang="en-GB" smtClean="0"/>
              <a:t>, the allocated memory could have any value.</a:t>
            </a:r>
          </a:p>
          <a:p>
            <a:pPr>
              <a:buFont typeface="Wingdings" panose="05000000000000000000" pitchFamily="2" charset="2"/>
              <a:buNone/>
            </a:pPr>
            <a:endParaRPr lang="en-GB" smtClean="0"/>
          </a:p>
          <a:p>
            <a:pPr>
              <a:buFont typeface="Wingdings" panose="05000000000000000000" pitchFamily="2" charset="2"/>
              <a:buNone/>
            </a:pPr>
            <a:r>
              <a:rPr lang="en-GB" smtClean="0"/>
              <a:t>calloc</a:t>
            </a:r>
            <a:r>
              <a:rPr lang="en-IE" smtClean="0"/>
              <a:t>()</a:t>
            </a:r>
            <a:r>
              <a:rPr lang="en-GB" smtClean="0"/>
              <a:t> requires two arguments</a:t>
            </a:r>
            <a:r>
              <a:rPr lang="en-IE" smtClean="0"/>
              <a:t> - </a:t>
            </a:r>
            <a:r>
              <a:rPr lang="en-GB" smtClean="0"/>
              <a:t>the number of variables you'd like to allocate memory for</a:t>
            </a:r>
            <a:r>
              <a:rPr lang="en-IE" smtClean="0"/>
              <a:t> and</a:t>
            </a:r>
            <a:r>
              <a:rPr lang="en-GB" smtClean="0"/>
              <a:t> the size of each variable. </a:t>
            </a:r>
          </a:p>
          <a:p>
            <a:pPr>
              <a:buFont typeface="Wingdings" panose="05000000000000000000" pitchFamily="2" charset="2"/>
              <a:buNone/>
            </a:pPr>
            <a:endParaRPr lang="en-IE" smtClean="0"/>
          </a:p>
          <a:p>
            <a:pPr>
              <a:buFont typeface="Wingdings" panose="05000000000000000000" pitchFamily="2" charset="2"/>
              <a:buNone/>
            </a:pPr>
            <a:r>
              <a:rPr lang="en-IE" smtClean="0">
                <a:latin typeface="Courier New" panose="02070309020205020404" pitchFamily="49" charset="0"/>
              </a:rPr>
              <a:t>void *calloc(size_t nitem, size_t size);</a:t>
            </a:r>
          </a:p>
          <a:p>
            <a:pPr>
              <a:buFont typeface="Wingdings" panose="05000000000000000000" pitchFamily="2" charset="2"/>
              <a:buNone/>
            </a:pPr>
            <a:endParaRPr lang="en-IE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smtClean="0"/>
              <a:t>Like malloc</a:t>
            </a:r>
            <a:r>
              <a:rPr lang="en-IE" smtClean="0"/>
              <a:t>()</a:t>
            </a:r>
            <a:r>
              <a:rPr lang="en-GB" smtClean="0"/>
              <a:t>, calloc</a:t>
            </a:r>
            <a:r>
              <a:rPr lang="en-IE" smtClean="0"/>
              <a:t>()</a:t>
            </a:r>
            <a:r>
              <a:rPr lang="en-GB" smtClean="0"/>
              <a:t> will return a void pointer if the memory allocation was successful, else it'll return a NULL pointer. </a:t>
            </a:r>
          </a:p>
          <a:p>
            <a:pPr>
              <a:buFont typeface="Wingdings" panose="05000000000000000000" pitchFamily="2" charset="2"/>
              <a:buNone/>
            </a:pPr>
            <a:endParaRPr lang="en-GB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calloc</a:t>
            </a:r>
            <a:r>
              <a:rPr lang="en-IE" sz="3200" dirty="0"/>
              <a:t>() example</a:t>
            </a:r>
            <a:endParaRPr lang="en-US" sz="3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" y="888197"/>
            <a:ext cx="10307416" cy="5931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/* Using </a:t>
            </a:r>
            <a:r>
              <a:rPr lang="en-IE" sz="2000" dirty="0" err="1" smtClean="0">
                <a:latin typeface="Courier New" panose="02070309020205020404" pitchFamily="49" charset="0"/>
              </a:rPr>
              <a:t>calloc</a:t>
            </a:r>
            <a:r>
              <a:rPr lang="en-IE" sz="2000" dirty="0" smtClean="0">
                <a:latin typeface="Courier New" panose="02070309020205020404" pitchFamily="49" charset="0"/>
              </a:rPr>
              <a:t>() to initialize 100 floats to 0.0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#include &lt;</a:t>
            </a:r>
            <a:r>
              <a:rPr lang="en-IE" sz="2000" dirty="0" err="1" smtClean="0">
                <a:latin typeface="Courier New" panose="02070309020205020404" pitchFamily="49" charset="0"/>
              </a:rPr>
              <a:t>stdlib.h</a:t>
            </a:r>
            <a:r>
              <a:rPr lang="en-IE" sz="2000" dirty="0" smtClean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#include &lt;</a:t>
            </a:r>
            <a:r>
              <a:rPr lang="en-IE" sz="2000" dirty="0" err="1" smtClean="0">
                <a:latin typeface="Courier New" panose="02070309020205020404" pitchFamily="49" charset="0"/>
              </a:rPr>
              <a:t>stdio.h</a:t>
            </a:r>
            <a:r>
              <a:rPr lang="en-IE" sz="2000" dirty="0" smtClean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#define BUFFER_SIZE 100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err="1" smtClean="0">
                <a:latin typeface="Courier New" panose="02070309020205020404" pitchFamily="49" charset="0"/>
              </a:rPr>
              <a:t>int</a:t>
            </a:r>
            <a:r>
              <a:rPr lang="en-IE" sz="2000" dirty="0" smtClean="0">
                <a:latin typeface="Courier New" panose="02070309020205020404" pitchFamily="49" charset="0"/>
              </a:rPr>
              <a:t>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float * buffer;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err="1" smtClean="0">
                <a:latin typeface="Courier New" panose="02070309020205020404" pitchFamily="49" charset="0"/>
              </a:rPr>
              <a:t>int</a:t>
            </a:r>
            <a:r>
              <a:rPr lang="en-IE" sz="2000" dirty="0" smtClean="0">
                <a:latin typeface="Courier New" panose="02070309020205020404" pitchFamily="49" charset="0"/>
              </a:rPr>
              <a:t> </a:t>
            </a:r>
            <a:r>
              <a:rPr lang="en-IE" sz="2000" dirty="0" err="1" smtClean="0">
                <a:latin typeface="Courier New" panose="02070309020205020404" pitchFamily="49" charset="0"/>
              </a:rPr>
              <a:t>i</a:t>
            </a:r>
            <a:r>
              <a:rPr lang="en-IE" sz="2000" dirty="0" smtClean="0">
                <a:latin typeface="Courier New" panose="02070309020205020404" pitchFamily="49" charset="0"/>
              </a:rPr>
              <a:t>;</a:t>
            </a:r>
            <a:endParaRPr lang="en-GB" sz="20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if ((buffer = (float*)</a:t>
            </a:r>
            <a:r>
              <a:rPr lang="en-GB" sz="2000" dirty="0" err="1" smtClean="0">
                <a:latin typeface="Courier New" panose="02070309020205020404" pitchFamily="49" charset="0"/>
              </a:rPr>
              <a:t>calloc</a:t>
            </a:r>
            <a:r>
              <a:rPr lang="en-GB" sz="2000" dirty="0" smtClean="0">
                <a:latin typeface="Courier New" panose="02070309020205020404" pitchFamily="49" charset="0"/>
              </a:rPr>
              <a:t>(BUFFER_SIZE, </a:t>
            </a:r>
            <a:r>
              <a:rPr lang="en-GB" sz="2000" dirty="0" err="1" smtClean="0">
                <a:latin typeface="Courier New" panose="02070309020205020404" pitchFamily="49" charset="0"/>
              </a:rPr>
              <a:t>sizeof</a:t>
            </a:r>
            <a:r>
              <a:rPr lang="en-GB" sz="2000" dirty="0" smtClean="0">
                <a:latin typeface="Courier New" panose="02070309020205020404" pitchFamily="49" charset="0"/>
              </a:rPr>
              <a:t>(float))) == 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</a:rPr>
              <a:t>printf</a:t>
            </a:r>
            <a:r>
              <a:rPr lang="en-GB" sz="2000" dirty="0" smtClean="0">
                <a:latin typeface="Courier New" panose="02070309020205020404" pitchFamily="49" charset="0"/>
              </a:rPr>
              <a:t>("out of memory\n");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	exit(1);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	}</a:t>
            </a:r>
            <a:endParaRPr lang="en-IE" sz="20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for (</a:t>
            </a:r>
            <a:r>
              <a:rPr lang="en-IE" sz="2000" dirty="0" err="1" smtClean="0">
                <a:latin typeface="Courier New" panose="02070309020205020404" pitchFamily="49" charset="0"/>
              </a:rPr>
              <a:t>i</a:t>
            </a:r>
            <a:r>
              <a:rPr lang="en-IE" sz="2000" dirty="0" smtClean="0">
                <a:latin typeface="Courier New" panose="02070309020205020404" pitchFamily="49" charset="0"/>
              </a:rPr>
              <a:t>=0; </a:t>
            </a:r>
            <a:r>
              <a:rPr lang="en-IE" sz="2000" dirty="0" err="1" smtClean="0">
                <a:latin typeface="Courier New" panose="02070309020205020404" pitchFamily="49" charset="0"/>
              </a:rPr>
              <a:t>i</a:t>
            </a:r>
            <a:r>
              <a:rPr lang="en-IE" sz="2000" dirty="0" smtClean="0">
                <a:latin typeface="Courier New" panose="02070309020205020404" pitchFamily="49" charset="0"/>
              </a:rPr>
              <a:t> &lt; BUFFER_SIZE; </a:t>
            </a:r>
            <a:r>
              <a:rPr lang="en-IE" sz="2000" dirty="0" err="1" smtClean="0">
                <a:latin typeface="Courier New" panose="02070309020205020404" pitchFamily="49" charset="0"/>
              </a:rPr>
              <a:t>i</a:t>
            </a:r>
            <a:r>
              <a:rPr lang="en-IE" sz="2000" dirty="0" smtClean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	</a:t>
            </a:r>
            <a:r>
              <a:rPr lang="en-IE" sz="2000" dirty="0" err="1" smtClean="0">
                <a:latin typeface="Courier New" panose="02070309020205020404" pitchFamily="49" charset="0"/>
              </a:rPr>
              <a:t>printf</a:t>
            </a:r>
            <a:r>
              <a:rPr lang="en-IE" sz="2000" dirty="0" smtClean="0">
                <a:latin typeface="Courier New" panose="02070309020205020404" pitchFamily="49" charset="0"/>
              </a:rPr>
              <a:t>(“buffer[%d] = %f\n”, </a:t>
            </a:r>
            <a:r>
              <a:rPr lang="en-IE" sz="2000" dirty="0" err="1" smtClean="0">
                <a:latin typeface="Courier New" panose="02070309020205020404" pitchFamily="49" charset="0"/>
              </a:rPr>
              <a:t>i</a:t>
            </a:r>
            <a:r>
              <a:rPr lang="en-IE" sz="2000" dirty="0" smtClean="0">
                <a:latin typeface="Courier New" panose="02070309020205020404" pitchFamily="49" charset="0"/>
              </a:rPr>
              <a:t>, *(</a:t>
            </a:r>
            <a:r>
              <a:rPr lang="en-IE" sz="2000" dirty="0" err="1" smtClean="0">
                <a:latin typeface="Courier New" panose="02070309020205020404" pitchFamily="49" charset="0"/>
              </a:rPr>
              <a:t>buffer+i</a:t>
            </a:r>
            <a:r>
              <a:rPr lang="en-IE" sz="2000" dirty="0">
                <a:latin typeface="Courier New" panose="02070309020205020404" pitchFamily="49" charset="0"/>
              </a:rPr>
              <a:t>)</a:t>
            </a:r>
            <a:r>
              <a:rPr lang="en-IE" sz="2000" dirty="0" smtClean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17" y="1715086"/>
            <a:ext cx="1810003" cy="41534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83547" y="1323842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Output: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91563" y="5868566"/>
            <a:ext cx="2041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Upto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Buffer[99]=0.00000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realloc</a:t>
            </a:r>
            <a:r>
              <a:rPr lang="en-IE" sz="3200" dirty="0"/>
              <a:t>()</a:t>
            </a:r>
            <a:endParaRPr 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9813" y="814908"/>
            <a:ext cx="12345743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smtClean="0"/>
              <a:t>If you find you did not allocate enough space use realloc().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mtClean="0"/>
              <a:t>You give realloc() a pointer (such as you received from an initial call to malloc()) and a new size, and realloc does what it can to give you a block of memory big enough to hold the new size. </a:t>
            </a:r>
          </a:p>
          <a:p>
            <a:pPr>
              <a:buFont typeface="Wingdings" panose="05000000000000000000" pitchFamily="2" charset="2"/>
              <a:buNone/>
            </a:pPr>
            <a:endParaRPr lang="en-GB" smtClean="0"/>
          </a:p>
          <a:p>
            <a:pPr>
              <a:buFont typeface="Wingdings" panose="05000000000000000000" pitchFamily="2" charset="2"/>
              <a:buNone/>
            </a:pPr>
            <a:r>
              <a:rPr lang="en-IE" smtClean="0">
                <a:latin typeface="Courier New" panose="02070309020205020404" pitchFamily="49" charset="0"/>
              </a:rPr>
              <a:t>int *ip;</a:t>
            </a:r>
          </a:p>
          <a:p>
            <a:pPr>
              <a:buFont typeface="Wingdings" panose="05000000000000000000" pitchFamily="2" charset="2"/>
              <a:buNone/>
            </a:pPr>
            <a:endParaRPr lang="en-IE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IE" smtClean="0">
                <a:latin typeface="Courier New" panose="02070309020205020404" pitchFamily="49" charset="0"/>
              </a:rPr>
              <a:t>ip = (int*)malloc(100 * sizeof(int));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IE" smtClean="0">
                <a:latin typeface="Courier New" panose="02070309020205020404" pitchFamily="49" charset="0"/>
              </a:rPr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IE" smtClean="0">
                <a:latin typeface="Courier New" panose="02070309020205020404" pitchFamily="49" charset="0"/>
              </a:rPr>
              <a:t>/* need twice as much space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mtClean="0">
                <a:latin typeface="Courier New" panose="02070309020205020404" pitchFamily="49" charset="0"/>
              </a:rPr>
              <a:t>ip = </a:t>
            </a:r>
            <a:r>
              <a:rPr lang="en-IE" smtClean="0">
                <a:latin typeface="Courier New" panose="02070309020205020404" pitchFamily="49" charset="0"/>
              </a:rPr>
              <a:t>(int*)</a:t>
            </a:r>
            <a:r>
              <a:rPr lang="en-GB" smtClean="0">
                <a:latin typeface="Courier New" panose="02070309020205020404" pitchFamily="49" charset="0"/>
              </a:rPr>
              <a:t>realloc(ip, 200 * sizeof(int));</a:t>
            </a:r>
            <a:endParaRPr lang="en-GB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Common </a:t>
            </a:r>
            <a:r>
              <a:rPr lang="en-IN" sz="3200" dirty="0" smtClean="0">
                <a:solidFill>
                  <a:schemeClr val="bg1"/>
                </a:solidFill>
              </a:rPr>
              <a:t>Built-in</a:t>
            </a:r>
            <a:r>
              <a:rPr lang="en-US" sz="3200" dirty="0" smtClean="0"/>
              <a:t> Functions</a:t>
            </a:r>
            <a:endParaRPr lang="en-US" sz="3200" b="1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71732" y="1172306"/>
            <a:ext cx="4336365" cy="531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#include &lt;</a:t>
            </a:r>
            <a:r>
              <a:rPr lang="en-US" sz="2200" b="1" dirty="0" err="1" smtClean="0">
                <a:latin typeface="Courier New" panose="02070309020205020404" pitchFamily="49" charset="0"/>
              </a:rPr>
              <a:t>math.h</a:t>
            </a:r>
            <a:r>
              <a:rPr lang="en-US" sz="2200" b="1" dirty="0" smtClean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sin(x) // radians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cos(x) // radians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tan(x) // radians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atan</a:t>
            </a:r>
            <a:r>
              <a:rPr lang="en-US" sz="2200" b="1" dirty="0" smtClean="0">
                <a:latin typeface="Courier New" panose="02070309020205020404" pitchFamily="49" charset="0"/>
              </a:rPr>
              <a:t>(x) 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atan2(</a:t>
            </a:r>
            <a:r>
              <a:rPr lang="en-US" sz="2200" b="1" dirty="0" err="1" smtClean="0">
                <a:latin typeface="Courier New" panose="02070309020205020404" pitchFamily="49" charset="0"/>
              </a:rPr>
              <a:t>y,x</a:t>
            </a:r>
            <a:r>
              <a:rPr lang="en-US" sz="2200" b="1" dirty="0" smtClean="0">
                <a:latin typeface="Courier New" panose="02070309020205020404" pitchFamily="49" charset="0"/>
              </a:rPr>
              <a:t>)</a:t>
            </a:r>
            <a:endParaRPr lang="en-US" sz="2200" b="1" dirty="0" smtClean="0"/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exp</a:t>
            </a:r>
            <a:r>
              <a:rPr lang="en-US" sz="2200" b="1" dirty="0" smtClean="0">
                <a:latin typeface="Courier New" panose="02070309020205020404" pitchFamily="49" charset="0"/>
              </a:rPr>
              <a:t>(x) </a:t>
            </a:r>
            <a:r>
              <a:rPr lang="en-US" sz="2200" dirty="0" smtClean="0"/>
              <a:t>// </a:t>
            </a:r>
            <a:r>
              <a:rPr lang="en-US" sz="2200" i="1" dirty="0" smtClean="0"/>
              <a:t>e</a:t>
            </a:r>
            <a:r>
              <a:rPr lang="en-US" sz="2200" i="1" baseline="30000" dirty="0" smtClean="0"/>
              <a:t>x</a:t>
            </a:r>
            <a:endParaRPr lang="en-US" sz="2200" i="1" dirty="0" smtClean="0"/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log(x) </a:t>
            </a:r>
            <a:r>
              <a:rPr lang="en-US" sz="2200" dirty="0" smtClean="0"/>
              <a:t>// log</a:t>
            </a:r>
            <a:r>
              <a:rPr lang="en-US" sz="2200" baseline="-25000" dirty="0" smtClean="0"/>
              <a:t>e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  <a:endParaRPr lang="en-US" sz="2200" dirty="0" smtClean="0"/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log10(x) </a:t>
            </a:r>
            <a:r>
              <a:rPr lang="en-US" sz="2200" dirty="0" smtClean="0"/>
              <a:t>// log</a:t>
            </a:r>
            <a:r>
              <a:rPr lang="en-US" sz="2200" baseline="-25000" dirty="0" smtClean="0"/>
              <a:t>10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sqrt</a:t>
            </a:r>
            <a:r>
              <a:rPr lang="en-US" sz="2200" b="1" dirty="0" smtClean="0">
                <a:latin typeface="Courier New" panose="02070309020205020404" pitchFamily="49" charset="0"/>
              </a:rPr>
              <a:t>(x) </a:t>
            </a:r>
            <a:r>
              <a:rPr lang="en-US" sz="2200" dirty="0" smtClean="0"/>
              <a:t>// </a:t>
            </a:r>
            <a:r>
              <a:rPr lang="en-US" sz="2200" i="1" dirty="0" smtClean="0"/>
              <a:t>x </a:t>
            </a:r>
            <a:r>
              <a:rPr lang="en-US" sz="2200" dirty="0" smtClean="0">
                <a:sym typeface="Symbol" panose="05050102010706020507" pitchFamily="18" charset="2"/>
              </a:rPr>
              <a:t></a:t>
            </a:r>
            <a:r>
              <a:rPr lang="en-US" sz="2200" i="1" dirty="0" smtClean="0">
                <a:sym typeface="Symbol" panose="05050102010706020507" pitchFamily="18" charset="2"/>
              </a:rPr>
              <a:t> 0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pow(x, y) </a:t>
            </a:r>
            <a:r>
              <a:rPr lang="en-US" sz="2200" dirty="0" smtClean="0"/>
              <a:t>// </a:t>
            </a:r>
            <a:r>
              <a:rPr lang="en-US" sz="2200" i="1" dirty="0" err="1" smtClean="0"/>
              <a:t>x</a:t>
            </a:r>
            <a:r>
              <a:rPr lang="en-US" sz="2200" i="1" baseline="30000" dirty="0" err="1" smtClean="0"/>
              <a:t>y</a:t>
            </a:r>
            <a:endParaRPr lang="en-US" sz="2200" i="1" dirty="0" smtClean="0"/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...</a:t>
            </a:r>
            <a:endParaRPr lang="en-US" sz="2200" b="1" dirty="0">
              <a:latin typeface="Courier New" panose="02070309020205020404" pitchFamily="49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6195645" y="1059765"/>
            <a:ext cx="4538003" cy="542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#include &lt;</a:t>
            </a:r>
            <a:r>
              <a:rPr lang="en-US" sz="2200" b="1" dirty="0" err="1" smtClean="0">
                <a:latin typeface="Courier New" panose="02070309020205020404" pitchFamily="49" charset="0"/>
              </a:rPr>
              <a:t>stdio.h</a:t>
            </a:r>
            <a:r>
              <a:rPr lang="en-US" sz="2200" b="1" dirty="0" smtClean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fprintf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scanf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</a:rPr>
              <a:t>f</a:t>
            </a:r>
            <a:r>
              <a:rPr lang="en-US" sz="2200" b="1" dirty="0" err="1" smtClean="0">
                <a:latin typeface="Courier New" panose="02070309020205020404" pitchFamily="49" charset="0"/>
              </a:rPr>
              <a:t>scanf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#include &lt;</a:t>
            </a:r>
            <a:r>
              <a:rPr lang="en-US" sz="2200" b="1" dirty="0" err="1" smtClean="0">
                <a:latin typeface="Courier New" panose="02070309020205020404" pitchFamily="49" charset="0"/>
              </a:rPr>
              <a:t>string.h</a:t>
            </a:r>
            <a:r>
              <a:rPr lang="en-US" sz="2200" b="1" dirty="0" smtClean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strcpy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strcat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strcmp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strlen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...</a:t>
            </a:r>
            <a:endParaRPr lang="en-US" sz="22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4462" y="967152"/>
            <a:ext cx="11301046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0000FF"/>
                </a:solidFill>
              </a:rPr>
              <a:t>malloc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Allocates requested number of bytes and returns a pointer to the first byte of the allocated space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calloc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Allocates space for an array of elements, initializes them to zero and then returns a pointer to the memory.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free</a:t>
            </a:r>
          </a:p>
          <a:p>
            <a:pPr lvl="1"/>
            <a:r>
              <a:rPr lang="en-US" dirty="0" smtClean="0"/>
              <a:t>Frees previously allocated space.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realloc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Modifies the size of previously allocated space.</a:t>
            </a:r>
          </a:p>
          <a:p>
            <a:r>
              <a:rPr lang="en-US" sz="2400" dirty="0" smtClean="0"/>
              <a:t>We will only do </a:t>
            </a:r>
            <a:r>
              <a:rPr lang="en-US" sz="2400" dirty="0" err="1" smtClean="0">
                <a:solidFill>
                  <a:srgbClr val="3333FF"/>
                </a:solidFill>
              </a:rPr>
              <a:t>malloc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3333FF"/>
                </a:solidFill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6741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8358"/>
            <a:ext cx="8229600" cy="55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Example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93671" y="160026"/>
            <a:ext cx="6310649" cy="358866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 smtClean="0">
                <a:latin typeface="Courier New" panose="02070309020205020404" pitchFamily="49" charset="0"/>
              </a:rPr>
              <a:t>#include&lt;</a:t>
            </a:r>
            <a:r>
              <a:rPr lang="en-US" sz="1600" b="1" dirty="0" err="1" smtClean="0">
                <a:latin typeface="Courier New" panose="02070309020205020404" pitchFamily="49" charset="0"/>
              </a:rPr>
              <a:t>stdio.h</a:t>
            </a:r>
            <a:r>
              <a:rPr lang="en-US" sz="1600" b="1" dirty="0" smtClean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 smtClean="0">
                <a:latin typeface="Courier New" panose="02070309020205020404" pitchFamily="49" charset="0"/>
              </a:rPr>
              <a:t>#include&lt;</a:t>
            </a:r>
            <a:r>
              <a:rPr lang="en-US" sz="1600" b="1" dirty="0" err="1" smtClean="0">
                <a:latin typeface="Courier New" panose="02070309020205020404" pitchFamily="49" charset="0"/>
              </a:rPr>
              <a:t>stdlib.h</a:t>
            </a:r>
            <a:r>
              <a:rPr lang="en-US" sz="1600" b="1" dirty="0" smtClean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 err="1" smtClean="0">
                <a:latin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i,N</a:t>
            </a:r>
            <a:r>
              <a:rPr 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float *height;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float </a:t>
            </a:r>
            <a:r>
              <a:rPr lang="en-US" sz="1600" b="1" dirty="0" smtClean="0">
                <a:latin typeface="Courier New" panose="02070309020205020404" pitchFamily="49" charset="0"/>
              </a:rPr>
              <a:t>sum=0.0,avg;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</a:rPr>
              <a:t>("Input no. of students\n");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</a:rPr>
              <a:t>("%d", &amp;N</a:t>
            </a:r>
            <a:r>
              <a:rPr lang="en-US" sz="1600" b="1" dirty="0" smtClean="0">
                <a:latin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height=(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float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*)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malloc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(N *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(float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93671" y="3132810"/>
            <a:ext cx="6310649" cy="358866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</a:rPr>
              <a:t>("Input heights for %d </a:t>
            </a:r>
            <a:r>
              <a:rPr lang="en-US" sz="1600" b="1" dirty="0" smtClean="0">
                <a:latin typeface="Courier New" panose="02070309020205020404" pitchFamily="49" charset="0"/>
              </a:rPr>
              <a:t>students </a:t>
            </a:r>
            <a:r>
              <a:rPr lang="en-US" sz="1600" b="1" dirty="0">
                <a:latin typeface="Courier New" panose="02070309020205020404" pitchFamily="49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</a:rPr>
              <a:t>n",N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</a:rPr>
              <a:t>for(</a:t>
            </a:r>
            <a:r>
              <a:rPr lang="en-US" sz="1600" b="1" dirty="0" err="1" smtClean="0">
                <a:latin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</a:rPr>
              <a:t>=0</a:t>
            </a:r>
            <a:r>
              <a:rPr lang="en-US" sz="1600" b="1" dirty="0">
                <a:latin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</a:rPr>
              <a:t>&lt;N; </a:t>
            </a:r>
            <a:r>
              <a:rPr lang="en-US" sz="1600" b="1" dirty="0" err="1">
                <a:latin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</a:rPr>
              <a:t>scanf</a:t>
            </a:r>
            <a:r>
              <a:rPr lang="en-US" sz="1600" b="1" dirty="0" smtClean="0">
                <a:latin typeface="Courier New" panose="02070309020205020404" pitchFamily="49" charset="0"/>
              </a:rPr>
              <a:t>("%</a:t>
            </a:r>
            <a:r>
              <a:rPr lang="en-US" sz="1600" b="1" dirty="0">
                <a:latin typeface="Courier New" panose="02070309020205020404" pitchFamily="49" charset="0"/>
              </a:rPr>
              <a:t>f</a:t>
            </a:r>
            <a:r>
              <a:rPr lang="en-US" sz="1600" b="1" dirty="0" smtClean="0">
                <a:latin typeface="Courier New" panose="02070309020205020404" pitchFamily="49" charset="0"/>
              </a:rPr>
              <a:t>",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height+i</a:t>
            </a:r>
            <a:r>
              <a:rPr lang="en-US" sz="1600" b="1" dirty="0" smtClean="0">
                <a:latin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for(</a:t>
            </a:r>
            <a:r>
              <a:rPr lang="en-US" sz="1600" b="1" dirty="0" err="1">
                <a:latin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</a:rPr>
              <a:t>=0;i&lt;</a:t>
            </a:r>
            <a:r>
              <a:rPr lang="en-US" sz="1600" b="1" dirty="0" err="1">
                <a:latin typeface="Courier New" panose="02070309020205020404" pitchFamily="49" charset="0"/>
              </a:rPr>
              <a:t>N;i</a:t>
            </a:r>
            <a:r>
              <a:rPr lang="en-US" sz="16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  sum +=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*(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height+i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</a:rPr>
              <a:t>avg</a:t>
            </a:r>
            <a:r>
              <a:rPr lang="en-US" sz="1600" b="1" dirty="0" smtClean="0">
                <a:latin typeface="Courier New" panose="02070309020205020404" pitchFamily="49" charset="0"/>
              </a:rPr>
              <a:t>=sum/N;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</a:rPr>
              <a:t>("Average height = %f \n</a:t>
            </a:r>
            <a:r>
              <a:rPr lang="en-US" sz="1600" b="1" dirty="0" smtClean="0">
                <a:latin typeface="Courier New" panose="02070309020205020404" pitchFamily="49" charset="0"/>
              </a:rPr>
              <a:t>",</a:t>
            </a:r>
            <a:r>
              <a:rPr lang="en-US" sz="1600" b="1" dirty="0" err="1" smtClean="0">
                <a:latin typeface="Courier New" panose="02070309020205020404" pitchFamily="49" charset="0"/>
              </a:rPr>
              <a:t>avg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free(height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0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30310"/>
            <a:ext cx="118614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input and print array elements using </a:t>
            </a:r>
            <a:r>
              <a:rPr lang="en-US" sz="2800" dirty="0" smtClean="0"/>
              <a:t>functions.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copy one array to another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swap two arrays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reverse an array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search an element in array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find maximum element in array using </a:t>
            </a:r>
            <a:r>
              <a:rPr lang="en-US" sz="2800" dirty="0" smtClean="0"/>
              <a:t>functions.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find length of string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copy one string to another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concatenate two strings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compare two strings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find reverse of a string using </a:t>
            </a:r>
            <a:r>
              <a:rPr lang="en-US" sz="2800" dirty="0" smtClean="0"/>
              <a:t>functions.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Practice problems on Arrays and strings using functions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79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8623" y="1190452"/>
            <a:ext cx="512512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sz="2800" b="1" dirty="0" smtClean="0">
                <a:solidFill>
                  <a:srgbClr val="33CC33"/>
                </a:solidFill>
                <a:latin typeface="Courier New" panose="02070309020205020404" pitchFamily="49" charset="0"/>
              </a:rPr>
              <a:t>Function prototype</a:t>
            </a:r>
          </a:p>
          <a:p>
            <a:pPr marL="342900" indent="-342900">
              <a:buAutoNum type="arabicParenR"/>
            </a:pPr>
            <a:r>
              <a:rPr lang="en-US" sz="2800" b="1" dirty="0" smtClean="0">
                <a:solidFill>
                  <a:srgbClr val="33CC33"/>
                </a:solidFill>
                <a:latin typeface="Courier New" panose="02070309020205020404" pitchFamily="49" charset="0"/>
              </a:rPr>
              <a:t>Function call</a:t>
            </a:r>
          </a:p>
          <a:p>
            <a:pPr marL="342900" indent="-342900">
              <a:buAutoNum type="arabicParenR"/>
            </a:pPr>
            <a:r>
              <a:rPr lang="en-US" sz="2800" b="1" dirty="0" smtClean="0">
                <a:solidFill>
                  <a:srgbClr val="33CC33"/>
                </a:solidFill>
                <a:latin typeface="Courier New" panose="02070309020205020404" pitchFamily="49" charset="0"/>
              </a:rPr>
              <a:t>Function Definition 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-24618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User Defined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88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4618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Function Definitions</a:t>
            </a:r>
            <a:endParaRPr lang="en-US" sz="3200" b="1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-126609" y="808383"/>
            <a:ext cx="12293991" cy="5784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definition format</a:t>
            </a:r>
          </a:p>
          <a:p>
            <a:pPr lvl="2">
              <a:buFontTx/>
              <a:buNone/>
            </a:pPr>
            <a:r>
              <a:rPr lang="en-US" i="1" dirty="0" smtClean="0"/>
              <a:t>return-value-type  function-name( parameter-list )</a:t>
            </a:r>
            <a:br>
              <a:rPr lang="en-US" i="1" dirty="0" smtClean="0"/>
            </a:br>
            <a:r>
              <a:rPr lang="en-US" b="1" dirty="0" smtClean="0">
                <a:latin typeface="Courier New" panose="02070309020205020404" pitchFamily="49" charset="0"/>
              </a:rPr>
              <a:t>{</a:t>
            </a:r>
            <a:br>
              <a:rPr lang="en-US" b="1" dirty="0" smtClean="0">
                <a:latin typeface="Courier New" panose="02070309020205020404" pitchFamily="49" charset="0"/>
              </a:rPr>
            </a:br>
            <a:r>
              <a:rPr lang="en-US" i="1" dirty="0" smtClean="0"/>
              <a:t>   declarations and statements</a:t>
            </a:r>
            <a:br>
              <a:rPr lang="en-US" i="1" dirty="0" smtClean="0"/>
            </a:br>
            <a:r>
              <a:rPr lang="en-US" b="1" dirty="0" smtClean="0">
                <a:latin typeface="Courier New" panose="02070309020205020404" pitchFamily="49" charset="0"/>
              </a:rPr>
              <a:t>} </a:t>
            </a:r>
          </a:p>
          <a:p>
            <a:pPr lvl="1"/>
            <a:r>
              <a:rPr lang="en-US" dirty="0" smtClean="0"/>
              <a:t>Function-name: any valid identifier</a:t>
            </a:r>
          </a:p>
          <a:p>
            <a:pPr lvl="1"/>
            <a:r>
              <a:rPr lang="en-US" dirty="0" smtClean="0"/>
              <a:t>Return-value-type: data type of the result (default </a:t>
            </a:r>
            <a:r>
              <a:rPr 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</a:rPr>
              <a:t>void</a:t>
            </a:r>
            <a:r>
              <a:rPr lang="en-US" dirty="0" smtClean="0"/>
              <a:t> 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r>
              <a:rPr lang="en-US" dirty="0" smtClean="0"/>
              <a:t> indicates that the function returns nothing</a:t>
            </a:r>
          </a:p>
          <a:p>
            <a:pPr lvl="1"/>
            <a:r>
              <a:rPr lang="en-US" dirty="0" smtClean="0"/>
              <a:t>Parameter-list: comma separated list, declares parameters</a:t>
            </a:r>
          </a:p>
          <a:p>
            <a:pPr lvl="2"/>
            <a:r>
              <a:rPr lang="en-US" dirty="0" smtClean="0"/>
              <a:t>A type must be listed explicitly for each parameter unless, the parameter is of type </a:t>
            </a:r>
            <a:r>
              <a:rPr lang="en-US" b="1" dirty="0" err="1" smtClean="0">
                <a:latin typeface="Courier New" panose="02070309020205020404" pitchFamily="49" charset="0"/>
              </a:rPr>
              <a:t>int</a:t>
            </a:r>
            <a:endParaRPr lang="en-US" b="1" dirty="0" smtClean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Declarations and statements: function body (block)</a:t>
            </a:r>
          </a:p>
          <a:p>
            <a:pPr lvl="2"/>
            <a:r>
              <a:rPr lang="en-US" dirty="0"/>
              <a:t>Variables can be declared inside blocks (can be nested)</a:t>
            </a:r>
          </a:p>
          <a:p>
            <a:pPr lvl="2"/>
            <a:r>
              <a:rPr lang="en-US" dirty="0"/>
              <a:t>Functions can not be defined inside other functions</a:t>
            </a:r>
          </a:p>
          <a:p>
            <a:pPr lvl="1"/>
            <a:r>
              <a:rPr lang="en-US" dirty="0"/>
              <a:t>Returning control</a:t>
            </a:r>
          </a:p>
          <a:p>
            <a:pPr lvl="2"/>
            <a:r>
              <a:rPr lang="en-US" dirty="0"/>
              <a:t>If nothing returned </a:t>
            </a:r>
          </a:p>
          <a:p>
            <a:pPr lvl="3"/>
            <a:r>
              <a:rPr lang="en-US" b="1" dirty="0">
                <a:latin typeface="Courier New" panose="02070309020205020404" pitchFamily="49" charset="0"/>
              </a:rPr>
              <a:t>return;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or, until reaches right brace</a:t>
            </a:r>
          </a:p>
          <a:p>
            <a:pPr lvl="2"/>
            <a:r>
              <a:rPr lang="en-US" dirty="0"/>
              <a:t>If something returned </a:t>
            </a:r>
          </a:p>
          <a:p>
            <a:pPr lvl="3"/>
            <a:r>
              <a:rPr lang="en-US" b="1" dirty="0">
                <a:latin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i="1" dirty="0"/>
              <a:t>expression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83417" y="928659"/>
            <a:ext cx="4224996" cy="1366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Example</a:t>
            </a:r>
            <a:r>
              <a:rPr lang="en-US" dirty="0"/>
              <a:t>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square(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y)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return y * y;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7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112541" y="112541"/>
            <a:ext cx="7427741" cy="6096000"/>
            <a:chOff x="0" y="0"/>
            <a:chExt cx="3072" cy="11220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02" name="Rectangle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Fig. 5.4: fig05_04.c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00" name="Rectangle 36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Finding the maximum of three integers */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98" name="Rectangle 38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&lt;stdio.h&gt;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41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96" name="Rectangle 40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maximum(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);  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function prototype */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45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92" name="Rectangle 44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" name="Group 47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main()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1" name="Group 49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88" name="Rectangle 48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a, b, c;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53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84" name="Rectangle 5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55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82" name="Rectangle 5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"Enter three integers: "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5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80" name="Rectangle 56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scanf( "%d%d%d", &amp;a, &amp;b, &amp;c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6" name="Group 59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printf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 "Maximum is: %d\n", maximum( a, b, c ) 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   </a:t>
                </a:r>
                <a:r>
                  <a:rPr lang="en-US" sz="1200" b="1" dirty="0" smtClean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/*function Call */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prototype */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7" name="Group 61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76" name="Rectangle 60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63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74" name="Rectangle 62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0;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72" name="Rectangle 64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" name="Group 67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20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1" name="Group 69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Rectangle 21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Function maximum definition */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" name="Group 71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66" name="Rectangle 7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Rectangle 22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maximum(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x,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y,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z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73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64" name="Rectangle 7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75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62" name="Rectangle 74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Rectangle 24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max = x;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" name="Group 7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60" name="Rectangle 76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" name="Group 79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58" name="Rectangle 78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Rectangle 26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y &gt; max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7" name="Group 81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56" name="Rectangle 80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max = y;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8" name="Group 83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54" name="Rectangle 82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25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9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z &gt; max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0" name="Group 87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50" name="Rectangle 86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max = z;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1" name="Group 89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48" name="Rectangle 88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Rectangle 31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28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91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46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max;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93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44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Rectangle 3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104" name="Rectangle 95"/>
          <p:cNvSpPr>
            <a:spLocks noChangeArrowheads="1"/>
          </p:cNvSpPr>
          <p:nvPr/>
        </p:nvSpPr>
        <p:spPr bwMode="auto">
          <a:xfrm>
            <a:off x="112542" y="6275753"/>
            <a:ext cx="742774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Enter three integers: 22 85 17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Maximum is: 85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4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2900" b="1" i="1" cap="all" spc="200" dirty="0" smtClean="0">
                <a:solidFill>
                  <a:srgbClr val="FFFFFF"/>
                </a:solidFill>
                <a:latin typeface="Franklin Gothic Medium"/>
                <a:ea typeface="+mj-ea"/>
                <a:cs typeface="+mj-cs"/>
              </a:rPr>
              <a:t>type of functions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-131299" y="1965315"/>
            <a:ext cx="36153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Functions no </a:t>
            </a:r>
            <a:r>
              <a:rPr lang="en-US" sz="2400" dirty="0"/>
              <a:t>arguments and no Return </a:t>
            </a:r>
            <a:r>
              <a:rPr lang="en-US" sz="2400" dirty="0" smtClean="0"/>
              <a:t>Value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Functions </a:t>
            </a:r>
            <a:r>
              <a:rPr lang="en-US" sz="2400" dirty="0"/>
              <a:t>Arguments </a:t>
            </a:r>
            <a:r>
              <a:rPr lang="en-US" sz="2400" dirty="0" smtClean="0"/>
              <a:t>and </a:t>
            </a:r>
            <a:r>
              <a:rPr lang="en-US" sz="2400" dirty="0"/>
              <a:t>No Return </a:t>
            </a:r>
            <a:r>
              <a:rPr lang="en-US" sz="2400" dirty="0" smtClean="0"/>
              <a:t>Value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Functions No Arguments and Return Value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Functions </a:t>
            </a:r>
            <a:r>
              <a:rPr lang="en-US" sz="2400" dirty="0"/>
              <a:t>Arguments </a:t>
            </a:r>
            <a:r>
              <a:rPr lang="en-US" sz="2400" dirty="0" smtClean="0"/>
              <a:t>and </a:t>
            </a:r>
            <a:r>
              <a:rPr lang="en-US" sz="2400" dirty="0"/>
              <a:t>Return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07" y="1440619"/>
            <a:ext cx="8721968" cy="52829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09859"/>
            <a:ext cx="6244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Function can be divided into 4 categories: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5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1307"/>
            <a:ext cx="615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Functions no arguments and no Return Value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2" y="700278"/>
            <a:ext cx="4713555" cy="5372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68" y="352139"/>
            <a:ext cx="3302234" cy="1618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07" y="2729943"/>
            <a:ext cx="524900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238"/>
            <a:ext cx="5866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2)  Functions </a:t>
            </a:r>
            <a:r>
              <a:rPr lang="en-US" sz="2400" dirty="0"/>
              <a:t>Arguments and No Return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8" y="706804"/>
            <a:ext cx="5684710" cy="5907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72" y="1723587"/>
            <a:ext cx="5615678" cy="18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25928</TotalTime>
  <Words>2133</Words>
  <Application>Microsoft Office PowerPoint</Application>
  <PresentationFormat>Widescreen</PresentationFormat>
  <Paragraphs>426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Franklin Gothic Medium</vt:lpstr>
      <vt:lpstr>Gill Sans Std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Windows User</cp:lastModifiedBy>
  <cp:revision>645</cp:revision>
  <dcterms:created xsi:type="dcterms:W3CDTF">2017-05-19T08:19:07Z</dcterms:created>
  <dcterms:modified xsi:type="dcterms:W3CDTF">2019-11-26T02:32:39Z</dcterms:modified>
</cp:coreProperties>
</file>