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9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4" r:id="rId20"/>
    <p:sldId id="312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382" autoAdjust="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altLang="en-US" sz="4400" b="1" dirty="0"/>
              <a:t>Structures and Unions in C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-to-</a:t>
            </a:r>
            <a:r>
              <a:rPr lang="en-US" sz="3200" dirty="0" err="1"/>
              <a:t>struct</a:t>
            </a:r>
            <a:r>
              <a:rPr lang="en-US" sz="3200" dirty="0"/>
              <a:t> assignment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01075" y="2073705"/>
            <a:ext cx="1978025" cy="1622425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2C1F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Raju</a:t>
            </a:r>
            <a:endParaRPr lang="en-US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12345            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CSE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116950" y="26420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116950" y="31754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0031350" y="2642030"/>
            <a:ext cx="0" cy="5334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199622" y="952930"/>
            <a:ext cx="7696200" cy="23622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values contained in one </a:t>
            </a:r>
            <a:r>
              <a:rPr lang="en-US" dirty="0" err="1" smtClean="0"/>
              <a:t>struct</a:t>
            </a:r>
            <a:r>
              <a:rPr lang="en-US" dirty="0" smtClean="0"/>
              <a:t> type variable can be assigned to another variable of the same </a:t>
            </a:r>
            <a:r>
              <a:rPr lang="en-US" dirty="0" err="1" smtClean="0"/>
              <a:t>struct</a:t>
            </a:r>
            <a:r>
              <a:rPr lang="en-US" dirty="0" smtClean="0"/>
              <a:t> type.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10000"/>
              </a:lnSpc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</a:rPr>
              <a:t>(Student1.Name,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   “</a:t>
            </a:r>
            <a:r>
              <a:rPr lang="en-US" sz="2000" b="1" dirty="0">
                <a:latin typeface="Courier New" panose="02070309020205020404" pitchFamily="49" charset="0"/>
              </a:rPr>
              <a:t>R</a:t>
            </a:r>
            <a:r>
              <a:rPr lang="en-US" sz="2000" b="1" dirty="0" smtClean="0">
                <a:latin typeface="Courier New" panose="02070309020205020404" pitchFamily="49" charset="0"/>
              </a:rPr>
              <a:t>aju");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Student1.Id = 12345;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</a:rPr>
              <a:t>strcpy</a:t>
            </a:r>
            <a:r>
              <a:rPr lang="en-US" sz="2000" b="1" dirty="0" smtClean="0">
                <a:latin typeface="Courier New" panose="02070309020205020404" pitchFamily="49" charset="0"/>
              </a:rPr>
              <a:t>(Student1.Dept, “CSE");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Student1.gender = 'M';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Student2 = Student1;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03988" y="2688220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Student1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069325" y="4435905"/>
            <a:ext cx="1978025" cy="1622425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2C1F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Raju</a:t>
            </a:r>
            <a:endParaRPr lang="en-US" sz="2000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12345            M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CSE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085200" y="50042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9085200" y="5537630"/>
            <a:ext cx="1981200" cy="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9999600" y="5004230"/>
            <a:ext cx="0" cy="5334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50642" y="5289207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Student2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8370825" y="2934130"/>
            <a:ext cx="698500" cy="2286000"/>
          </a:xfrm>
          <a:custGeom>
            <a:avLst/>
            <a:gdLst>
              <a:gd name="T0" fmla="*/ 440 w 440"/>
              <a:gd name="T1" fmla="*/ 0 h 1440"/>
              <a:gd name="T2" fmla="*/ 8 w 440"/>
              <a:gd name="T3" fmla="*/ 816 h 1440"/>
              <a:gd name="T4" fmla="*/ 392 w 440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440">
                <a:moveTo>
                  <a:pt x="440" y="0"/>
                </a:moveTo>
                <a:cubicBezTo>
                  <a:pt x="228" y="288"/>
                  <a:pt x="16" y="576"/>
                  <a:pt x="8" y="816"/>
                </a:cubicBezTo>
                <a:cubicBezTo>
                  <a:pt x="0" y="1056"/>
                  <a:pt x="328" y="1336"/>
                  <a:pt x="392" y="14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>
            <a:off x="10136125" y="2934130"/>
            <a:ext cx="381000" cy="2286000"/>
          </a:xfrm>
          <a:custGeom>
            <a:avLst/>
            <a:gdLst>
              <a:gd name="T0" fmla="*/ 248 w 296"/>
              <a:gd name="T1" fmla="*/ 0 h 1440"/>
              <a:gd name="T2" fmla="*/ 8 w 296"/>
              <a:gd name="T3" fmla="*/ 624 h 1440"/>
              <a:gd name="T4" fmla="*/ 296 w 296"/>
              <a:gd name="T5" fmla="*/ 144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440">
                <a:moveTo>
                  <a:pt x="248" y="0"/>
                </a:moveTo>
                <a:cubicBezTo>
                  <a:pt x="124" y="192"/>
                  <a:pt x="0" y="384"/>
                  <a:pt x="8" y="624"/>
                </a:cubicBezTo>
                <a:cubicBezTo>
                  <a:pt x="16" y="864"/>
                  <a:pt x="156" y="1152"/>
                  <a:pt x="296" y="14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23"/>
          <p:cNvSpPr>
            <a:spLocks/>
          </p:cNvSpPr>
          <p:nvPr/>
        </p:nvSpPr>
        <p:spPr bwMode="auto">
          <a:xfrm>
            <a:off x="8320025" y="3619930"/>
            <a:ext cx="1130300" cy="2133600"/>
          </a:xfrm>
          <a:custGeom>
            <a:avLst/>
            <a:gdLst>
              <a:gd name="T0" fmla="*/ 712 w 712"/>
              <a:gd name="T1" fmla="*/ 0 h 1344"/>
              <a:gd name="T2" fmla="*/ 40 w 712"/>
              <a:gd name="T3" fmla="*/ 768 h 1344"/>
              <a:gd name="T4" fmla="*/ 472 w 712"/>
              <a:gd name="T5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2" h="1344">
                <a:moveTo>
                  <a:pt x="712" y="0"/>
                </a:moveTo>
                <a:cubicBezTo>
                  <a:pt x="396" y="272"/>
                  <a:pt x="80" y="544"/>
                  <a:pt x="40" y="768"/>
                </a:cubicBezTo>
                <a:cubicBezTo>
                  <a:pt x="0" y="992"/>
                  <a:pt x="236" y="1168"/>
                  <a:pt x="472" y="13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 rot="8558918">
            <a:off x="8840725" y="50677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 rot="8558918">
            <a:off x="8916925" y="45343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6"/>
          <p:cNvSpPr>
            <a:spLocks noChangeArrowheads="1"/>
          </p:cNvSpPr>
          <p:nvPr/>
        </p:nvSpPr>
        <p:spPr bwMode="auto">
          <a:xfrm rot="8558918">
            <a:off x="10364725" y="49915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 rot="8558918">
            <a:off x="8916925" y="5601130"/>
            <a:ext cx="2286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8"/>
          <p:cNvSpPr>
            <a:spLocks/>
          </p:cNvSpPr>
          <p:nvPr/>
        </p:nvSpPr>
        <p:spPr bwMode="auto">
          <a:xfrm>
            <a:off x="8466075" y="2400730"/>
            <a:ext cx="635000" cy="2209800"/>
          </a:xfrm>
          <a:custGeom>
            <a:avLst/>
            <a:gdLst>
              <a:gd name="T0" fmla="*/ 400 w 400"/>
              <a:gd name="T1" fmla="*/ 0 h 1392"/>
              <a:gd name="T2" fmla="*/ 16 w 400"/>
              <a:gd name="T3" fmla="*/ 432 h 1392"/>
              <a:gd name="T4" fmla="*/ 304 w 400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392">
                <a:moveTo>
                  <a:pt x="400" y="0"/>
                </a:moveTo>
                <a:cubicBezTo>
                  <a:pt x="216" y="100"/>
                  <a:pt x="32" y="200"/>
                  <a:pt x="16" y="432"/>
                </a:cubicBezTo>
                <a:cubicBezTo>
                  <a:pt x="0" y="664"/>
                  <a:pt x="256" y="1232"/>
                  <a:pt x="304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56868" cy="6894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5" y="1633945"/>
            <a:ext cx="4559121" cy="35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Nested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4495" y="1219948"/>
            <a:ext cx="452477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Date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day;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month;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year;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};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95" y="3370720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BankAccount</a:t>
            </a:r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</a:rPr>
              <a:t> Name[15];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AcountNo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</a:rPr>
              <a:t> balance;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Date Birth;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};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96945" y="3202546"/>
            <a:ext cx="3424238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BankAcount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simple,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array and structure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types as members.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139745" y="3278746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3628623" y="1189646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85823" y="1037246"/>
            <a:ext cx="342265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6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7763" cy="5525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797"/>
            <a:ext cx="544776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19" y="1441495"/>
            <a:ext cx="3877070" cy="40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Line 29"/>
          <p:cNvSpPr>
            <a:spLocks noChangeShapeType="1"/>
          </p:cNvSpPr>
          <p:nvPr/>
        </p:nvSpPr>
        <p:spPr bwMode="auto">
          <a:xfrm>
            <a:off x="7924800" y="461195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8001000" y="4078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8001000" y="4383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>
            <a:off x="8001000" y="37737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8001000" y="31641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8001000" y="34689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8001000" y="2859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>
            <a:off x="8001000" y="22497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9"/>
          <p:cNvSpPr>
            <a:spLocks noChangeShapeType="1"/>
          </p:cNvSpPr>
          <p:nvPr/>
        </p:nvSpPr>
        <p:spPr bwMode="auto">
          <a:xfrm>
            <a:off x="8001000" y="2554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>
            <a:off x="8001000" y="19449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>
            <a:off x="8001000" y="13353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8001000" y="16401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8001000" y="1030550"/>
            <a:ext cx="3657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V="1">
            <a:off x="8458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 flipV="1">
            <a:off x="87630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 flipV="1">
            <a:off x="90678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 flipV="1">
            <a:off x="93726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 flipV="1">
            <a:off x="96774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 flipV="1">
            <a:off x="9982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V="1">
            <a:off x="102870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 flipV="1">
            <a:off x="105918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 flipV="1">
            <a:off x="108966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 flipV="1">
            <a:off x="112014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 flipV="1">
            <a:off x="11506200" y="878150"/>
            <a:ext cx="0" cy="3886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241436" y="192350"/>
            <a:ext cx="7696200" cy="23622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</a:endParaRPr>
          </a:p>
          <a:p>
            <a:pPr>
              <a:lnSpc>
                <a:spcPct val="10000"/>
              </a:lnSpc>
            </a:pPr>
            <a:endParaRPr lang="en-US" dirty="0" smtClean="0"/>
          </a:p>
          <a:p>
            <a:r>
              <a:rPr lang="en-US" dirty="0" smtClean="0"/>
              <a:t>Examples: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point{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</a:rPr>
              <a:t> x, y;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line{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point p1, p2;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triangle{ 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point p1, p2, p3;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point P;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line L;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</a:rPr>
              <a:t>truct</a:t>
            </a:r>
            <a:r>
              <a:rPr lang="en-US" sz="2000" b="1" dirty="0" smtClean="0">
                <a:latin typeface="Courier New" panose="02070309020205020404" pitchFamily="49" charset="0"/>
              </a:rPr>
              <a:t> triangle T;</a:t>
            </a: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9296400" y="12591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8153400" y="725750"/>
            <a:ext cx="0" cy="411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067800" y="801950"/>
            <a:ext cx="117006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P.x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P.y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8686800" y="24783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56"/>
          <p:cNvSpPr>
            <a:spLocks noChangeArrowheads="1"/>
          </p:cNvSpPr>
          <p:nvPr/>
        </p:nvSpPr>
        <p:spPr bwMode="auto">
          <a:xfrm>
            <a:off x="11125200" y="18687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7010400" y="1929075"/>
            <a:ext cx="1958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(L.p1.x, L.p1.y)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10233025" y="1395675"/>
            <a:ext cx="19589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(L.p2.x, L.p2.y)</a:t>
            </a:r>
          </a:p>
        </p:txBody>
      </p:sp>
      <p:sp>
        <p:nvSpPr>
          <p:cNvPr id="36" name="Line 59"/>
          <p:cNvSpPr>
            <a:spLocks noChangeShapeType="1"/>
          </p:cNvSpPr>
          <p:nvPr/>
        </p:nvSpPr>
        <p:spPr bwMode="auto">
          <a:xfrm flipV="1">
            <a:off x="8763000" y="1944950"/>
            <a:ext cx="24384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Oval 60"/>
          <p:cNvSpPr>
            <a:spLocks noChangeArrowheads="1"/>
          </p:cNvSpPr>
          <p:nvPr/>
        </p:nvSpPr>
        <p:spPr bwMode="auto">
          <a:xfrm>
            <a:off x="9906000" y="30879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61"/>
          <p:cNvSpPr>
            <a:spLocks noChangeArrowheads="1"/>
          </p:cNvSpPr>
          <p:nvPr/>
        </p:nvSpPr>
        <p:spPr bwMode="auto">
          <a:xfrm>
            <a:off x="8686800" y="45357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62"/>
          <p:cNvSpPr>
            <a:spLocks noChangeArrowheads="1"/>
          </p:cNvSpPr>
          <p:nvPr/>
        </p:nvSpPr>
        <p:spPr bwMode="auto">
          <a:xfrm>
            <a:off x="10515600" y="369755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V="1">
            <a:off x="8763000" y="3164150"/>
            <a:ext cx="1219200" cy="1447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Line 66"/>
          <p:cNvSpPr>
            <a:spLocks noChangeShapeType="1"/>
          </p:cNvSpPr>
          <p:nvPr/>
        </p:nvSpPr>
        <p:spPr bwMode="auto">
          <a:xfrm>
            <a:off x="9982200" y="3164150"/>
            <a:ext cx="609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9220200" y="2691075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(T.p2.x, T.p2.y)</a:t>
            </a:r>
          </a:p>
        </p:txBody>
      </p:sp>
      <p:sp>
        <p:nvSpPr>
          <p:cNvPr id="43" name="Text Box 68"/>
          <p:cNvSpPr txBox="1">
            <a:spLocks noChangeArrowheads="1"/>
          </p:cNvSpPr>
          <p:nvPr/>
        </p:nvSpPr>
        <p:spPr bwMode="auto">
          <a:xfrm>
            <a:off x="7620000" y="4688150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(T.p1.x, T.p1.y)</a:t>
            </a:r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10134600" y="3910275"/>
            <a:ext cx="185768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</a:rPr>
              <a:t>(T.p3.x, T.p3.y)</a:t>
            </a: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 flipV="1">
            <a:off x="8763000" y="3773750"/>
            <a:ext cx="18288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692473"/>
            <a:ext cx="526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Members as arguments to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5596" y="4949501"/>
            <a:ext cx="2113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Tim</a:t>
            </a:r>
          </a:p>
          <a:p>
            <a:r>
              <a:rPr lang="en-US" dirty="0"/>
              <a:t>Roll no: 1</a:t>
            </a:r>
          </a:p>
          <a:p>
            <a:r>
              <a:rPr lang="en-US" dirty="0"/>
              <a:t>Marks: 78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552"/>
            <a:ext cx="7296169" cy="5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731110"/>
            <a:ext cx="523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Variable as Argument to a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1471" y="5311290"/>
            <a:ext cx="1837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George</a:t>
            </a:r>
          </a:p>
          <a:p>
            <a:r>
              <a:rPr lang="en-US" dirty="0"/>
              <a:t>Roll no: 10</a:t>
            </a:r>
          </a:p>
          <a:p>
            <a:r>
              <a:rPr lang="en-US" dirty="0"/>
              <a:t>Marks: 69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442"/>
            <a:ext cx="5424366" cy="57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b="1" dirty="0" smtClean="0"/>
              <a:t>array of </a:t>
            </a:r>
            <a:r>
              <a:rPr lang="en-US" sz="3200" dirty="0" smtClean="0"/>
              <a:t>structures and functions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361778"/>
            <a:ext cx="422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Array of Structures as Function Arguments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4456090"/>
            <a:ext cx="7359716" cy="2487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30" y="2796257"/>
            <a:ext cx="2928870" cy="3560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7" y="731110"/>
            <a:ext cx="7359716" cy="38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C: </a:t>
            </a:r>
            <a:r>
              <a:rPr lang="en-US" sz="3200" dirty="0" smtClean="0"/>
              <a:t>structures and functions with return structure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-18757" y="731110"/>
            <a:ext cx="3465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Returning Structure from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731110"/>
            <a:ext cx="4687910" cy="450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5237896"/>
            <a:ext cx="4687910" cy="161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229" y="3718599"/>
            <a:ext cx="2432014" cy="252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8" y="5203076"/>
            <a:ext cx="468791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</a:t>
            </a:r>
            <a:r>
              <a:rPr lang="en-US" sz="3200" b="1" dirty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77457" y="946150"/>
            <a:ext cx="11895786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Collections of related variables (aggregates) under one name</a:t>
            </a:r>
          </a:p>
          <a:p>
            <a:pPr lvl="2"/>
            <a:r>
              <a:rPr lang="en-US" dirty="0" smtClean="0"/>
              <a:t>Can contain variables of different data types</a:t>
            </a:r>
          </a:p>
          <a:p>
            <a:pPr lvl="1"/>
            <a:r>
              <a:rPr lang="en-US" dirty="0" smtClean="0"/>
              <a:t>Commonly used to define records to be stored in files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/>
              <a:t> is heterogeneous in that it can be composed of data of different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/>
              <a:t>In contrast, </a:t>
            </a:r>
            <a:r>
              <a:rPr lang="en-US" dirty="0">
                <a:solidFill>
                  <a:srgbClr val="FF0000"/>
                </a:solidFill>
              </a:rPr>
              <a:t>array</a:t>
            </a:r>
            <a:r>
              <a:rPr lang="en-US" dirty="0"/>
              <a:t> is homogeneous since it can contain only data of the same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Combined with pointers, can create linked lists, stacks, queues, and trees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4887" y="4658933"/>
            <a:ext cx="3422650" cy="1395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09396" y="4658933"/>
            <a:ext cx="3935693" cy="171739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StudentInfo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4 members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of different </a:t>
            </a:r>
            <a:r>
              <a:rPr lang="en-US" b="0" dirty="0" smtClean="0">
                <a:latin typeface="Arial" panose="020B0604020202020204" pitchFamily="34" charset="0"/>
              </a:rPr>
              <a:t>types: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  </a:t>
            </a:r>
            <a:r>
              <a:rPr lang="en-US" b="0" dirty="0" smtClean="0">
                <a:latin typeface="Arial" panose="020B0604020202020204" pitchFamily="34" charset="0"/>
              </a:rPr>
              <a:t> Id, Age, </a:t>
            </a:r>
            <a:r>
              <a:rPr lang="en-US" b="0" dirty="0" err="1" smtClean="0">
                <a:latin typeface="Arial" panose="020B0604020202020204" pitchFamily="34" charset="0"/>
              </a:rPr>
              <a:t>Gender,CGA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749005" y="4667037"/>
            <a:ext cx="3424238" cy="162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BankAcount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simple,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array and structure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types as members.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</a:t>
            </a:r>
            <a:r>
              <a:rPr lang="en-US" sz="3200" b="1" dirty="0"/>
              <a:t> </a:t>
            </a:r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2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878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structures and functions using pointers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0" y="731110"/>
            <a:ext cx="523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Passing Structure Pointers as Argument to a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8" y="1094629"/>
            <a:ext cx="7894749" cy="5718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10600" y="4451574"/>
            <a:ext cx="39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Name: Jin</a:t>
            </a:r>
          </a:p>
          <a:p>
            <a:r>
              <a:rPr lang="en-US" dirty="0"/>
              <a:t>Age: 25</a:t>
            </a:r>
          </a:p>
          <a:p>
            <a:r>
              <a:rPr lang="en-US" dirty="0"/>
              <a:t>Date of joining: 25/2/2015</a:t>
            </a:r>
          </a:p>
          <a:p>
            <a:r>
              <a:rPr lang="en-US" dirty="0"/>
              <a:t>Age: Developer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70656" y="1665027"/>
            <a:ext cx="638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-&gt;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32394" y="1345121"/>
            <a:ext cx="382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For Structure Pointers we need to 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C: </a:t>
            </a:r>
            <a:r>
              <a:rPr lang="en-US" dirty="0" smtClean="0"/>
              <a:t>structures and functions with return structure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31110"/>
            <a:ext cx="437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Returning a Structure Pointer from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7" y="-77273"/>
            <a:ext cx="6880026" cy="5456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17" y="5169011"/>
            <a:ext cx="6880026" cy="1688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061"/>
            <a:ext cx="2756079" cy="30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658850"/>
            <a:ext cx="120675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900" dirty="0" smtClean="0"/>
              <a:t>Write </a:t>
            </a:r>
            <a:r>
              <a:rPr lang="en-US" sz="1900" dirty="0"/>
              <a:t>a program to store and print the roll no., name , age and marks of a student using structures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store and print the roll no., name, </a:t>
            </a:r>
            <a:r>
              <a:rPr lang="en-US" sz="1900" dirty="0" smtClean="0"/>
              <a:t>age </a:t>
            </a:r>
            <a:r>
              <a:rPr lang="en-US" sz="1900" dirty="0"/>
              <a:t>and marks of </a:t>
            </a:r>
            <a:r>
              <a:rPr lang="en-US" sz="1900" dirty="0" smtClean="0"/>
              <a:t> 5 </a:t>
            </a:r>
            <a:r>
              <a:rPr lang="en-US" sz="1900" dirty="0"/>
              <a:t>students using </a:t>
            </a:r>
            <a:r>
              <a:rPr lang="en-US" sz="1900" dirty="0" smtClean="0"/>
              <a:t>structure.</a:t>
            </a:r>
          </a:p>
          <a:p>
            <a:pPr marL="342900" indent="-342900">
              <a:buAutoNum type="arabicPeriod"/>
            </a:pPr>
            <a:r>
              <a:rPr lang="en-US" sz="1900" dirty="0"/>
              <a:t>Enter the marks of 5 students in Chemistry, Mathematics and Physics (each out of 100) using a structure named Marks having elements roll no., name, </a:t>
            </a:r>
            <a:r>
              <a:rPr lang="en-US" sz="1900" dirty="0" err="1"/>
              <a:t>chem_marks</a:t>
            </a:r>
            <a:r>
              <a:rPr lang="en-US" sz="1900" dirty="0"/>
              <a:t>, </a:t>
            </a:r>
            <a:r>
              <a:rPr lang="en-US" sz="1900" dirty="0" err="1"/>
              <a:t>maths_marks</a:t>
            </a:r>
            <a:r>
              <a:rPr lang="en-US" sz="1900" dirty="0"/>
              <a:t> and </a:t>
            </a:r>
            <a:r>
              <a:rPr lang="en-US" sz="1900" dirty="0" err="1"/>
              <a:t>phy_marks</a:t>
            </a:r>
            <a:r>
              <a:rPr lang="en-US" sz="1900" dirty="0"/>
              <a:t> and then display the percentage of each student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add, subtract and multiply two complex numbers using structures to function</a:t>
            </a:r>
            <a:r>
              <a:rPr lang="en-US" sz="19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900" dirty="0"/>
              <a:t>Calculate Difference Between Two Time </a:t>
            </a:r>
            <a:r>
              <a:rPr lang="en-US" sz="1900" dirty="0" smtClean="0"/>
              <a:t>Period by using structures.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program to compare two dates entered by user. Make a structure named Date to store the elements day, month and year to store the dates. If the dates are equal, display "Dates are equal" otherwise display "Dates are not </a:t>
            </a:r>
            <a:r>
              <a:rPr lang="en-US" sz="1900" dirty="0" smtClean="0"/>
              <a:t>equal“.</a:t>
            </a:r>
          </a:p>
          <a:p>
            <a:pPr marL="342900" indent="-342900">
              <a:buAutoNum type="arabicPeriod"/>
            </a:pPr>
            <a:r>
              <a:rPr lang="en-US" sz="1900" dirty="0"/>
              <a:t>Write a structure to store the roll no., name, age (between 11 to 14) and address of students (more than 5</a:t>
            </a:r>
            <a:r>
              <a:rPr lang="en-US" sz="1900" dirty="0" smtClean="0"/>
              <a:t>). </a:t>
            </a:r>
            <a:r>
              <a:rPr lang="en-US" sz="1900" dirty="0"/>
              <a:t>Store the information of the students.</a:t>
            </a:r>
            <a:br>
              <a:rPr lang="en-US" sz="1900" dirty="0"/>
            </a:br>
            <a:r>
              <a:rPr lang="en-US" sz="1900" dirty="0"/>
              <a:t>1 - Write a function to print the names of all the students having age 14.</a:t>
            </a:r>
            <a:br>
              <a:rPr lang="en-US" sz="1900" dirty="0"/>
            </a:br>
            <a:r>
              <a:rPr lang="en-US" sz="1900" dirty="0"/>
              <a:t>2 - Write another function to print the names of all the students having even roll no.</a:t>
            </a:r>
            <a:br>
              <a:rPr lang="en-US" sz="1900" dirty="0"/>
            </a:br>
            <a:r>
              <a:rPr lang="en-US" sz="1900" dirty="0"/>
              <a:t>3 - Write another function to display the details of the student whose roll no is given (i.e. roll no. entered by the user). </a:t>
            </a:r>
            <a:endParaRPr lang="en-US" sz="1900" dirty="0" smtClean="0"/>
          </a:p>
          <a:p>
            <a:pPr marL="342900" indent="-342900">
              <a:buAutoNum type="arabicPeriod"/>
            </a:pPr>
            <a:r>
              <a:rPr lang="en-US" sz="1900" dirty="0"/>
              <a:t>Write a structure to store the name, account number and balance of customers (more than 10) and store their information.</a:t>
            </a:r>
            <a:br>
              <a:rPr lang="en-US" sz="1900" dirty="0"/>
            </a:br>
            <a:r>
              <a:rPr lang="en-US" sz="1900" dirty="0"/>
              <a:t>1 - Write a function to print the names of all the customers having balance less than $200.</a:t>
            </a:r>
            <a:br>
              <a:rPr lang="en-US" sz="1900" dirty="0"/>
            </a:br>
            <a:r>
              <a:rPr lang="en-US" sz="1900" dirty="0"/>
              <a:t>2 - Write a function to add $100 in the balance of all the customers having more than $1000 in their balance and then print the incremented value of their balance.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-18757" y="-15539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C: Practice problems on </a:t>
            </a:r>
            <a:r>
              <a:rPr lang="en-US" sz="3200" dirty="0" smtClean="0"/>
              <a:t>structures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Unions</a:t>
            </a:r>
            <a:r>
              <a:rPr lang="en-US" sz="3200" b="1" dirty="0" smtClean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2161" y="838630"/>
            <a:ext cx="10879428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Courier New" panose="02070309020205020404" pitchFamily="49" charset="0"/>
              </a:rPr>
              <a:t>union</a:t>
            </a:r>
          </a:p>
          <a:p>
            <a:pPr lvl="1"/>
            <a:r>
              <a:rPr lang="en-US" smtClean="0"/>
              <a:t>Memory that contains a variety of objects over time</a:t>
            </a:r>
          </a:p>
          <a:p>
            <a:pPr lvl="1"/>
            <a:r>
              <a:rPr lang="en-US" smtClean="0"/>
              <a:t>Only contains one data member at a time</a:t>
            </a:r>
          </a:p>
          <a:p>
            <a:pPr lvl="1"/>
            <a:r>
              <a:rPr lang="en-US" smtClean="0"/>
              <a:t>Members of a </a:t>
            </a:r>
            <a:r>
              <a:rPr lang="en-US" b="1" smtClean="0">
                <a:latin typeface="Courier New" panose="02070309020205020404" pitchFamily="49" charset="0"/>
              </a:rPr>
              <a:t>union</a:t>
            </a:r>
            <a:r>
              <a:rPr lang="en-US" smtClean="0"/>
              <a:t> share space</a:t>
            </a:r>
          </a:p>
          <a:p>
            <a:pPr lvl="1"/>
            <a:r>
              <a:rPr lang="en-US" smtClean="0"/>
              <a:t>Conserves storage</a:t>
            </a:r>
          </a:p>
          <a:p>
            <a:pPr lvl="1"/>
            <a:r>
              <a:rPr lang="en-US" smtClean="0"/>
              <a:t>Only the last data member defined can be accessed</a:t>
            </a:r>
          </a:p>
          <a:p>
            <a:r>
              <a:rPr lang="en-US" b="1" smtClean="0">
                <a:latin typeface="Courier New" panose="02070309020205020404" pitchFamily="49" charset="0"/>
              </a:rPr>
              <a:t>union</a:t>
            </a:r>
            <a:r>
              <a:rPr lang="en-US" smtClean="0"/>
              <a:t> declarations</a:t>
            </a:r>
          </a:p>
          <a:p>
            <a:pPr lvl="1"/>
            <a:r>
              <a:rPr lang="en-US" smtClean="0"/>
              <a:t>Same as struct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b="1" smtClean="0">
                <a:latin typeface="Courier New" panose="02070309020205020404" pitchFamily="49" charset="0"/>
              </a:rPr>
              <a:t>union Number value;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Unions</a:t>
            </a:r>
            <a:r>
              <a:rPr lang="en-US" sz="3200" b="1" dirty="0" smtClean="0"/>
              <a:t> </a:t>
            </a:r>
            <a:r>
              <a:rPr lang="en-US" sz="3200" dirty="0"/>
              <a:t>Introduction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-18757" y="3960991"/>
            <a:ext cx="7772400" cy="2152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Valid </a:t>
            </a:r>
            <a:r>
              <a:rPr lang="en-US" b="1" dirty="0" smtClean="0">
                <a:latin typeface="Courier New" panose="02070309020205020404" pitchFamily="49" charset="0"/>
              </a:rPr>
              <a:t>union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Assignment to </a:t>
            </a:r>
            <a:r>
              <a:rPr lang="en-US" b="1" dirty="0" smtClean="0">
                <a:latin typeface="Courier New" panose="02070309020205020404" pitchFamily="49" charset="0"/>
              </a:rPr>
              <a:t>union</a:t>
            </a:r>
            <a:r>
              <a:rPr lang="en-US" dirty="0" smtClean="0"/>
              <a:t> of same type:  </a:t>
            </a:r>
            <a:r>
              <a:rPr lang="en-US" b="1" dirty="0" smtClean="0">
                <a:latin typeface="Courier New" panose="02070309020205020404" pitchFamily="49" charset="0"/>
              </a:rPr>
              <a:t>=</a:t>
            </a:r>
          </a:p>
          <a:p>
            <a:pPr lvl="1"/>
            <a:r>
              <a:rPr lang="en-US" dirty="0" smtClean="0"/>
              <a:t>Taking address: </a:t>
            </a:r>
            <a:r>
              <a:rPr lang="en-US" b="1" dirty="0" smtClean="0">
                <a:latin typeface="Courier New" panose="02070309020205020404" pitchFamily="49" charset="0"/>
              </a:rPr>
              <a:t>&amp;</a:t>
            </a:r>
          </a:p>
          <a:p>
            <a:pPr lvl="1"/>
            <a:r>
              <a:rPr lang="en-US" dirty="0" smtClean="0"/>
              <a:t>Accessing union members: </a:t>
            </a:r>
            <a:r>
              <a:rPr lang="en-US" b="1" dirty="0" smtClean="0"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/>
              <a:t>Accessing members using pointers: </a:t>
            </a:r>
            <a:r>
              <a:rPr lang="en-US" b="1" dirty="0" smtClean="0">
                <a:latin typeface="Courier New" panose="02070309020205020404" pitchFamily="49" charset="0"/>
              </a:rPr>
              <a:t>-&gt;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858592"/>
            <a:ext cx="12067504" cy="4937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size of union is the size of its largest member</a:t>
            </a:r>
          </a:p>
          <a:p>
            <a:pPr lvl="1"/>
            <a:r>
              <a:rPr lang="en-US" dirty="0" smtClean="0"/>
              <a:t>avoid unions with widely varying member sizes;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dirty="0" smtClean="0"/>
              <a:t>	for the larger data types, consider using pointers instead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Union may only be initialized to a value appropriate for the type of its first member</a:t>
            </a:r>
          </a:p>
        </p:txBody>
      </p:sp>
    </p:spTree>
    <p:extLst>
      <p:ext uri="{BB962C8B-B14F-4D97-AF65-F5344CB8AC3E}">
        <p14:creationId xmlns:p14="http://schemas.microsoft.com/office/powerpoint/2010/main" val="677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3034" y="0"/>
            <a:ext cx="6781800" cy="6553200"/>
            <a:chOff x="0" y="0"/>
            <a:chExt cx="3072" cy="10472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86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	</a:t>
                </a:r>
                <a:r>
                  <a:rPr lang="en-US" sz="1200" b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/* Fig. 10.5: fig10_05.c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2	</a:t>
                </a:r>
                <a:r>
                  <a:rPr lang="en-US" sz="1200" b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  An example of a union */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3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#include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&lt;stdio.h&gt;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80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4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5	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union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number {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6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4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7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double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y;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2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8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9	</a:t>
                </a:r>
                <a:endParaRPr lang="en-US" sz="12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10	</a:t>
                </a:r>
                <a:r>
                  <a:rPr lang="en-US" sz="1200" b="1" dirty="0" err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int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main()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66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11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{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64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12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union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number value;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13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60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14	</a:t>
                </a:r>
                <a:r>
                  <a:rPr lang="en-US" sz="12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value.x = 100;</a:t>
                </a:r>
              </a:p>
              <a:p>
                <a:endParaRPr 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58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15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“x value: %d\n y value: %f\n",</a:t>
                </a:r>
                <a:r>
                  <a:rPr 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value.x,value.y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0" y="561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0" y="598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0" y="635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Rectangle 59"/>
            <p:cNvSpPr>
              <a:spLocks noChangeArrowheads="1"/>
            </p:cNvSpPr>
            <p:nvPr/>
          </p:nvSpPr>
          <p:spPr bwMode="auto">
            <a:xfrm>
              <a:off x="0" y="673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0" y="710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65"/>
            <p:cNvSpPr>
              <a:spLocks noChangeArrowheads="1"/>
            </p:cNvSpPr>
            <p:nvPr/>
          </p:nvSpPr>
          <p:spPr bwMode="auto">
            <a:xfrm>
              <a:off x="0" y="748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" name="Group 67"/>
            <p:cNvGrpSpPr>
              <a:grpSpLocks/>
            </p:cNvGrpSpPr>
            <p:nvPr/>
          </p:nvGrpSpPr>
          <p:grpSpPr bwMode="auto">
            <a:xfrm>
              <a:off x="0" y="5997"/>
              <a:ext cx="3072" cy="2231"/>
              <a:chOff x="0" y="5997"/>
              <a:chExt cx="3072" cy="2231"/>
            </a:xfrm>
          </p:grpSpPr>
          <p:sp>
            <p:nvSpPr>
              <p:cNvPr id="44" name="Rectangle 68"/>
              <p:cNvSpPr>
                <a:spLocks noChangeArrowheads="1"/>
              </p:cNvSpPr>
              <p:nvPr/>
            </p:nvSpPr>
            <p:spPr bwMode="auto">
              <a:xfrm>
                <a:off x="0" y="785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Rectangle 69"/>
              <p:cNvSpPr>
                <a:spLocks noChangeArrowheads="1"/>
              </p:cNvSpPr>
              <p:nvPr/>
            </p:nvSpPr>
            <p:spPr bwMode="auto">
              <a:xfrm>
                <a:off x="0" y="599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17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printf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"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x value: %d\n y value: %f\n 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",</a:t>
                </a:r>
                <a:r>
                  <a:rPr 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value.x,value.y</a:t>
                </a:r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);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0" y="822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0" y="860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0" y="897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0" y="935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" name="Group 82"/>
            <p:cNvGrpSpPr>
              <a:grpSpLocks/>
            </p:cNvGrpSpPr>
            <p:nvPr/>
          </p:nvGrpSpPr>
          <p:grpSpPr bwMode="auto">
            <a:xfrm>
              <a:off x="0" y="6409"/>
              <a:ext cx="3072" cy="3689"/>
              <a:chOff x="0" y="6409"/>
              <a:chExt cx="3072" cy="3689"/>
            </a:xfrm>
          </p:grpSpPr>
          <p:sp>
            <p:nvSpPr>
              <p:cNvPr id="34" name="Rectangle 83"/>
              <p:cNvSpPr>
                <a:spLocks noChangeArrowheads="1"/>
              </p:cNvSpPr>
              <p:nvPr/>
            </p:nvSpPr>
            <p:spPr bwMode="auto">
              <a:xfrm>
                <a:off x="0" y="972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84"/>
              <p:cNvSpPr>
                <a:spLocks noChangeArrowheads="1"/>
              </p:cNvSpPr>
              <p:nvPr/>
            </p:nvSpPr>
            <p:spPr bwMode="auto">
              <a:xfrm>
                <a:off x="0" y="640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18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0;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1" name="Group 85"/>
            <p:cNvGrpSpPr>
              <a:grpSpLocks/>
            </p:cNvGrpSpPr>
            <p:nvPr/>
          </p:nvGrpSpPr>
          <p:grpSpPr bwMode="auto">
            <a:xfrm>
              <a:off x="0" y="6763"/>
              <a:ext cx="3072" cy="3709"/>
              <a:chOff x="0" y="6763"/>
              <a:chExt cx="3072" cy="3709"/>
            </a:xfrm>
          </p:grpSpPr>
          <p:sp>
            <p:nvSpPr>
              <p:cNvPr id="32" name="Rectangle 86"/>
              <p:cNvSpPr>
                <a:spLocks noChangeArrowheads="1"/>
              </p:cNvSpPr>
              <p:nvPr/>
            </p:nvSpPr>
            <p:spPr bwMode="auto">
              <a:xfrm>
                <a:off x="0" y="1009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7"/>
              <p:cNvSpPr>
                <a:spLocks noChangeArrowheads="1"/>
              </p:cNvSpPr>
              <p:nvPr/>
            </p:nvSpPr>
            <p:spPr bwMode="auto">
              <a:xfrm>
                <a:off x="0" y="676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spcBef>
                    <a:spcPct val="0"/>
                  </a:spcBef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 smtClean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19</a:t>
                </a:r>
                <a:r>
                  <a:rPr 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}</a:t>
                </a:r>
              </a:p>
              <a:p>
                <a:endParaRPr lang="en-US" sz="1200" b="1" dirty="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103034" y="3491821"/>
            <a:ext cx="6781800" cy="234043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9700" algn="r"/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4D8DFF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solidFill>
                  <a:srgbClr val="4D8DFF"/>
                </a:solidFill>
                <a:latin typeface="Courier New" panose="02070309020205020404" pitchFamily="49" charset="0"/>
              </a:rPr>
              <a:t>16</a:t>
            </a:r>
            <a:r>
              <a:rPr lang="en-US" sz="1200" b="1" dirty="0">
                <a:solidFill>
                  <a:srgbClr val="4D8DFF"/>
                </a:solidFill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value.y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100.0;</a:t>
            </a:r>
          </a:p>
          <a:p>
            <a:endParaRPr 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7206803" y="3661984"/>
            <a:ext cx="4146997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value: -9255959.00000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 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value: 100.000000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3034" y="6066675"/>
            <a:ext cx="498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Only one union member can be accessed at a time</a:t>
            </a:r>
          </a:p>
        </p:txBody>
      </p:sp>
    </p:spTree>
    <p:extLst>
      <p:ext uri="{BB962C8B-B14F-4D97-AF65-F5344CB8AC3E}">
        <p14:creationId xmlns:p14="http://schemas.microsoft.com/office/powerpoint/2010/main" val="38250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970"/>
            <a:ext cx="7933386" cy="5372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890" y="6030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size of union = 32</a:t>
            </a:r>
          </a:p>
          <a:p>
            <a:r>
              <a:rPr lang="en-US" dirty="0"/>
              <a:t>size of structure = 40</a:t>
            </a:r>
          </a:p>
        </p:txBody>
      </p:sp>
    </p:spTree>
    <p:extLst>
      <p:ext uri="{BB962C8B-B14F-4D97-AF65-F5344CB8AC3E}">
        <p14:creationId xmlns:p14="http://schemas.microsoft.com/office/powerpoint/2010/main" val="3836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98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Only one union member can be accessed at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766"/>
            <a:ext cx="7997780" cy="46402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100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Salary = 0.0</a:t>
            </a:r>
          </a:p>
          <a:p>
            <a:r>
              <a:rPr lang="en-US" dirty="0"/>
              <a:t>Number of workers = 100</a:t>
            </a:r>
          </a:p>
        </p:txBody>
      </p:sp>
    </p:spTree>
    <p:extLst>
      <p:ext uri="{BB962C8B-B14F-4D97-AF65-F5344CB8AC3E}">
        <p14:creationId xmlns:p14="http://schemas.microsoft.com/office/powerpoint/2010/main" val="19981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structure definition</a:t>
            </a:r>
            <a:endParaRPr lang="en-US" sz="3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3689" y="927279"/>
            <a:ext cx="5855595" cy="5794196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Definition of a structure: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-type&gt;{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&lt;type&gt;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identifier_list</a:t>
            </a:r>
            <a:r>
              <a:rPr lang="en-US" sz="2000" b="1" dirty="0" smtClean="0">
                <a:latin typeface="Courier New" panose="02070309020205020404" pitchFamily="49" charset="0"/>
              </a:rPr>
              <a:t>&gt;;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&lt;type&gt; &lt;</a:t>
            </a:r>
            <a:r>
              <a:rPr lang="en-US" sz="2000" b="1" dirty="0" err="1" smtClean="0">
                <a:latin typeface="Courier New" panose="02070309020205020404" pitchFamily="49" charset="0"/>
              </a:rPr>
              <a:t>identifier_list</a:t>
            </a:r>
            <a:r>
              <a:rPr lang="en-US" sz="2000" b="1" dirty="0" smtClean="0">
                <a:latin typeface="Courier New" panose="02070309020205020404" pitchFamily="49" charset="0"/>
              </a:rPr>
              <a:t>&gt;;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...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 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Date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day;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month;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</a:rPr>
              <a:t>year;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 ;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3564225" y="4412090"/>
            <a:ext cx="308189" cy="1588731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021426" y="4259691"/>
            <a:ext cx="3460708" cy="14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“Date”  structure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has 3 members, 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day, month &amp; year.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429228" y="1568628"/>
            <a:ext cx="30016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Each identifier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defines a </a:t>
            </a:r>
            <a:r>
              <a:rPr lang="en-US" b="0" u="sng" dirty="0">
                <a:latin typeface="Arial" panose="020B0604020202020204" pitchFamily="34" charset="0"/>
              </a:rPr>
              <a:t>member</a:t>
            </a:r>
            <a:r>
              <a:rPr lang="en-US" b="0" dirty="0">
                <a:latin typeface="Arial" panose="020B0604020202020204" pitchFamily="34" charset="0"/>
              </a:rPr>
              <a:t/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of the structure.</a:t>
            </a: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5370489" y="1613079"/>
            <a:ext cx="308189" cy="1401822"/>
          </a:xfrm>
          <a:prstGeom prst="rightBrace">
            <a:avLst>
              <a:gd name="adj1" fmla="val 31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063578" y="3001854"/>
            <a:ext cx="308189" cy="467274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-38637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797650"/>
            <a:ext cx="5791200" cy="5992969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StudentInfo</a:t>
            </a:r>
            <a:r>
              <a:rPr 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Id;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age;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Gender;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</a:rPr>
              <a:t> CGA;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  <a:endParaRPr lang="en-US" sz="2400" dirty="0" smtClean="0"/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StudentGrade</a:t>
            </a:r>
            <a:r>
              <a:rPr 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Name[15];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 smtClean="0">
                <a:latin typeface="Courier New" panose="02070309020205020404" pitchFamily="49" charset="0"/>
              </a:rPr>
              <a:t> Course[9];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Lab[5];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Homework[3];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</a:rPr>
              <a:t> Exam[2];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};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3810000" y="4308220"/>
            <a:ext cx="304800" cy="2126537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43400" y="4232021"/>
            <a:ext cx="3322638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800" dirty="0">
                <a:latin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</a:rPr>
              <a:t>The “</a:t>
            </a:r>
            <a:r>
              <a:rPr lang="en-US" b="0" dirty="0" err="1">
                <a:latin typeface="Arial" panose="020B0604020202020204" pitchFamily="34" charset="0"/>
              </a:rPr>
              <a:t>StudentGrade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5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members of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different array types.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06900" y="1483451"/>
            <a:ext cx="38989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The “</a:t>
            </a:r>
            <a:r>
              <a:rPr lang="en-US" b="0" dirty="0" err="1">
                <a:latin typeface="Arial" panose="020B0604020202020204" pitchFamily="34" charset="0"/>
              </a:rPr>
              <a:t>StudentInfo</a:t>
            </a:r>
            <a:r>
              <a:rPr lang="en-US" b="0" dirty="0">
                <a:latin typeface="Arial" panose="020B0604020202020204" pitchFamily="34" charset="0"/>
              </a:rPr>
              <a:t>” </a:t>
            </a:r>
            <a:br>
              <a:rPr lang="en-US" b="0" dirty="0">
                <a:latin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</a:rPr>
              <a:t>structure has 4 members</a:t>
            </a:r>
          </a:p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b="0" dirty="0">
                <a:latin typeface="Arial" panose="020B0604020202020204" pitchFamily="34" charset="0"/>
              </a:rPr>
              <a:t>	of different types.</a:t>
            </a: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3886200" y="1331050"/>
            <a:ext cx="304800" cy="1836555"/>
          </a:xfrm>
          <a:prstGeom prst="righ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01" y="-77273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err="1"/>
              <a:t>struct</a:t>
            </a:r>
            <a:r>
              <a:rPr lang="en-US" sz="3200" dirty="0"/>
              <a:t> basics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18757" y="731110"/>
            <a:ext cx="7958166" cy="2442605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Declaration of a variable of struct type:</a:t>
            </a:r>
            <a:r>
              <a:rPr lang="en-US" sz="2400" smtClean="0"/>
              <a:t>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smtClean="0">
                <a:latin typeface="Courier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</a:rPr>
              <a:t>&lt;struct-type&gt; &lt;identifier_list&gt;;</a:t>
            </a:r>
            <a:endParaRPr lang="en-US" sz="2400" b="1" smtClean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mtClean="0"/>
              <a:t>Example:</a:t>
            </a:r>
            <a:endParaRPr lang="en-US" sz="2400" smtClean="0"/>
          </a:p>
          <a:p>
            <a:pPr>
              <a:buFont typeface="Monotype Sorts" pitchFamily="2" charset="2"/>
              <a:buNone/>
            </a:pPr>
            <a:r>
              <a:rPr lang="en-US" sz="2400" b="1" smtClean="0">
                <a:solidFill>
                  <a:srgbClr val="3BB3F5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smtClean="0">
                <a:latin typeface="Courier New" panose="02070309020205020404" pitchFamily="49" charset="0"/>
              </a:rPr>
              <a:t>StudentRecord Student1, Student2;</a:t>
            </a: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sz="2400" b="1" smtClean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smtClean="0">
                <a:latin typeface="Courier New" panose="02070309020205020404" pitchFamily="49" charset="0"/>
              </a:rPr>
              <a:t>	</a:t>
            </a:r>
            <a:r>
              <a:rPr lang="en-US" sz="2400" b="1" smtClean="0">
                <a:latin typeface="Courier New" panose="02070309020205020404" pitchFamily="49" charset="0"/>
              </a:rPr>
              <a:t>Student1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and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Student2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are variables of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b="1" smtClean="0">
                <a:latin typeface="Courier New" panose="02070309020205020404" pitchFamily="49" charset="0"/>
              </a:rPr>
              <a:t>StudentRecord</a:t>
            </a:r>
            <a:r>
              <a:rPr lang="en-US" sz="2400" smtClean="0">
                <a:latin typeface="Courier New" panose="02070309020205020404" pitchFamily="49" charset="0"/>
              </a:rPr>
              <a:t> </a:t>
            </a:r>
            <a:r>
              <a:rPr lang="en-US" sz="2400" smtClean="0"/>
              <a:t>type.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694" y="3433257"/>
            <a:ext cx="1451116" cy="41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Student1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229644" y="3433257"/>
            <a:ext cx="1451116" cy="41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>
                <a:latin typeface="Courier New" panose="02070309020205020404" pitchFamily="49" charset="0"/>
              </a:rPr>
              <a:t>Student2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536993" y="2889891"/>
            <a:ext cx="2094600" cy="1677650"/>
            <a:chOff x="2948" y="2640"/>
            <a:chExt cx="1276" cy="1022"/>
          </a:xfrm>
        </p:grpSpPr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2948" y="2640"/>
              <a:ext cx="1276" cy="1022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2C1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Name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Id		Gender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Dept</a:t>
              </a:r>
              <a:endParaRPr lang="en-US" sz="2000">
                <a:latin typeface="Arial" panose="020B0604020202020204" pitchFamily="34" charset="0"/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/>
          </p:nvSpPr>
          <p:spPr bwMode="auto">
            <a:xfrm>
              <a:off x="2958" y="2998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2958" y="3334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1"/>
            <p:cNvSpPr>
              <a:spLocks noChangeShapeType="1"/>
            </p:cNvSpPr>
            <p:nvPr/>
          </p:nvSpPr>
          <p:spPr bwMode="auto">
            <a:xfrm>
              <a:off x="3534" y="2998"/>
              <a:ext cx="0" cy="33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096043" y="2889891"/>
            <a:ext cx="2094600" cy="1677650"/>
            <a:chOff x="2948" y="2640"/>
            <a:chExt cx="1276" cy="1022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48" y="2640"/>
              <a:ext cx="1276" cy="1022"/>
            </a:xfrm>
            <a:prstGeom prst="rect">
              <a:avLst/>
            </a:prstGeom>
            <a:noFill/>
            <a:ln w="38100">
              <a:solidFill>
                <a:srgbClr val="FAFD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Name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Id		Gender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sz="2000">
                  <a:solidFill>
                    <a:schemeClr val="folHlink"/>
                  </a:solidFill>
                  <a:latin typeface="Arial" panose="020B0604020202020204" pitchFamily="34" charset="0"/>
                </a:rPr>
                <a:t>Dept</a:t>
              </a:r>
              <a:endParaRPr lang="en-US" sz="2000">
                <a:latin typeface="Arial" panose="020B0604020202020204" pitchFamily="34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958" y="2998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958" y="3334"/>
              <a:ext cx="1248" cy="0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534" y="2998"/>
              <a:ext cx="0" cy="336"/>
            </a:xfrm>
            <a:prstGeom prst="line">
              <a:avLst/>
            </a:prstGeom>
            <a:noFill/>
            <a:ln w="381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8321482" y="960781"/>
            <a:ext cx="3870518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b="1" dirty="0" err="1">
                <a:solidFill>
                  <a:srgbClr val="3F8CFD"/>
                </a:solidFill>
                <a:latin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StudentRecord</a:t>
            </a:r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 smtClean="0">
                <a:latin typeface="Courier New" panose="02070309020205020404" pitchFamily="49" charset="0"/>
              </a:rPr>
              <a:t> Name[20];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Id[20];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3F8CFD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Gender;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3F8CFD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Dept</a:t>
            </a:r>
            <a:r>
              <a:rPr lang="en-US" b="1" dirty="0" smtClean="0">
                <a:latin typeface="Courier New" panose="02070309020205020404" pitchFamily="49" charset="0"/>
              </a:rPr>
              <a:t>[20]; 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764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" y="24506"/>
            <a:ext cx="5189779" cy="6833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350" y="1510753"/>
            <a:ext cx="5252450" cy="499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36" y="643943"/>
            <a:ext cx="4860669" cy="542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758"/>
            <a:ext cx="5203065" cy="68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" y="25758"/>
            <a:ext cx="5538806" cy="472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" y="4700789"/>
            <a:ext cx="5538806" cy="2123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18" y="710422"/>
            <a:ext cx="4584879" cy="57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8" y="-38638"/>
            <a:ext cx="5538806" cy="4726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" y="4687908"/>
            <a:ext cx="5538806" cy="1994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5" y="0"/>
            <a:ext cx="5536425" cy="4504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4" y="4504793"/>
            <a:ext cx="5549305" cy="22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30953</TotalTime>
  <Words>716</Words>
  <Application>Microsoft Office PowerPoint</Application>
  <PresentationFormat>Widescreen</PresentationFormat>
  <Paragraphs>249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Gill Sans Std</vt:lpstr>
      <vt:lpstr>Monotype Sorts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Windows User</cp:lastModifiedBy>
  <cp:revision>730</cp:revision>
  <dcterms:created xsi:type="dcterms:W3CDTF">2017-05-19T08:19:07Z</dcterms:created>
  <dcterms:modified xsi:type="dcterms:W3CDTF">2019-11-26T02:33:04Z</dcterms:modified>
</cp:coreProperties>
</file>