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Heebo" pitchFamily="2" charset="-79"/>
      <p:regular r:id="rId11"/>
    </p:embeddedFont>
    <p:embeddedFont>
      <p:font typeface="Montserrat" panose="00000500000000000000" pitchFamily="2" charset="0"/>
      <p:regular r:id="rId12"/>
      <p:bold r:id="rId13"/>
      <p: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43" d="100"/>
          <a:sy n="43" d="100"/>
        </p:scale>
        <p:origin x="13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115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33529"/>
          </a:xfrm>
          <a:prstGeom prst="rect">
            <a:avLst/>
          </a:prstGeom>
          <a:solidFill>
            <a:srgbClr val="0D0A2C">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alphaModFix amt="82000"/>
          </a:blip>
          <a:srcRect/>
          <a:tile tx="0" ty="0" sx="100000" sy="100000" flip="none" algn="tl"/>
        </a:blipFill>
        <a:effectLst/>
      </p:bgPr>
    </p:bg>
    <p:spTree>
      <p:nvGrpSpPr>
        <p:cNvPr id="1" name=""/>
        <p:cNvGrpSpPr/>
        <p:nvPr/>
      </p:nvGrpSpPr>
      <p:grpSpPr>
        <a:xfrm>
          <a:off x="0" y="0"/>
          <a:ext cx="0" cy="0"/>
          <a:chOff x="0" y="0"/>
          <a:chExt cx="0" cy="0"/>
        </a:xfrm>
      </p:grpSpPr>
      <p:sp>
        <p:nvSpPr>
          <p:cNvPr id="4" name="Text 0"/>
          <p:cNvSpPr/>
          <p:nvPr/>
        </p:nvSpPr>
        <p:spPr>
          <a:xfrm>
            <a:off x="793790" y="954762"/>
            <a:ext cx="7556421" cy="4891088"/>
          </a:xfrm>
          <a:prstGeom prst="rect">
            <a:avLst/>
          </a:prstGeom>
          <a:noFill/>
          <a:ln/>
        </p:spPr>
        <p:txBody>
          <a:bodyPr wrap="square" lIns="0" tIns="0" rIns="0" bIns="0" rtlCol="0" anchor="t"/>
          <a:lstStyle/>
          <a:p>
            <a:pPr marL="0" indent="0">
              <a:lnSpc>
                <a:spcPts val="7700"/>
              </a:lnSpc>
              <a:buNone/>
            </a:pPr>
            <a:r>
              <a:rPr lang="en-US" sz="6150" dirty="0">
                <a:solidFill>
                  <a:srgbClr val="F2F0F4"/>
                </a:solidFill>
                <a:latin typeface="Montserrat" pitchFamily="34" charset="0"/>
                <a:ea typeface="Montserrat" pitchFamily="34" charset="-122"/>
                <a:cs typeface="Montserrat" pitchFamily="34" charset="-120"/>
              </a:rPr>
              <a:t>The Future of Interactive Technology: Integrating AI with Holograms</a:t>
            </a:r>
            <a:endParaRPr lang="en-US" sz="6150" dirty="0"/>
          </a:p>
        </p:txBody>
      </p:sp>
      <p:sp>
        <p:nvSpPr>
          <p:cNvPr id="5" name="Text 1"/>
          <p:cNvSpPr/>
          <p:nvPr/>
        </p:nvSpPr>
        <p:spPr>
          <a:xfrm>
            <a:off x="793790" y="6186011"/>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pitchFamily="34" charset="0"/>
                <a:ea typeface="Heebo" pitchFamily="34" charset="-122"/>
                <a:cs typeface="Heebo" pitchFamily="34" charset="-120"/>
              </a:rPr>
              <a:t>This paper explores the convergence of artificial intelligence (AI) and holographic technology, presenting a vision for a future where AI-powered holograms revolutionize human-computer interaction.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56849"/>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Convergence of AI and Holographic Technology</a:t>
            </a:r>
            <a:endParaRPr lang="en-US" sz="4450" dirty="0"/>
          </a:p>
        </p:txBody>
      </p:sp>
      <p:sp>
        <p:nvSpPr>
          <p:cNvPr id="3" name="Text 1"/>
          <p:cNvSpPr/>
          <p:nvPr/>
        </p:nvSpPr>
        <p:spPr>
          <a:xfrm>
            <a:off x="793790" y="3328035"/>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pitchFamily="34" charset="0"/>
                <a:ea typeface="Heebo" pitchFamily="34" charset="-122"/>
                <a:cs typeface="Heebo" pitchFamily="34" charset="-120"/>
              </a:rPr>
              <a:t>The fusion of AI and holography promises to create a paradigm shift in how we interact with technology. AI's ability to learn, adapt, and generate intelligent responses, combined with the immersive and interactive nature of holographic displays, paves the way for a new era of human-computer interaction.</a:t>
            </a:r>
            <a:endParaRPr lang="en-US" sz="1750" dirty="0"/>
          </a:p>
        </p:txBody>
      </p:sp>
      <p:sp>
        <p:nvSpPr>
          <p:cNvPr id="4" name="Text 2"/>
          <p:cNvSpPr/>
          <p:nvPr/>
        </p:nvSpPr>
        <p:spPr>
          <a:xfrm>
            <a:off x="793790" y="4898708"/>
            <a:ext cx="3456861" cy="354330"/>
          </a:xfrm>
          <a:prstGeom prst="rect">
            <a:avLst/>
          </a:prstGeom>
          <a:noFill/>
          <a:ln/>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Artificial Intelligence (AI)</a:t>
            </a:r>
            <a:endParaRPr lang="en-US" sz="2200" dirty="0"/>
          </a:p>
        </p:txBody>
      </p:sp>
      <p:sp>
        <p:nvSpPr>
          <p:cNvPr id="5" name="Text 3"/>
          <p:cNvSpPr/>
          <p:nvPr/>
        </p:nvSpPr>
        <p:spPr>
          <a:xfrm>
            <a:off x="793790" y="5479852"/>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pitchFamily="34" charset="0"/>
                <a:ea typeface="Heebo" pitchFamily="34" charset="-122"/>
                <a:cs typeface="Heebo" pitchFamily="34" charset="-120"/>
              </a:rPr>
              <a:t>AI algorithms power the intelligence behind holographic interactions, enabling personalized experiences, natural language processing, and advanced data analysis.</a:t>
            </a:r>
            <a:endParaRPr lang="en-US" sz="1750" dirty="0"/>
          </a:p>
        </p:txBody>
      </p:sp>
      <p:sp>
        <p:nvSpPr>
          <p:cNvPr id="6" name="Text 4"/>
          <p:cNvSpPr/>
          <p:nvPr/>
        </p:nvSpPr>
        <p:spPr>
          <a:xfrm>
            <a:off x="7599521" y="4898708"/>
            <a:ext cx="3455194" cy="354330"/>
          </a:xfrm>
          <a:prstGeom prst="rect">
            <a:avLst/>
          </a:prstGeom>
          <a:noFill/>
          <a:ln/>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Holographic Technology</a:t>
            </a:r>
            <a:endParaRPr lang="en-US" sz="2200" dirty="0"/>
          </a:p>
        </p:txBody>
      </p:sp>
      <p:sp>
        <p:nvSpPr>
          <p:cNvPr id="7" name="Text 5"/>
          <p:cNvSpPr/>
          <p:nvPr/>
        </p:nvSpPr>
        <p:spPr>
          <a:xfrm>
            <a:off x="7599521" y="5479852"/>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pitchFamily="34" charset="0"/>
                <a:ea typeface="Heebo" pitchFamily="34" charset="-122"/>
                <a:cs typeface="Heebo" pitchFamily="34" charset="-120"/>
              </a:rPr>
              <a:t>Holographic displays create three-dimensional, lifelike projections, providing an immersive and interactive experience that transcends traditional 2D interfaces.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84596"/>
          </a:xfrm>
          <a:prstGeom prst="rect">
            <a:avLst/>
          </a:prstGeom>
        </p:spPr>
      </p:pic>
      <p:pic>
        <p:nvPicPr>
          <p:cNvPr id="3" name="Image 1" descr="preencoded.png"/>
          <p:cNvPicPr>
            <a:picLocks noChangeAspect="1"/>
          </p:cNvPicPr>
          <p:nvPr/>
        </p:nvPicPr>
        <p:blipFill>
          <a:blip r:embed="rId4"/>
          <a:stretch>
            <a:fillRect/>
          </a:stretch>
        </p:blipFill>
        <p:spPr>
          <a:xfrm>
            <a:off x="5528310" y="248364"/>
            <a:ext cx="3573661" cy="1987868"/>
          </a:xfrm>
          <a:prstGeom prst="rect">
            <a:avLst/>
          </a:prstGeom>
        </p:spPr>
      </p:pic>
      <p:sp>
        <p:nvSpPr>
          <p:cNvPr id="4" name="Text 0"/>
          <p:cNvSpPr/>
          <p:nvPr/>
        </p:nvSpPr>
        <p:spPr>
          <a:xfrm>
            <a:off x="695682" y="3346371"/>
            <a:ext cx="11483221" cy="621149"/>
          </a:xfrm>
          <a:prstGeom prst="rect">
            <a:avLst/>
          </a:prstGeom>
          <a:noFill/>
          <a:ln/>
        </p:spPr>
        <p:txBody>
          <a:bodyPr wrap="none" lIns="0" tIns="0" rIns="0" bIns="0" rtlCol="0" anchor="t"/>
          <a:lstStyle/>
          <a:p>
            <a:pPr marL="0" indent="0">
              <a:lnSpc>
                <a:spcPts val="4850"/>
              </a:lnSpc>
              <a:buNone/>
            </a:pPr>
            <a:r>
              <a:rPr lang="en-US" sz="3900" dirty="0">
                <a:solidFill>
                  <a:srgbClr val="F2F0F4"/>
                </a:solidFill>
                <a:latin typeface="Montserrat" pitchFamily="34" charset="0"/>
                <a:ea typeface="Montserrat" pitchFamily="34" charset="-122"/>
                <a:cs typeface="Montserrat" pitchFamily="34" charset="-120"/>
              </a:rPr>
              <a:t>Revolutionizing Human-Computer Interaction</a:t>
            </a:r>
            <a:endParaRPr lang="en-US" sz="3900" dirty="0"/>
          </a:p>
        </p:txBody>
      </p:sp>
      <p:sp>
        <p:nvSpPr>
          <p:cNvPr id="5" name="Text 1"/>
          <p:cNvSpPr/>
          <p:nvPr/>
        </p:nvSpPr>
        <p:spPr>
          <a:xfrm>
            <a:off x="695682" y="4265652"/>
            <a:ext cx="13239036" cy="635794"/>
          </a:xfrm>
          <a:prstGeom prst="rect">
            <a:avLst/>
          </a:prstGeom>
          <a:noFill/>
          <a:ln/>
        </p:spPr>
        <p:txBody>
          <a:bodyPr wrap="square" lIns="0" tIns="0" rIns="0" bIns="0" rtlCol="0" anchor="t"/>
          <a:lstStyle/>
          <a:p>
            <a:pPr marL="0" indent="0">
              <a:lnSpc>
                <a:spcPts val="2500"/>
              </a:lnSpc>
              <a:buNone/>
            </a:pPr>
            <a:r>
              <a:rPr lang="en-US" sz="1550" dirty="0">
                <a:solidFill>
                  <a:srgbClr val="DCD7E5"/>
                </a:solidFill>
                <a:latin typeface="Heebo" pitchFamily="34" charset="0"/>
                <a:ea typeface="Heebo" pitchFamily="34" charset="-122"/>
                <a:cs typeface="Heebo" pitchFamily="34" charset="-120"/>
              </a:rPr>
              <a:t>AI-powered holograms have the potential to revolutionize how we interact with technology, making it more intuitive, personalized, and engaging. By integrating AI capabilities with immersive holographic displays, we can create a seamless and natural user experience.</a:t>
            </a:r>
            <a:endParaRPr lang="en-US" sz="1550" dirty="0"/>
          </a:p>
        </p:txBody>
      </p:sp>
      <p:sp>
        <p:nvSpPr>
          <p:cNvPr id="6" name="Shape 2"/>
          <p:cNvSpPr/>
          <p:nvPr/>
        </p:nvSpPr>
        <p:spPr>
          <a:xfrm>
            <a:off x="695682" y="5348645"/>
            <a:ext cx="447199" cy="447199"/>
          </a:xfrm>
          <a:prstGeom prst="roundRect">
            <a:avLst>
              <a:gd name="adj" fmla="val 18668"/>
            </a:avLst>
          </a:prstGeom>
          <a:solidFill>
            <a:srgbClr val="31136C"/>
          </a:solidFill>
          <a:ln w="7620">
            <a:solidFill>
              <a:srgbClr val="4A2C85"/>
            </a:solidFill>
            <a:prstDash val="solid"/>
          </a:ln>
        </p:spPr>
      </p:sp>
      <p:sp>
        <p:nvSpPr>
          <p:cNvPr id="7" name="Text 3"/>
          <p:cNvSpPr/>
          <p:nvPr/>
        </p:nvSpPr>
        <p:spPr>
          <a:xfrm>
            <a:off x="865465" y="5423178"/>
            <a:ext cx="107633" cy="298133"/>
          </a:xfrm>
          <a:prstGeom prst="rect">
            <a:avLst/>
          </a:prstGeom>
          <a:noFill/>
          <a:ln/>
        </p:spPr>
        <p:txBody>
          <a:bodyPr wrap="none" lIns="0" tIns="0" rIns="0" bIns="0" rtlCol="0" anchor="t"/>
          <a:lstStyle/>
          <a:p>
            <a:pPr marL="0" indent="0" algn="ctr">
              <a:lnSpc>
                <a:spcPts val="2300"/>
              </a:lnSpc>
              <a:buNone/>
            </a:pPr>
            <a:r>
              <a:rPr lang="en-US" sz="2300" dirty="0">
                <a:solidFill>
                  <a:srgbClr val="DCD7E5"/>
                </a:solidFill>
                <a:latin typeface="Montserrat" pitchFamily="34" charset="0"/>
                <a:ea typeface="Montserrat" pitchFamily="34" charset="-122"/>
                <a:cs typeface="Montserrat" pitchFamily="34" charset="-120"/>
              </a:rPr>
              <a:t>1</a:t>
            </a:r>
            <a:endParaRPr lang="en-US" sz="2300" dirty="0"/>
          </a:p>
        </p:txBody>
      </p:sp>
      <p:sp>
        <p:nvSpPr>
          <p:cNvPr id="8" name="Text 4"/>
          <p:cNvSpPr/>
          <p:nvPr/>
        </p:nvSpPr>
        <p:spPr>
          <a:xfrm>
            <a:off x="1341596" y="5348645"/>
            <a:ext cx="2484596" cy="310515"/>
          </a:xfrm>
          <a:prstGeom prst="rect">
            <a:avLst/>
          </a:prstGeom>
          <a:noFill/>
          <a:ln/>
        </p:spPr>
        <p:txBody>
          <a:bodyPr wrap="none" lIns="0" tIns="0" rIns="0" bIns="0" rtlCol="0" anchor="t"/>
          <a:lstStyle/>
          <a:p>
            <a:pPr marL="0" indent="0">
              <a:lnSpc>
                <a:spcPts val="2400"/>
              </a:lnSpc>
              <a:buNone/>
            </a:pPr>
            <a:r>
              <a:rPr lang="en-US" sz="1950" dirty="0">
                <a:solidFill>
                  <a:srgbClr val="DCD7E5"/>
                </a:solidFill>
                <a:latin typeface="Montserrat" pitchFamily="34" charset="0"/>
                <a:ea typeface="Montserrat" pitchFamily="34" charset="-122"/>
                <a:cs typeface="Montserrat" pitchFamily="34" charset="-120"/>
              </a:rPr>
              <a:t>Intuitive Interaction</a:t>
            </a:r>
            <a:endParaRPr lang="en-US" sz="1950" dirty="0"/>
          </a:p>
        </p:txBody>
      </p:sp>
      <p:sp>
        <p:nvSpPr>
          <p:cNvPr id="9" name="Text 5"/>
          <p:cNvSpPr/>
          <p:nvPr/>
        </p:nvSpPr>
        <p:spPr>
          <a:xfrm>
            <a:off x="1341596" y="5778341"/>
            <a:ext cx="3634621" cy="1589484"/>
          </a:xfrm>
          <a:prstGeom prst="rect">
            <a:avLst/>
          </a:prstGeom>
          <a:noFill/>
          <a:ln/>
        </p:spPr>
        <p:txBody>
          <a:bodyPr wrap="square" lIns="0" tIns="0" rIns="0" bIns="0" rtlCol="0" anchor="t"/>
          <a:lstStyle/>
          <a:p>
            <a:pPr marL="0" indent="0">
              <a:lnSpc>
                <a:spcPts val="2500"/>
              </a:lnSpc>
              <a:buNone/>
            </a:pPr>
            <a:r>
              <a:rPr lang="en-US" sz="1550" dirty="0">
                <a:solidFill>
                  <a:srgbClr val="DCD7E5"/>
                </a:solidFill>
                <a:latin typeface="Heebo" pitchFamily="34" charset="0"/>
                <a:ea typeface="Heebo" pitchFamily="34" charset="-122"/>
                <a:cs typeface="Heebo" pitchFamily="34" charset="-120"/>
              </a:rPr>
              <a:t>Holographic interfaces can be controlled with gestures, voice commands, and even eye tracking, providing a more natural and intuitive way to interact with technology.</a:t>
            </a:r>
            <a:endParaRPr lang="en-US" sz="1550" dirty="0"/>
          </a:p>
        </p:txBody>
      </p:sp>
      <p:sp>
        <p:nvSpPr>
          <p:cNvPr id="10" name="Shape 6"/>
          <p:cNvSpPr/>
          <p:nvPr/>
        </p:nvSpPr>
        <p:spPr>
          <a:xfrm>
            <a:off x="5174933" y="5348645"/>
            <a:ext cx="447199" cy="447199"/>
          </a:xfrm>
          <a:prstGeom prst="roundRect">
            <a:avLst>
              <a:gd name="adj" fmla="val 18668"/>
            </a:avLst>
          </a:prstGeom>
          <a:solidFill>
            <a:srgbClr val="31136C"/>
          </a:solidFill>
          <a:ln w="7620">
            <a:solidFill>
              <a:srgbClr val="4A2C85"/>
            </a:solidFill>
            <a:prstDash val="solid"/>
          </a:ln>
        </p:spPr>
      </p:sp>
      <p:sp>
        <p:nvSpPr>
          <p:cNvPr id="12" name="Text 8"/>
          <p:cNvSpPr/>
          <p:nvPr/>
        </p:nvSpPr>
        <p:spPr>
          <a:xfrm>
            <a:off x="5820847" y="5348645"/>
            <a:ext cx="3161943" cy="310515"/>
          </a:xfrm>
          <a:prstGeom prst="rect">
            <a:avLst/>
          </a:prstGeom>
          <a:noFill/>
          <a:ln/>
        </p:spPr>
        <p:txBody>
          <a:bodyPr wrap="none" lIns="0" tIns="0" rIns="0" bIns="0" rtlCol="0" anchor="t"/>
          <a:lstStyle/>
          <a:p>
            <a:pPr marL="0" indent="0">
              <a:lnSpc>
                <a:spcPts val="2400"/>
              </a:lnSpc>
              <a:buNone/>
            </a:pPr>
            <a:r>
              <a:rPr lang="en-US" sz="1950" dirty="0">
                <a:solidFill>
                  <a:srgbClr val="DCD7E5"/>
                </a:solidFill>
                <a:latin typeface="Montserrat" pitchFamily="34" charset="0"/>
                <a:ea typeface="Montserrat" pitchFamily="34" charset="-122"/>
                <a:cs typeface="Montserrat" pitchFamily="34" charset="-120"/>
              </a:rPr>
              <a:t>Personalized Experiences</a:t>
            </a:r>
            <a:endParaRPr lang="en-US" sz="1950" dirty="0"/>
          </a:p>
        </p:txBody>
      </p:sp>
      <p:sp>
        <p:nvSpPr>
          <p:cNvPr id="13" name="Text 9"/>
          <p:cNvSpPr/>
          <p:nvPr/>
        </p:nvSpPr>
        <p:spPr>
          <a:xfrm>
            <a:off x="5820847" y="5778341"/>
            <a:ext cx="3634621" cy="1271588"/>
          </a:xfrm>
          <a:prstGeom prst="rect">
            <a:avLst/>
          </a:prstGeom>
          <a:noFill/>
          <a:ln/>
        </p:spPr>
        <p:txBody>
          <a:bodyPr wrap="square" lIns="0" tIns="0" rIns="0" bIns="0" rtlCol="0" anchor="t"/>
          <a:lstStyle/>
          <a:p>
            <a:pPr marL="0" indent="0">
              <a:lnSpc>
                <a:spcPts val="2500"/>
              </a:lnSpc>
              <a:buNone/>
            </a:pPr>
            <a:r>
              <a:rPr lang="en-US" sz="1550" dirty="0">
                <a:solidFill>
                  <a:srgbClr val="DCD7E5"/>
                </a:solidFill>
                <a:latin typeface="Heebo" pitchFamily="34" charset="0"/>
                <a:ea typeface="Heebo" pitchFamily="34" charset="-122"/>
                <a:cs typeface="Heebo" pitchFamily="34" charset="-120"/>
              </a:rPr>
              <a:t>AI algorithms can learn user preferences and tailor interactions to individual needs, providing a more personalized and engaging experience.</a:t>
            </a:r>
            <a:endParaRPr lang="en-US" sz="1550" dirty="0"/>
          </a:p>
        </p:txBody>
      </p:sp>
      <p:sp>
        <p:nvSpPr>
          <p:cNvPr id="14" name="Shape 10"/>
          <p:cNvSpPr/>
          <p:nvPr/>
        </p:nvSpPr>
        <p:spPr>
          <a:xfrm>
            <a:off x="9654183" y="5348645"/>
            <a:ext cx="447199" cy="447199"/>
          </a:xfrm>
          <a:prstGeom prst="roundRect">
            <a:avLst>
              <a:gd name="adj" fmla="val 18668"/>
            </a:avLst>
          </a:prstGeom>
          <a:solidFill>
            <a:srgbClr val="31136C"/>
          </a:solidFill>
          <a:ln w="7620">
            <a:solidFill>
              <a:srgbClr val="4A2C85"/>
            </a:solidFill>
            <a:prstDash val="solid"/>
          </a:ln>
        </p:spPr>
      </p:sp>
      <p:sp>
        <p:nvSpPr>
          <p:cNvPr id="15" name="Text 11"/>
          <p:cNvSpPr/>
          <p:nvPr/>
        </p:nvSpPr>
        <p:spPr>
          <a:xfrm>
            <a:off x="9793724" y="5423178"/>
            <a:ext cx="168116" cy="298133"/>
          </a:xfrm>
          <a:prstGeom prst="rect">
            <a:avLst/>
          </a:prstGeom>
          <a:noFill/>
          <a:ln/>
        </p:spPr>
        <p:txBody>
          <a:bodyPr wrap="none" lIns="0" tIns="0" rIns="0" bIns="0" rtlCol="0" anchor="t"/>
          <a:lstStyle/>
          <a:p>
            <a:pPr marL="0" indent="0" algn="ctr">
              <a:lnSpc>
                <a:spcPts val="2300"/>
              </a:lnSpc>
              <a:buNone/>
            </a:pPr>
            <a:r>
              <a:rPr lang="en-US" sz="2300" dirty="0">
                <a:solidFill>
                  <a:srgbClr val="DCD7E5"/>
                </a:solidFill>
                <a:latin typeface="Montserrat" pitchFamily="34" charset="0"/>
                <a:ea typeface="Montserrat" pitchFamily="34" charset="-122"/>
                <a:cs typeface="Montserrat" pitchFamily="34" charset="-120"/>
              </a:rPr>
              <a:t>3</a:t>
            </a:r>
            <a:endParaRPr lang="en-US" sz="2300" dirty="0"/>
          </a:p>
        </p:txBody>
      </p:sp>
      <p:sp>
        <p:nvSpPr>
          <p:cNvPr id="16" name="Text 12"/>
          <p:cNvSpPr/>
          <p:nvPr/>
        </p:nvSpPr>
        <p:spPr>
          <a:xfrm>
            <a:off x="10300097" y="5348645"/>
            <a:ext cx="2850475" cy="310515"/>
          </a:xfrm>
          <a:prstGeom prst="rect">
            <a:avLst/>
          </a:prstGeom>
          <a:noFill/>
          <a:ln/>
        </p:spPr>
        <p:txBody>
          <a:bodyPr wrap="none" lIns="0" tIns="0" rIns="0" bIns="0" rtlCol="0" anchor="t"/>
          <a:lstStyle/>
          <a:p>
            <a:pPr marL="0" indent="0">
              <a:lnSpc>
                <a:spcPts val="2400"/>
              </a:lnSpc>
              <a:buNone/>
            </a:pPr>
            <a:r>
              <a:rPr lang="en-US" sz="1950" dirty="0">
                <a:solidFill>
                  <a:srgbClr val="DCD7E5"/>
                </a:solidFill>
                <a:latin typeface="Montserrat" pitchFamily="34" charset="0"/>
                <a:ea typeface="Montserrat" pitchFamily="34" charset="-122"/>
                <a:cs typeface="Montserrat" pitchFamily="34" charset="-120"/>
              </a:rPr>
              <a:t>Enhanced Accessibility</a:t>
            </a:r>
            <a:endParaRPr lang="en-US" sz="1950" dirty="0"/>
          </a:p>
        </p:txBody>
      </p:sp>
      <p:sp>
        <p:nvSpPr>
          <p:cNvPr id="17" name="Text 13"/>
          <p:cNvSpPr/>
          <p:nvPr/>
        </p:nvSpPr>
        <p:spPr>
          <a:xfrm>
            <a:off x="10300097" y="5778341"/>
            <a:ext cx="3634621" cy="1271588"/>
          </a:xfrm>
          <a:prstGeom prst="rect">
            <a:avLst/>
          </a:prstGeom>
          <a:noFill/>
          <a:ln/>
        </p:spPr>
        <p:txBody>
          <a:bodyPr wrap="square" lIns="0" tIns="0" rIns="0" bIns="0" rtlCol="0" anchor="t"/>
          <a:lstStyle/>
          <a:p>
            <a:pPr marL="0" indent="0">
              <a:lnSpc>
                <a:spcPts val="2500"/>
              </a:lnSpc>
              <a:buNone/>
            </a:pPr>
            <a:r>
              <a:rPr lang="en-US" sz="1550" dirty="0">
                <a:solidFill>
                  <a:srgbClr val="DCD7E5"/>
                </a:solidFill>
                <a:latin typeface="Heebo" pitchFamily="34" charset="0"/>
                <a:ea typeface="Heebo" pitchFamily="34" charset="-122"/>
                <a:cs typeface="Heebo" pitchFamily="34" charset="-120"/>
              </a:rPr>
              <a:t>Holographic displays can provide alternative ways to access information, making technology more accessible to people with disabilities.</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32648" y="2528888"/>
            <a:ext cx="5021104" cy="3171706"/>
          </a:xfrm>
          <a:prstGeom prst="rect">
            <a:avLst/>
          </a:prstGeom>
        </p:spPr>
      </p:pic>
      <p:sp>
        <p:nvSpPr>
          <p:cNvPr id="4" name="Text 0"/>
          <p:cNvSpPr/>
          <p:nvPr/>
        </p:nvSpPr>
        <p:spPr>
          <a:xfrm>
            <a:off x="6137672" y="892492"/>
            <a:ext cx="7500580" cy="581620"/>
          </a:xfrm>
          <a:prstGeom prst="rect">
            <a:avLst/>
          </a:prstGeom>
          <a:noFill/>
          <a:ln/>
        </p:spPr>
        <p:txBody>
          <a:bodyPr wrap="none" lIns="0" tIns="0" rIns="0" bIns="0" rtlCol="0" anchor="t"/>
          <a:lstStyle/>
          <a:p>
            <a:pPr marL="0" indent="0">
              <a:lnSpc>
                <a:spcPts val="4550"/>
              </a:lnSpc>
              <a:buNone/>
            </a:pPr>
            <a:r>
              <a:rPr lang="en-US" sz="3650" dirty="0">
                <a:solidFill>
                  <a:srgbClr val="F2F0F4"/>
                </a:solidFill>
                <a:latin typeface="Montserrat" pitchFamily="34" charset="0"/>
                <a:ea typeface="Montserrat" pitchFamily="34" charset="-122"/>
                <a:cs typeface="Montserrat" pitchFamily="34" charset="-120"/>
              </a:rPr>
              <a:t>Immersive Holographic Displays</a:t>
            </a:r>
            <a:endParaRPr lang="en-US" sz="3650" dirty="0"/>
          </a:p>
        </p:txBody>
      </p:sp>
      <p:sp>
        <p:nvSpPr>
          <p:cNvPr id="5" name="Text 1"/>
          <p:cNvSpPr/>
          <p:nvPr/>
        </p:nvSpPr>
        <p:spPr>
          <a:xfrm>
            <a:off x="6137672" y="1753195"/>
            <a:ext cx="7841456" cy="892969"/>
          </a:xfrm>
          <a:prstGeom prst="rect">
            <a:avLst/>
          </a:prstGeom>
          <a:noFill/>
          <a:ln/>
        </p:spPr>
        <p:txBody>
          <a:bodyPr wrap="square" lIns="0" tIns="0" rIns="0" bIns="0" rtlCol="0" anchor="t"/>
          <a:lstStyle/>
          <a:p>
            <a:pPr marL="0" indent="0">
              <a:lnSpc>
                <a:spcPts val="2300"/>
              </a:lnSpc>
              <a:buNone/>
            </a:pPr>
            <a:r>
              <a:rPr lang="en-US" sz="1450" dirty="0">
                <a:solidFill>
                  <a:srgbClr val="DCD7E5"/>
                </a:solidFill>
                <a:latin typeface="Heebo" pitchFamily="34" charset="0"/>
                <a:ea typeface="Heebo" pitchFamily="34" charset="-122"/>
                <a:cs typeface="Heebo" pitchFamily="34" charset="-120"/>
              </a:rPr>
              <a:t>Holographic displays are capable of creating lifelike 3D projections, offering a more immersive and engaging visual experience compared to traditional 2D screens. These displays can be used to create interactive environments, virtual worlds, and realistic simulations.</a:t>
            </a:r>
            <a:endParaRPr lang="en-US" sz="1450" dirty="0"/>
          </a:p>
        </p:txBody>
      </p:sp>
      <p:sp>
        <p:nvSpPr>
          <p:cNvPr id="6" name="Shape 2"/>
          <p:cNvSpPr/>
          <p:nvPr/>
        </p:nvSpPr>
        <p:spPr>
          <a:xfrm>
            <a:off x="6405324" y="2855476"/>
            <a:ext cx="22860" cy="4481632"/>
          </a:xfrm>
          <a:prstGeom prst="roundRect">
            <a:avLst>
              <a:gd name="adj" fmla="val 341930"/>
            </a:avLst>
          </a:prstGeom>
          <a:solidFill>
            <a:srgbClr val="4A2C85"/>
          </a:solidFill>
          <a:ln/>
        </p:spPr>
      </p:sp>
      <p:sp>
        <p:nvSpPr>
          <p:cNvPr id="7" name="Shape 3"/>
          <p:cNvSpPr/>
          <p:nvPr/>
        </p:nvSpPr>
        <p:spPr>
          <a:xfrm>
            <a:off x="6603206" y="3262670"/>
            <a:ext cx="651272" cy="22860"/>
          </a:xfrm>
          <a:prstGeom prst="roundRect">
            <a:avLst>
              <a:gd name="adj" fmla="val 341930"/>
            </a:avLst>
          </a:prstGeom>
          <a:solidFill>
            <a:srgbClr val="4A2C85"/>
          </a:solidFill>
          <a:ln/>
        </p:spPr>
      </p:sp>
      <p:sp>
        <p:nvSpPr>
          <p:cNvPr id="8" name="Shape 4"/>
          <p:cNvSpPr/>
          <p:nvPr/>
        </p:nvSpPr>
        <p:spPr>
          <a:xfrm>
            <a:off x="6207443" y="3064788"/>
            <a:ext cx="418624" cy="418624"/>
          </a:xfrm>
          <a:prstGeom prst="roundRect">
            <a:avLst>
              <a:gd name="adj" fmla="val 18672"/>
            </a:avLst>
          </a:prstGeom>
          <a:solidFill>
            <a:srgbClr val="31136C"/>
          </a:solidFill>
          <a:ln w="7620">
            <a:solidFill>
              <a:srgbClr val="4A2C85"/>
            </a:solidFill>
            <a:prstDash val="solid"/>
          </a:ln>
        </p:spPr>
      </p:sp>
      <p:sp>
        <p:nvSpPr>
          <p:cNvPr id="9" name="Text 5"/>
          <p:cNvSpPr/>
          <p:nvPr/>
        </p:nvSpPr>
        <p:spPr>
          <a:xfrm>
            <a:off x="6366272" y="3134439"/>
            <a:ext cx="100846" cy="279202"/>
          </a:xfrm>
          <a:prstGeom prst="rect">
            <a:avLst/>
          </a:prstGeom>
          <a:noFill/>
          <a:ln/>
        </p:spPr>
        <p:txBody>
          <a:bodyPr wrap="none" lIns="0" tIns="0" rIns="0" bIns="0" rtlCol="0" anchor="t"/>
          <a:lstStyle/>
          <a:p>
            <a:pPr marL="0" indent="0" algn="ctr">
              <a:lnSpc>
                <a:spcPts val="2150"/>
              </a:lnSpc>
              <a:buNone/>
            </a:pPr>
            <a:r>
              <a:rPr lang="en-US" sz="2150" dirty="0">
                <a:solidFill>
                  <a:srgbClr val="DCD7E5"/>
                </a:solidFill>
                <a:latin typeface="Montserrat" pitchFamily="34" charset="0"/>
                <a:ea typeface="Montserrat" pitchFamily="34" charset="-122"/>
                <a:cs typeface="Montserrat" pitchFamily="34" charset="-120"/>
              </a:rPr>
              <a:t>1</a:t>
            </a:r>
            <a:endParaRPr lang="en-US" sz="2150" dirty="0"/>
          </a:p>
        </p:txBody>
      </p:sp>
      <p:sp>
        <p:nvSpPr>
          <p:cNvPr id="10" name="Text 6"/>
          <p:cNvSpPr/>
          <p:nvPr/>
        </p:nvSpPr>
        <p:spPr>
          <a:xfrm>
            <a:off x="7440335" y="3041571"/>
            <a:ext cx="2326243" cy="290751"/>
          </a:xfrm>
          <a:prstGeom prst="rect">
            <a:avLst/>
          </a:prstGeom>
          <a:noFill/>
          <a:ln/>
        </p:spPr>
        <p:txBody>
          <a:bodyPr wrap="none" lIns="0" tIns="0" rIns="0" bIns="0" rtlCol="0" anchor="t"/>
          <a:lstStyle/>
          <a:p>
            <a:pPr marL="0" indent="0" algn="l">
              <a:lnSpc>
                <a:spcPts val="2250"/>
              </a:lnSpc>
              <a:buNone/>
            </a:pPr>
            <a:r>
              <a:rPr lang="en-US" sz="1800" dirty="0">
                <a:solidFill>
                  <a:srgbClr val="DCD7E5"/>
                </a:solidFill>
                <a:latin typeface="Montserrat" pitchFamily="34" charset="0"/>
                <a:ea typeface="Montserrat" pitchFamily="34" charset="-122"/>
                <a:cs typeface="Montserrat" pitchFamily="34" charset="-120"/>
              </a:rPr>
              <a:t>3D Projection</a:t>
            </a:r>
            <a:endParaRPr lang="en-US" sz="1800" dirty="0"/>
          </a:p>
        </p:txBody>
      </p:sp>
      <p:sp>
        <p:nvSpPr>
          <p:cNvPr id="11" name="Text 7"/>
          <p:cNvSpPr/>
          <p:nvPr/>
        </p:nvSpPr>
        <p:spPr>
          <a:xfrm>
            <a:off x="7440335" y="3443883"/>
            <a:ext cx="6538793" cy="595313"/>
          </a:xfrm>
          <a:prstGeom prst="rect">
            <a:avLst/>
          </a:prstGeom>
          <a:noFill/>
          <a:ln/>
        </p:spPr>
        <p:txBody>
          <a:bodyPr wrap="square" lIns="0" tIns="0" rIns="0" bIns="0" rtlCol="0" anchor="t"/>
          <a:lstStyle/>
          <a:p>
            <a:pPr marL="0" indent="0" algn="l">
              <a:lnSpc>
                <a:spcPts val="2300"/>
              </a:lnSpc>
              <a:buNone/>
            </a:pPr>
            <a:r>
              <a:rPr lang="en-US" sz="1450" dirty="0">
                <a:solidFill>
                  <a:srgbClr val="DCD7E5"/>
                </a:solidFill>
                <a:latin typeface="Heebo" pitchFamily="34" charset="0"/>
                <a:ea typeface="Heebo" pitchFamily="34" charset="-122"/>
                <a:cs typeface="Heebo" pitchFamily="34" charset="-120"/>
              </a:rPr>
              <a:t>Holographic displays use lasers or other light sources to project 3D images, creating the illusion of depth and realism.</a:t>
            </a:r>
            <a:endParaRPr lang="en-US" sz="1450" dirty="0"/>
          </a:p>
        </p:txBody>
      </p:sp>
      <p:sp>
        <p:nvSpPr>
          <p:cNvPr id="12" name="Shape 8"/>
          <p:cNvSpPr/>
          <p:nvPr/>
        </p:nvSpPr>
        <p:spPr>
          <a:xfrm>
            <a:off x="6603206" y="4818578"/>
            <a:ext cx="651272" cy="22860"/>
          </a:xfrm>
          <a:prstGeom prst="roundRect">
            <a:avLst>
              <a:gd name="adj" fmla="val 341930"/>
            </a:avLst>
          </a:prstGeom>
          <a:solidFill>
            <a:srgbClr val="4A2C85"/>
          </a:solidFill>
          <a:ln/>
        </p:spPr>
      </p:sp>
      <p:sp>
        <p:nvSpPr>
          <p:cNvPr id="13" name="Shape 9"/>
          <p:cNvSpPr/>
          <p:nvPr/>
        </p:nvSpPr>
        <p:spPr>
          <a:xfrm>
            <a:off x="6207443" y="4620697"/>
            <a:ext cx="418624" cy="418624"/>
          </a:xfrm>
          <a:prstGeom prst="roundRect">
            <a:avLst>
              <a:gd name="adj" fmla="val 18672"/>
            </a:avLst>
          </a:prstGeom>
          <a:solidFill>
            <a:srgbClr val="31136C"/>
          </a:solidFill>
          <a:ln w="7620">
            <a:solidFill>
              <a:srgbClr val="4A2C85"/>
            </a:solidFill>
            <a:prstDash val="solid"/>
          </a:ln>
        </p:spPr>
      </p:sp>
      <p:sp>
        <p:nvSpPr>
          <p:cNvPr id="14" name="Text 10"/>
          <p:cNvSpPr/>
          <p:nvPr/>
        </p:nvSpPr>
        <p:spPr>
          <a:xfrm>
            <a:off x="6337459" y="4690348"/>
            <a:ext cx="158591" cy="279202"/>
          </a:xfrm>
          <a:prstGeom prst="rect">
            <a:avLst/>
          </a:prstGeom>
          <a:noFill/>
          <a:ln/>
        </p:spPr>
        <p:txBody>
          <a:bodyPr wrap="none" lIns="0" tIns="0" rIns="0" bIns="0" rtlCol="0" anchor="t"/>
          <a:lstStyle/>
          <a:p>
            <a:pPr marL="0" indent="0" algn="ctr">
              <a:lnSpc>
                <a:spcPts val="2150"/>
              </a:lnSpc>
              <a:buNone/>
            </a:pPr>
            <a:r>
              <a:rPr lang="en-US" sz="2150" dirty="0">
                <a:solidFill>
                  <a:srgbClr val="DCD7E5"/>
                </a:solidFill>
                <a:latin typeface="Montserrat" pitchFamily="34" charset="0"/>
                <a:ea typeface="Montserrat" pitchFamily="34" charset="-122"/>
                <a:cs typeface="Montserrat" pitchFamily="34" charset="-120"/>
              </a:rPr>
              <a:t>2</a:t>
            </a:r>
            <a:endParaRPr lang="en-US" sz="2150" dirty="0"/>
          </a:p>
        </p:txBody>
      </p:sp>
      <p:sp>
        <p:nvSpPr>
          <p:cNvPr id="15" name="Text 11"/>
          <p:cNvSpPr/>
          <p:nvPr/>
        </p:nvSpPr>
        <p:spPr>
          <a:xfrm>
            <a:off x="7440335" y="4597479"/>
            <a:ext cx="2941320" cy="290751"/>
          </a:xfrm>
          <a:prstGeom prst="rect">
            <a:avLst/>
          </a:prstGeom>
          <a:noFill/>
          <a:ln/>
        </p:spPr>
        <p:txBody>
          <a:bodyPr wrap="none" lIns="0" tIns="0" rIns="0" bIns="0" rtlCol="0" anchor="t"/>
          <a:lstStyle/>
          <a:p>
            <a:pPr marL="0" indent="0" algn="l">
              <a:lnSpc>
                <a:spcPts val="2250"/>
              </a:lnSpc>
              <a:buNone/>
            </a:pPr>
            <a:r>
              <a:rPr lang="en-US" sz="1800" dirty="0">
                <a:solidFill>
                  <a:srgbClr val="DCD7E5"/>
                </a:solidFill>
                <a:latin typeface="Montserrat" pitchFamily="34" charset="0"/>
                <a:ea typeface="Montserrat" pitchFamily="34" charset="-122"/>
                <a:cs typeface="Montserrat" pitchFamily="34" charset="-120"/>
              </a:rPr>
              <a:t>Immersive Environments</a:t>
            </a:r>
            <a:endParaRPr lang="en-US" sz="1800" dirty="0"/>
          </a:p>
        </p:txBody>
      </p:sp>
      <p:sp>
        <p:nvSpPr>
          <p:cNvPr id="16" name="Text 12"/>
          <p:cNvSpPr/>
          <p:nvPr/>
        </p:nvSpPr>
        <p:spPr>
          <a:xfrm>
            <a:off x="7440335" y="4999792"/>
            <a:ext cx="6538793" cy="595313"/>
          </a:xfrm>
          <a:prstGeom prst="rect">
            <a:avLst/>
          </a:prstGeom>
          <a:noFill/>
          <a:ln/>
        </p:spPr>
        <p:txBody>
          <a:bodyPr wrap="square" lIns="0" tIns="0" rIns="0" bIns="0" rtlCol="0" anchor="t"/>
          <a:lstStyle/>
          <a:p>
            <a:pPr marL="0" indent="0" algn="l">
              <a:lnSpc>
                <a:spcPts val="2300"/>
              </a:lnSpc>
              <a:buNone/>
            </a:pPr>
            <a:r>
              <a:rPr lang="en-US" sz="1450" dirty="0">
                <a:solidFill>
                  <a:srgbClr val="DCD7E5"/>
                </a:solidFill>
                <a:latin typeface="Heebo" pitchFamily="34" charset="0"/>
                <a:ea typeface="Heebo" pitchFamily="34" charset="-122"/>
                <a:cs typeface="Heebo" pitchFamily="34" charset="-120"/>
              </a:rPr>
              <a:t>Users can interact with holographic projections in a three-dimensional space, creating a more immersive and engaging experience.</a:t>
            </a:r>
            <a:endParaRPr lang="en-US" sz="1450" dirty="0"/>
          </a:p>
        </p:txBody>
      </p:sp>
      <p:sp>
        <p:nvSpPr>
          <p:cNvPr id="17" name="Shape 13"/>
          <p:cNvSpPr/>
          <p:nvPr/>
        </p:nvSpPr>
        <p:spPr>
          <a:xfrm>
            <a:off x="6603206" y="6374487"/>
            <a:ext cx="651272" cy="22860"/>
          </a:xfrm>
          <a:prstGeom prst="roundRect">
            <a:avLst>
              <a:gd name="adj" fmla="val 341930"/>
            </a:avLst>
          </a:prstGeom>
          <a:solidFill>
            <a:srgbClr val="4A2C85"/>
          </a:solidFill>
          <a:ln/>
        </p:spPr>
      </p:sp>
      <p:sp>
        <p:nvSpPr>
          <p:cNvPr id="18" name="Shape 14"/>
          <p:cNvSpPr/>
          <p:nvPr/>
        </p:nvSpPr>
        <p:spPr>
          <a:xfrm>
            <a:off x="6207443" y="6176605"/>
            <a:ext cx="418624" cy="418624"/>
          </a:xfrm>
          <a:prstGeom prst="roundRect">
            <a:avLst>
              <a:gd name="adj" fmla="val 18672"/>
            </a:avLst>
          </a:prstGeom>
          <a:solidFill>
            <a:srgbClr val="31136C"/>
          </a:solidFill>
          <a:ln w="7620">
            <a:solidFill>
              <a:srgbClr val="4A2C85"/>
            </a:solidFill>
            <a:prstDash val="solid"/>
          </a:ln>
        </p:spPr>
      </p:sp>
      <p:sp>
        <p:nvSpPr>
          <p:cNvPr id="19" name="Text 15"/>
          <p:cNvSpPr/>
          <p:nvPr/>
        </p:nvSpPr>
        <p:spPr>
          <a:xfrm>
            <a:off x="6337935" y="6246257"/>
            <a:ext cx="157520" cy="279202"/>
          </a:xfrm>
          <a:prstGeom prst="rect">
            <a:avLst/>
          </a:prstGeom>
          <a:noFill/>
          <a:ln/>
        </p:spPr>
        <p:txBody>
          <a:bodyPr wrap="none" lIns="0" tIns="0" rIns="0" bIns="0" rtlCol="0" anchor="t"/>
          <a:lstStyle/>
          <a:p>
            <a:pPr marL="0" indent="0" algn="ctr">
              <a:lnSpc>
                <a:spcPts val="2150"/>
              </a:lnSpc>
              <a:buNone/>
            </a:pPr>
            <a:r>
              <a:rPr lang="en-US" sz="2150" dirty="0">
                <a:solidFill>
                  <a:srgbClr val="DCD7E5"/>
                </a:solidFill>
                <a:latin typeface="Montserrat" pitchFamily="34" charset="0"/>
                <a:ea typeface="Montserrat" pitchFamily="34" charset="-122"/>
                <a:cs typeface="Montserrat" pitchFamily="34" charset="-120"/>
              </a:rPr>
              <a:t>3</a:t>
            </a:r>
            <a:endParaRPr lang="en-US" sz="2150" dirty="0"/>
          </a:p>
        </p:txBody>
      </p:sp>
      <p:sp>
        <p:nvSpPr>
          <p:cNvPr id="20" name="Text 16"/>
          <p:cNvSpPr/>
          <p:nvPr/>
        </p:nvSpPr>
        <p:spPr>
          <a:xfrm>
            <a:off x="7440335" y="6153388"/>
            <a:ext cx="2739271" cy="290751"/>
          </a:xfrm>
          <a:prstGeom prst="rect">
            <a:avLst/>
          </a:prstGeom>
          <a:noFill/>
          <a:ln/>
        </p:spPr>
        <p:txBody>
          <a:bodyPr wrap="none" lIns="0" tIns="0" rIns="0" bIns="0" rtlCol="0" anchor="t"/>
          <a:lstStyle/>
          <a:p>
            <a:pPr marL="0" indent="0" algn="l">
              <a:lnSpc>
                <a:spcPts val="2250"/>
              </a:lnSpc>
              <a:buNone/>
            </a:pPr>
            <a:r>
              <a:rPr lang="en-US" sz="1800" dirty="0">
                <a:solidFill>
                  <a:srgbClr val="DCD7E5"/>
                </a:solidFill>
                <a:latin typeface="Montserrat" pitchFamily="34" charset="0"/>
                <a:ea typeface="Montserrat" pitchFamily="34" charset="-122"/>
                <a:cs typeface="Montserrat" pitchFamily="34" charset="-120"/>
              </a:rPr>
              <a:t>Interactive Applications</a:t>
            </a:r>
            <a:endParaRPr lang="en-US" sz="1800" dirty="0"/>
          </a:p>
        </p:txBody>
      </p:sp>
      <p:sp>
        <p:nvSpPr>
          <p:cNvPr id="21" name="Text 17"/>
          <p:cNvSpPr/>
          <p:nvPr/>
        </p:nvSpPr>
        <p:spPr>
          <a:xfrm>
            <a:off x="7440335" y="6555700"/>
            <a:ext cx="6538793" cy="595313"/>
          </a:xfrm>
          <a:prstGeom prst="rect">
            <a:avLst/>
          </a:prstGeom>
          <a:noFill/>
          <a:ln/>
        </p:spPr>
        <p:txBody>
          <a:bodyPr wrap="square" lIns="0" tIns="0" rIns="0" bIns="0" rtlCol="0" anchor="t"/>
          <a:lstStyle/>
          <a:p>
            <a:pPr marL="0" indent="0" algn="l">
              <a:lnSpc>
                <a:spcPts val="2300"/>
              </a:lnSpc>
              <a:buNone/>
            </a:pPr>
            <a:r>
              <a:rPr lang="en-US" sz="1450" dirty="0">
                <a:solidFill>
                  <a:srgbClr val="DCD7E5"/>
                </a:solidFill>
                <a:latin typeface="Heebo" pitchFamily="34" charset="0"/>
                <a:ea typeface="Heebo" pitchFamily="34" charset="-122"/>
                <a:cs typeface="Heebo" pitchFamily="34" charset="-120"/>
              </a:rPr>
              <a:t>Holographic displays enable users to manipulate virtual objects, navigate virtual spaces, and interact with data in a more intuitive way.</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59913" y="2546152"/>
            <a:ext cx="4966454" cy="3137178"/>
          </a:xfrm>
          <a:prstGeom prst="rect">
            <a:avLst/>
          </a:prstGeom>
        </p:spPr>
      </p:pic>
      <p:sp>
        <p:nvSpPr>
          <p:cNvPr id="4" name="Text 0"/>
          <p:cNvSpPr/>
          <p:nvPr/>
        </p:nvSpPr>
        <p:spPr>
          <a:xfrm>
            <a:off x="6214229" y="706279"/>
            <a:ext cx="6434971" cy="649843"/>
          </a:xfrm>
          <a:prstGeom prst="rect">
            <a:avLst/>
          </a:prstGeom>
          <a:noFill/>
          <a:ln/>
        </p:spPr>
        <p:txBody>
          <a:bodyPr wrap="none" lIns="0" tIns="0" rIns="0" bIns="0" rtlCol="0" anchor="t"/>
          <a:lstStyle/>
          <a:p>
            <a:pPr marL="0" indent="0">
              <a:lnSpc>
                <a:spcPts val="5100"/>
              </a:lnSpc>
              <a:buNone/>
            </a:pPr>
            <a:r>
              <a:rPr lang="en-US" sz="4050" dirty="0">
                <a:solidFill>
                  <a:srgbClr val="F2F0F4"/>
                </a:solidFill>
                <a:latin typeface="Montserrat" pitchFamily="34" charset="0"/>
                <a:ea typeface="Montserrat" pitchFamily="34" charset="-122"/>
                <a:cs typeface="Montserrat" pitchFamily="34" charset="-120"/>
              </a:rPr>
              <a:t>Advanced AI Capabilities</a:t>
            </a:r>
            <a:endParaRPr lang="en-US" sz="4050" dirty="0"/>
          </a:p>
        </p:txBody>
      </p:sp>
      <p:sp>
        <p:nvSpPr>
          <p:cNvPr id="5" name="Text 1"/>
          <p:cNvSpPr/>
          <p:nvPr/>
        </p:nvSpPr>
        <p:spPr>
          <a:xfrm>
            <a:off x="6214229" y="1667947"/>
            <a:ext cx="7688342" cy="998339"/>
          </a:xfrm>
          <a:prstGeom prst="rect">
            <a:avLst/>
          </a:prstGeom>
          <a:noFill/>
          <a:ln/>
        </p:spPr>
        <p:txBody>
          <a:bodyPr wrap="square" lIns="0" tIns="0" rIns="0" bIns="0" rtlCol="0" anchor="t"/>
          <a:lstStyle/>
          <a:p>
            <a:pPr marL="0" indent="0">
              <a:lnSpc>
                <a:spcPts val="2600"/>
              </a:lnSpc>
              <a:buNone/>
            </a:pPr>
            <a:r>
              <a:rPr lang="en-US" sz="1600" dirty="0">
                <a:solidFill>
                  <a:srgbClr val="DCD7E5"/>
                </a:solidFill>
                <a:latin typeface="Heebo" pitchFamily="34" charset="0"/>
                <a:ea typeface="Heebo" pitchFamily="34" charset="-122"/>
                <a:cs typeface="Heebo" pitchFamily="34" charset="-120"/>
              </a:rPr>
              <a:t>AI algorithms play a crucial role in enabling the intelligence and functionality of holographic systems. From natural language processing to advanced data analysis, AI empowers holographic interactions with a wide range of capabilities.</a:t>
            </a:r>
            <a:endParaRPr lang="en-US" sz="1600" dirty="0"/>
          </a:p>
        </p:txBody>
      </p:sp>
      <p:sp>
        <p:nvSpPr>
          <p:cNvPr id="6" name="Shape 2"/>
          <p:cNvSpPr/>
          <p:nvPr/>
        </p:nvSpPr>
        <p:spPr>
          <a:xfrm>
            <a:off x="6214229" y="2900124"/>
            <a:ext cx="3740229" cy="2869168"/>
          </a:xfrm>
          <a:prstGeom prst="roundRect">
            <a:avLst>
              <a:gd name="adj" fmla="val 3044"/>
            </a:avLst>
          </a:prstGeom>
          <a:solidFill>
            <a:srgbClr val="31136C"/>
          </a:solidFill>
          <a:ln w="7620">
            <a:solidFill>
              <a:srgbClr val="4A2C85"/>
            </a:solidFill>
            <a:prstDash val="solid"/>
          </a:ln>
        </p:spPr>
      </p:sp>
      <p:sp>
        <p:nvSpPr>
          <p:cNvPr id="7" name="Text 3"/>
          <p:cNvSpPr/>
          <p:nvPr/>
        </p:nvSpPr>
        <p:spPr>
          <a:xfrm>
            <a:off x="6429732" y="3115628"/>
            <a:ext cx="3309223" cy="649605"/>
          </a:xfrm>
          <a:prstGeom prst="rect">
            <a:avLst/>
          </a:prstGeom>
          <a:noFill/>
          <a:ln/>
        </p:spPr>
        <p:txBody>
          <a:bodyPr wrap="square" lIns="0" tIns="0" rIns="0" bIns="0" rtlCol="0" anchor="t"/>
          <a:lstStyle/>
          <a:p>
            <a:pPr marL="0" indent="0">
              <a:lnSpc>
                <a:spcPts val="2550"/>
              </a:lnSpc>
              <a:buNone/>
            </a:pPr>
            <a:r>
              <a:rPr lang="en-US" sz="2000" dirty="0">
                <a:solidFill>
                  <a:srgbClr val="DCD7E5"/>
                </a:solidFill>
                <a:latin typeface="Montserrat" pitchFamily="34" charset="0"/>
                <a:ea typeface="Montserrat" pitchFamily="34" charset="-122"/>
                <a:cs typeface="Montserrat" pitchFamily="34" charset="-120"/>
              </a:rPr>
              <a:t>Natural Language Processing</a:t>
            </a:r>
            <a:endParaRPr lang="en-US" sz="2000" dirty="0"/>
          </a:p>
        </p:txBody>
      </p:sp>
      <p:sp>
        <p:nvSpPr>
          <p:cNvPr id="8" name="Text 4"/>
          <p:cNvSpPr/>
          <p:nvPr/>
        </p:nvSpPr>
        <p:spPr>
          <a:xfrm>
            <a:off x="6429732" y="3889891"/>
            <a:ext cx="3309223" cy="1663898"/>
          </a:xfrm>
          <a:prstGeom prst="rect">
            <a:avLst/>
          </a:prstGeom>
          <a:noFill/>
          <a:ln/>
        </p:spPr>
        <p:txBody>
          <a:bodyPr wrap="square" lIns="0" tIns="0" rIns="0" bIns="0" rtlCol="0" anchor="t"/>
          <a:lstStyle/>
          <a:p>
            <a:pPr marL="0" indent="0">
              <a:lnSpc>
                <a:spcPts val="2600"/>
              </a:lnSpc>
              <a:buNone/>
            </a:pPr>
            <a:r>
              <a:rPr lang="en-US" sz="1600" dirty="0">
                <a:solidFill>
                  <a:srgbClr val="DCD7E5"/>
                </a:solidFill>
                <a:latin typeface="Heebo" pitchFamily="34" charset="0"/>
                <a:ea typeface="Heebo" pitchFamily="34" charset="-122"/>
                <a:cs typeface="Heebo" pitchFamily="34" charset="-120"/>
              </a:rPr>
              <a:t>AI-powered holographic systems can understand and respond to natural language, allowing users to interact with technology in a more intuitive way.</a:t>
            </a:r>
            <a:endParaRPr lang="en-US" sz="1600" dirty="0"/>
          </a:p>
        </p:txBody>
      </p:sp>
      <p:sp>
        <p:nvSpPr>
          <p:cNvPr id="9" name="Shape 5"/>
          <p:cNvSpPr/>
          <p:nvPr/>
        </p:nvSpPr>
        <p:spPr>
          <a:xfrm>
            <a:off x="10162342" y="2900124"/>
            <a:ext cx="3740229" cy="2869168"/>
          </a:xfrm>
          <a:prstGeom prst="roundRect">
            <a:avLst>
              <a:gd name="adj" fmla="val 3044"/>
            </a:avLst>
          </a:prstGeom>
          <a:solidFill>
            <a:srgbClr val="31136C"/>
          </a:solidFill>
          <a:ln w="7620">
            <a:solidFill>
              <a:srgbClr val="4A2C85"/>
            </a:solidFill>
            <a:prstDash val="solid"/>
          </a:ln>
        </p:spPr>
      </p:sp>
      <p:sp>
        <p:nvSpPr>
          <p:cNvPr id="10" name="Text 6"/>
          <p:cNvSpPr/>
          <p:nvPr/>
        </p:nvSpPr>
        <p:spPr>
          <a:xfrm>
            <a:off x="10377845" y="3115628"/>
            <a:ext cx="3309223" cy="649605"/>
          </a:xfrm>
          <a:prstGeom prst="rect">
            <a:avLst/>
          </a:prstGeom>
          <a:noFill/>
          <a:ln/>
        </p:spPr>
        <p:txBody>
          <a:bodyPr wrap="square" lIns="0" tIns="0" rIns="0" bIns="0" rtlCol="0" anchor="t"/>
          <a:lstStyle/>
          <a:p>
            <a:pPr marL="0" indent="0">
              <a:lnSpc>
                <a:spcPts val="2550"/>
              </a:lnSpc>
              <a:buNone/>
            </a:pPr>
            <a:r>
              <a:rPr lang="en-US" sz="2000" dirty="0">
                <a:solidFill>
                  <a:srgbClr val="DCD7E5"/>
                </a:solidFill>
                <a:latin typeface="Montserrat" pitchFamily="34" charset="0"/>
                <a:ea typeface="Montserrat" pitchFamily="34" charset="-122"/>
                <a:cs typeface="Montserrat" pitchFamily="34" charset="-120"/>
              </a:rPr>
              <a:t>Data Analysis and Learning</a:t>
            </a:r>
            <a:endParaRPr lang="en-US" sz="2000" dirty="0"/>
          </a:p>
        </p:txBody>
      </p:sp>
      <p:sp>
        <p:nvSpPr>
          <p:cNvPr id="11" name="Text 7"/>
          <p:cNvSpPr/>
          <p:nvPr/>
        </p:nvSpPr>
        <p:spPr>
          <a:xfrm>
            <a:off x="10377845" y="3889891"/>
            <a:ext cx="3309223" cy="1663898"/>
          </a:xfrm>
          <a:prstGeom prst="rect">
            <a:avLst/>
          </a:prstGeom>
          <a:noFill/>
          <a:ln/>
        </p:spPr>
        <p:txBody>
          <a:bodyPr wrap="square" lIns="0" tIns="0" rIns="0" bIns="0" rtlCol="0" anchor="t"/>
          <a:lstStyle/>
          <a:p>
            <a:pPr marL="0" indent="0">
              <a:lnSpc>
                <a:spcPts val="2600"/>
              </a:lnSpc>
              <a:buNone/>
            </a:pPr>
            <a:r>
              <a:rPr lang="en-US" sz="1600" dirty="0">
                <a:solidFill>
                  <a:srgbClr val="DCD7E5"/>
                </a:solidFill>
                <a:latin typeface="Heebo" pitchFamily="34" charset="0"/>
                <a:ea typeface="Heebo" pitchFamily="34" charset="-122"/>
                <a:cs typeface="Heebo" pitchFamily="34" charset="-120"/>
              </a:rPr>
              <a:t>AI algorithms can analyze data from user interactions and learn from previous experiences, adapting to individual preferences and providing personalized responses.</a:t>
            </a:r>
            <a:endParaRPr lang="en-US" sz="1600" dirty="0"/>
          </a:p>
        </p:txBody>
      </p:sp>
      <p:sp>
        <p:nvSpPr>
          <p:cNvPr id="12" name="Shape 8"/>
          <p:cNvSpPr/>
          <p:nvPr/>
        </p:nvSpPr>
        <p:spPr>
          <a:xfrm>
            <a:off x="6214229" y="5977176"/>
            <a:ext cx="7688342" cy="1546027"/>
          </a:xfrm>
          <a:prstGeom prst="roundRect">
            <a:avLst>
              <a:gd name="adj" fmla="val 5649"/>
            </a:avLst>
          </a:prstGeom>
          <a:solidFill>
            <a:srgbClr val="31136C"/>
          </a:solidFill>
          <a:ln w="7620">
            <a:solidFill>
              <a:srgbClr val="4A2C85"/>
            </a:solidFill>
            <a:prstDash val="solid"/>
          </a:ln>
        </p:spPr>
      </p:sp>
      <p:sp>
        <p:nvSpPr>
          <p:cNvPr id="13" name="Text 9"/>
          <p:cNvSpPr/>
          <p:nvPr/>
        </p:nvSpPr>
        <p:spPr>
          <a:xfrm>
            <a:off x="6429732" y="6192679"/>
            <a:ext cx="2885122" cy="324802"/>
          </a:xfrm>
          <a:prstGeom prst="rect">
            <a:avLst/>
          </a:prstGeom>
          <a:noFill/>
          <a:ln/>
        </p:spPr>
        <p:txBody>
          <a:bodyPr wrap="none" lIns="0" tIns="0" rIns="0" bIns="0" rtlCol="0" anchor="t"/>
          <a:lstStyle/>
          <a:p>
            <a:pPr marL="0" indent="0">
              <a:lnSpc>
                <a:spcPts val="2550"/>
              </a:lnSpc>
              <a:buNone/>
            </a:pPr>
            <a:r>
              <a:rPr lang="en-US" sz="2000" dirty="0">
                <a:solidFill>
                  <a:srgbClr val="DCD7E5"/>
                </a:solidFill>
                <a:latin typeface="Montserrat" pitchFamily="34" charset="0"/>
                <a:ea typeface="Montserrat" pitchFamily="34" charset="-122"/>
                <a:cs typeface="Montserrat" pitchFamily="34" charset="-120"/>
              </a:rPr>
              <a:t>Contextual Awareness</a:t>
            </a:r>
            <a:endParaRPr lang="en-US" sz="2000" dirty="0"/>
          </a:p>
        </p:txBody>
      </p:sp>
      <p:sp>
        <p:nvSpPr>
          <p:cNvPr id="14" name="Text 10"/>
          <p:cNvSpPr/>
          <p:nvPr/>
        </p:nvSpPr>
        <p:spPr>
          <a:xfrm>
            <a:off x="6429732" y="6642140"/>
            <a:ext cx="7257336" cy="665559"/>
          </a:xfrm>
          <a:prstGeom prst="rect">
            <a:avLst/>
          </a:prstGeom>
          <a:noFill/>
          <a:ln/>
        </p:spPr>
        <p:txBody>
          <a:bodyPr wrap="square" lIns="0" tIns="0" rIns="0" bIns="0" rtlCol="0" anchor="t"/>
          <a:lstStyle/>
          <a:p>
            <a:pPr marL="0" indent="0">
              <a:lnSpc>
                <a:spcPts val="2600"/>
              </a:lnSpc>
              <a:buNone/>
            </a:pPr>
            <a:r>
              <a:rPr lang="en-US" sz="1600" dirty="0">
                <a:solidFill>
                  <a:srgbClr val="DCD7E5"/>
                </a:solidFill>
                <a:latin typeface="Heebo" pitchFamily="34" charset="0"/>
                <a:ea typeface="Heebo" pitchFamily="34" charset="-122"/>
                <a:cs typeface="Heebo" pitchFamily="34" charset="-120"/>
              </a:rPr>
              <a:t>AI can use sensor data to understand the user's environment and context, providing relevant and timely information.</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82244" y="2563773"/>
            <a:ext cx="5009793" cy="3101935"/>
          </a:xfrm>
          <a:prstGeom prst="rect">
            <a:avLst/>
          </a:prstGeom>
        </p:spPr>
      </p:pic>
      <p:sp>
        <p:nvSpPr>
          <p:cNvPr id="4" name="Text 0"/>
          <p:cNvSpPr/>
          <p:nvPr/>
        </p:nvSpPr>
        <p:spPr>
          <a:xfrm>
            <a:off x="666988" y="524708"/>
            <a:ext cx="7810024" cy="1191101"/>
          </a:xfrm>
          <a:prstGeom prst="rect">
            <a:avLst/>
          </a:prstGeom>
          <a:noFill/>
          <a:ln/>
        </p:spPr>
        <p:txBody>
          <a:bodyPr wrap="square" lIns="0" tIns="0" rIns="0" bIns="0" rtlCol="0" anchor="t"/>
          <a:lstStyle/>
          <a:p>
            <a:pPr marL="0" indent="0">
              <a:lnSpc>
                <a:spcPts val="4650"/>
              </a:lnSpc>
              <a:buNone/>
            </a:pPr>
            <a:r>
              <a:rPr lang="en-US" sz="3750" dirty="0">
                <a:solidFill>
                  <a:srgbClr val="F2F0F4"/>
                </a:solidFill>
                <a:latin typeface="Montserrat" pitchFamily="34" charset="0"/>
                <a:ea typeface="Montserrat" pitchFamily="34" charset="-122"/>
                <a:cs typeface="Montserrat" pitchFamily="34" charset="-120"/>
              </a:rPr>
              <a:t>Intuitive and Personalized Interaction</a:t>
            </a:r>
            <a:endParaRPr lang="en-US" sz="3750" dirty="0"/>
          </a:p>
        </p:txBody>
      </p:sp>
      <p:sp>
        <p:nvSpPr>
          <p:cNvPr id="5" name="Text 1"/>
          <p:cNvSpPr/>
          <p:nvPr/>
        </p:nvSpPr>
        <p:spPr>
          <a:xfrm>
            <a:off x="666988" y="2001679"/>
            <a:ext cx="7810024" cy="914757"/>
          </a:xfrm>
          <a:prstGeom prst="rect">
            <a:avLst/>
          </a:prstGeom>
          <a:noFill/>
          <a:ln/>
        </p:spPr>
        <p:txBody>
          <a:bodyPr wrap="square" lIns="0" tIns="0" rIns="0" bIns="0" rtlCol="0" anchor="t"/>
          <a:lstStyle/>
          <a:p>
            <a:pPr marL="0" indent="0">
              <a:lnSpc>
                <a:spcPts val="2400"/>
              </a:lnSpc>
              <a:buNone/>
            </a:pPr>
            <a:r>
              <a:rPr lang="en-US" sz="1500" dirty="0">
                <a:solidFill>
                  <a:srgbClr val="DCD7E5"/>
                </a:solidFill>
                <a:latin typeface="Heebo" pitchFamily="34" charset="0"/>
                <a:ea typeface="Heebo" pitchFamily="34" charset="-122"/>
                <a:cs typeface="Heebo" pitchFamily="34" charset="-120"/>
              </a:rPr>
              <a:t>The integration of AI with holographic technology enables a more intuitive and personalized user experience. AI algorithms can learn user preferences, adapt to individual needs, and provide context-aware responses.</a:t>
            </a:r>
            <a:endParaRPr lang="en-US" sz="1500" dirty="0"/>
          </a:p>
        </p:txBody>
      </p:sp>
      <p:pic>
        <p:nvPicPr>
          <p:cNvPr id="6" name="Image 2" descr="preencoded.png"/>
          <p:cNvPicPr>
            <a:picLocks noChangeAspect="1"/>
          </p:cNvPicPr>
          <p:nvPr/>
        </p:nvPicPr>
        <p:blipFill>
          <a:blip r:embed="rId5"/>
          <a:stretch>
            <a:fillRect/>
          </a:stretch>
        </p:blipFill>
        <p:spPr>
          <a:xfrm>
            <a:off x="666988" y="3130748"/>
            <a:ext cx="952976" cy="1524714"/>
          </a:xfrm>
          <a:prstGeom prst="rect">
            <a:avLst/>
          </a:prstGeom>
        </p:spPr>
      </p:pic>
      <p:sp>
        <p:nvSpPr>
          <p:cNvPr id="7" name="Text 2"/>
          <p:cNvSpPr/>
          <p:nvPr/>
        </p:nvSpPr>
        <p:spPr>
          <a:xfrm>
            <a:off x="1905833" y="3321248"/>
            <a:ext cx="2455783" cy="297775"/>
          </a:xfrm>
          <a:prstGeom prst="rect">
            <a:avLst/>
          </a:prstGeom>
          <a:noFill/>
          <a:ln/>
        </p:spPr>
        <p:txBody>
          <a:bodyPr wrap="none" lIns="0" tIns="0" rIns="0" bIns="0" rtlCol="0" anchor="t"/>
          <a:lstStyle/>
          <a:p>
            <a:pPr marL="0" indent="0" algn="l">
              <a:lnSpc>
                <a:spcPts val="2300"/>
              </a:lnSpc>
              <a:buNone/>
            </a:pPr>
            <a:r>
              <a:rPr lang="en-US" sz="1850" dirty="0">
                <a:solidFill>
                  <a:srgbClr val="DCD7E5"/>
                </a:solidFill>
                <a:latin typeface="Montserrat" pitchFamily="34" charset="0"/>
                <a:ea typeface="Montserrat" pitchFamily="34" charset="-122"/>
                <a:cs typeface="Montserrat" pitchFamily="34" charset="-120"/>
              </a:rPr>
              <a:t>Gesture Recognition</a:t>
            </a:r>
            <a:endParaRPr lang="en-US" sz="1850" dirty="0"/>
          </a:p>
        </p:txBody>
      </p:sp>
      <p:sp>
        <p:nvSpPr>
          <p:cNvPr id="8" name="Text 3"/>
          <p:cNvSpPr/>
          <p:nvPr/>
        </p:nvSpPr>
        <p:spPr>
          <a:xfrm>
            <a:off x="1905833" y="3733324"/>
            <a:ext cx="6571178" cy="609838"/>
          </a:xfrm>
          <a:prstGeom prst="rect">
            <a:avLst/>
          </a:prstGeom>
          <a:noFill/>
          <a:ln/>
        </p:spPr>
        <p:txBody>
          <a:bodyPr wrap="square" lIns="0" tIns="0" rIns="0" bIns="0" rtlCol="0" anchor="t"/>
          <a:lstStyle/>
          <a:p>
            <a:pPr marL="0" indent="0" algn="l">
              <a:lnSpc>
                <a:spcPts val="2400"/>
              </a:lnSpc>
              <a:buNone/>
            </a:pPr>
            <a:r>
              <a:rPr lang="en-US" sz="1500" dirty="0">
                <a:solidFill>
                  <a:srgbClr val="DCD7E5"/>
                </a:solidFill>
                <a:latin typeface="Heebo" pitchFamily="34" charset="0"/>
                <a:ea typeface="Heebo" pitchFamily="34" charset="-122"/>
                <a:cs typeface="Heebo" pitchFamily="34" charset="-120"/>
              </a:rPr>
              <a:t>Holographic interfaces can be controlled with natural gestures, providing a more intuitive and engaging way to interact with technology.</a:t>
            </a:r>
            <a:endParaRPr lang="en-US" sz="1500" dirty="0"/>
          </a:p>
        </p:txBody>
      </p:sp>
      <p:pic>
        <p:nvPicPr>
          <p:cNvPr id="9" name="Image 3" descr="preencoded.png"/>
          <p:cNvPicPr>
            <a:picLocks noChangeAspect="1"/>
          </p:cNvPicPr>
          <p:nvPr/>
        </p:nvPicPr>
        <p:blipFill>
          <a:blip r:embed="rId6"/>
          <a:stretch>
            <a:fillRect/>
          </a:stretch>
        </p:blipFill>
        <p:spPr>
          <a:xfrm>
            <a:off x="666988" y="4655463"/>
            <a:ext cx="952976" cy="1524714"/>
          </a:xfrm>
          <a:prstGeom prst="rect">
            <a:avLst/>
          </a:prstGeom>
        </p:spPr>
      </p:pic>
      <p:sp>
        <p:nvSpPr>
          <p:cNvPr id="10" name="Text 4"/>
          <p:cNvSpPr/>
          <p:nvPr/>
        </p:nvSpPr>
        <p:spPr>
          <a:xfrm>
            <a:off x="1905833" y="4845963"/>
            <a:ext cx="2382441" cy="297775"/>
          </a:xfrm>
          <a:prstGeom prst="rect">
            <a:avLst/>
          </a:prstGeom>
          <a:noFill/>
          <a:ln/>
        </p:spPr>
        <p:txBody>
          <a:bodyPr wrap="none" lIns="0" tIns="0" rIns="0" bIns="0" rtlCol="0" anchor="t"/>
          <a:lstStyle/>
          <a:p>
            <a:pPr marL="0" indent="0" algn="l">
              <a:lnSpc>
                <a:spcPts val="2300"/>
              </a:lnSpc>
              <a:buNone/>
            </a:pPr>
            <a:r>
              <a:rPr lang="en-US" sz="1850" dirty="0">
                <a:solidFill>
                  <a:srgbClr val="DCD7E5"/>
                </a:solidFill>
                <a:latin typeface="Montserrat" pitchFamily="34" charset="0"/>
                <a:ea typeface="Montserrat" pitchFamily="34" charset="-122"/>
                <a:cs typeface="Montserrat" pitchFamily="34" charset="-120"/>
              </a:rPr>
              <a:t>Voice Recognition</a:t>
            </a:r>
            <a:endParaRPr lang="en-US" sz="1850" dirty="0"/>
          </a:p>
        </p:txBody>
      </p:sp>
      <p:sp>
        <p:nvSpPr>
          <p:cNvPr id="11" name="Text 5"/>
          <p:cNvSpPr/>
          <p:nvPr/>
        </p:nvSpPr>
        <p:spPr>
          <a:xfrm>
            <a:off x="1905833" y="5258038"/>
            <a:ext cx="6571178" cy="609838"/>
          </a:xfrm>
          <a:prstGeom prst="rect">
            <a:avLst/>
          </a:prstGeom>
          <a:noFill/>
          <a:ln/>
        </p:spPr>
        <p:txBody>
          <a:bodyPr wrap="square" lIns="0" tIns="0" rIns="0" bIns="0" rtlCol="0" anchor="t"/>
          <a:lstStyle/>
          <a:p>
            <a:pPr marL="0" indent="0" algn="l">
              <a:lnSpc>
                <a:spcPts val="2400"/>
              </a:lnSpc>
              <a:buNone/>
            </a:pPr>
            <a:r>
              <a:rPr lang="en-US" sz="1500" dirty="0">
                <a:solidFill>
                  <a:srgbClr val="DCD7E5"/>
                </a:solidFill>
                <a:latin typeface="Heebo" pitchFamily="34" charset="0"/>
                <a:ea typeface="Heebo" pitchFamily="34" charset="-122"/>
                <a:cs typeface="Heebo" pitchFamily="34" charset="-120"/>
              </a:rPr>
              <a:t>AI-powered voice recognition allows users to control holographic systems with natural language commands.</a:t>
            </a:r>
            <a:endParaRPr lang="en-US" sz="1500" dirty="0"/>
          </a:p>
        </p:txBody>
      </p:sp>
      <p:pic>
        <p:nvPicPr>
          <p:cNvPr id="12" name="Image 4" descr="preencoded.png"/>
          <p:cNvPicPr>
            <a:picLocks noChangeAspect="1"/>
          </p:cNvPicPr>
          <p:nvPr/>
        </p:nvPicPr>
        <p:blipFill>
          <a:blip r:embed="rId7"/>
          <a:stretch>
            <a:fillRect/>
          </a:stretch>
        </p:blipFill>
        <p:spPr>
          <a:xfrm>
            <a:off x="666988" y="6180177"/>
            <a:ext cx="952976" cy="1524714"/>
          </a:xfrm>
          <a:prstGeom prst="rect">
            <a:avLst/>
          </a:prstGeom>
        </p:spPr>
      </p:pic>
      <p:sp>
        <p:nvSpPr>
          <p:cNvPr id="13" name="Text 6"/>
          <p:cNvSpPr/>
          <p:nvPr/>
        </p:nvSpPr>
        <p:spPr>
          <a:xfrm>
            <a:off x="1905833" y="6370677"/>
            <a:ext cx="2869168" cy="297775"/>
          </a:xfrm>
          <a:prstGeom prst="rect">
            <a:avLst/>
          </a:prstGeom>
          <a:noFill/>
          <a:ln/>
        </p:spPr>
        <p:txBody>
          <a:bodyPr wrap="none" lIns="0" tIns="0" rIns="0" bIns="0" rtlCol="0" anchor="t"/>
          <a:lstStyle/>
          <a:p>
            <a:pPr marL="0" indent="0" algn="l">
              <a:lnSpc>
                <a:spcPts val="2300"/>
              </a:lnSpc>
              <a:buNone/>
            </a:pPr>
            <a:r>
              <a:rPr lang="en-US" sz="1850" dirty="0">
                <a:solidFill>
                  <a:srgbClr val="DCD7E5"/>
                </a:solidFill>
                <a:latin typeface="Montserrat" pitchFamily="34" charset="0"/>
                <a:ea typeface="Montserrat" pitchFamily="34" charset="-122"/>
                <a:cs typeface="Montserrat" pitchFamily="34" charset="-120"/>
              </a:rPr>
              <a:t>Personalized Responses</a:t>
            </a:r>
            <a:endParaRPr lang="en-US" sz="1850" dirty="0"/>
          </a:p>
        </p:txBody>
      </p:sp>
      <p:sp>
        <p:nvSpPr>
          <p:cNvPr id="14" name="Text 7"/>
          <p:cNvSpPr/>
          <p:nvPr/>
        </p:nvSpPr>
        <p:spPr>
          <a:xfrm>
            <a:off x="1905833" y="6782753"/>
            <a:ext cx="6571178" cy="609838"/>
          </a:xfrm>
          <a:prstGeom prst="rect">
            <a:avLst/>
          </a:prstGeom>
          <a:noFill/>
          <a:ln/>
        </p:spPr>
        <p:txBody>
          <a:bodyPr wrap="square" lIns="0" tIns="0" rIns="0" bIns="0" rtlCol="0" anchor="t"/>
          <a:lstStyle/>
          <a:p>
            <a:pPr marL="0" indent="0" algn="l">
              <a:lnSpc>
                <a:spcPts val="2400"/>
              </a:lnSpc>
              <a:buNone/>
            </a:pPr>
            <a:r>
              <a:rPr lang="en-US" sz="1500" dirty="0">
                <a:solidFill>
                  <a:srgbClr val="DCD7E5"/>
                </a:solidFill>
                <a:latin typeface="Heebo" pitchFamily="34" charset="0"/>
                <a:ea typeface="Heebo" pitchFamily="34" charset="-122"/>
                <a:cs typeface="Heebo" pitchFamily="34" charset="-120"/>
              </a:rPr>
              <a:t>AI algorithms can learn user preferences and tailor interactions to individual needs, providing a more personalized experience.</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40305"/>
          </a:xfrm>
          <a:prstGeom prst="rect">
            <a:avLst/>
          </a:prstGeom>
        </p:spPr>
      </p:pic>
      <p:pic>
        <p:nvPicPr>
          <p:cNvPr id="3" name="Image 1" descr="preencoded.png"/>
          <p:cNvPicPr>
            <a:picLocks noChangeAspect="1"/>
          </p:cNvPicPr>
          <p:nvPr/>
        </p:nvPicPr>
        <p:blipFill>
          <a:blip r:embed="rId4"/>
          <a:stretch>
            <a:fillRect/>
          </a:stretch>
        </p:blipFill>
        <p:spPr>
          <a:xfrm>
            <a:off x="5702498" y="243959"/>
            <a:ext cx="3225403" cy="1952387"/>
          </a:xfrm>
          <a:prstGeom prst="rect">
            <a:avLst/>
          </a:prstGeom>
        </p:spPr>
      </p:pic>
      <p:sp>
        <p:nvSpPr>
          <p:cNvPr id="4" name="Text 0"/>
          <p:cNvSpPr/>
          <p:nvPr/>
        </p:nvSpPr>
        <p:spPr>
          <a:xfrm>
            <a:off x="683300" y="2977158"/>
            <a:ext cx="7737396" cy="609957"/>
          </a:xfrm>
          <a:prstGeom prst="rect">
            <a:avLst/>
          </a:prstGeom>
          <a:noFill/>
          <a:ln/>
        </p:spPr>
        <p:txBody>
          <a:bodyPr wrap="none" lIns="0" tIns="0" rIns="0" bIns="0" rtlCol="0" anchor="t"/>
          <a:lstStyle/>
          <a:p>
            <a:pPr marL="0" indent="0">
              <a:lnSpc>
                <a:spcPts val="4800"/>
              </a:lnSpc>
              <a:buNone/>
            </a:pPr>
            <a:r>
              <a:rPr lang="en-US" sz="3800" dirty="0">
                <a:solidFill>
                  <a:srgbClr val="F2F0F4"/>
                </a:solidFill>
                <a:latin typeface="Montserrat" pitchFamily="34" charset="0"/>
                <a:ea typeface="Montserrat" pitchFamily="34" charset="-122"/>
                <a:cs typeface="Montserrat" pitchFamily="34" charset="-120"/>
              </a:rPr>
              <a:t>Transformative User Experience</a:t>
            </a:r>
            <a:endParaRPr lang="en-US" sz="3800" dirty="0"/>
          </a:p>
        </p:txBody>
      </p:sp>
      <p:sp>
        <p:nvSpPr>
          <p:cNvPr id="5" name="Text 1"/>
          <p:cNvSpPr/>
          <p:nvPr/>
        </p:nvSpPr>
        <p:spPr>
          <a:xfrm>
            <a:off x="683300" y="3879890"/>
            <a:ext cx="13263801" cy="624840"/>
          </a:xfrm>
          <a:prstGeom prst="rect">
            <a:avLst/>
          </a:prstGeom>
          <a:noFill/>
          <a:ln/>
        </p:spPr>
        <p:txBody>
          <a:bodyPr wrap="square" lIns="0" tIns="0" rIns="0" bIns="0" rtlCol="0" anchor="t"/>
          <a:lstStyle/>
          <a:p>
            <a:pPr marL="0" indent="0">
              <a:lnSpc>
                <a:spcPts val="2450"/>
              </a:lnSpc>
              <a:buNone/>
            </a:pPr>
            <a:r>
              <a:rPr lang="en-US" sz="1500" dirty="0">
                <a:solidFill>
                  <a:srgbClr val="DCD7E5"/>
                </a:solidFill>
                <a:latin typeface="Heebo" pitchFamily="34" charset="0"/>
                <a:ea typeface="Heebo" pitchFamily="34" charset="-122"/>
                <a:cs typeface="Heebo" pitchFamily="34" charset="-120"/>
              </a:rPr>
              <a:t>AI-powered holograms have the potential to transform how we interact with technology, offering a more immersive, personalized, and engaging experience. This new paradigm of interaction can revolutionize industries from entertainment and education to healthcare and manufacturing.</a:t>
            </a:r>
            <a:endParaRPr lang="en-US" sz="1500" dirty="0"/>
          </a:p>
        </p:txBody>
      </p:sp>
      <p:pic>
        <p:nvPicPr>
          <p:cNvPr id="6" name="Image 2" descr="preencoded.png"/>
          <p:cNvPicPr>
            <a:picLocks noChangeAspect="1"/>
          </p:cNvPicPr>
          <p:nvPr/>
        </p:nvPicPr>
        <p:blipFill>
          <a:blip r:embed="rId5"/>
          <a:stretch>
            <a:fillRect/>
          </a:stretch>
        </p:blipFill>
        <p:spPr>
          <a:xfrm>
            <a:off x="683300" y="4724281"/>
            <a:ext cx="488037" cy="488037"/>
          </a:xfrm>
          <a:prstGeom prst="rect">
            <a:avLst/>
          </a:prstGeom>
        </p:spPr>
      </p:pic>
      <p:sp>
        <p:nvSpPr>
          <p:cNvPr id="7" name="Text 2"/>
          <p:cNvSpPr/>
          <p:nvPr/>
        </p:nvSpPr>
        <p:spPr>
          <a:xfrm>
            <a:off x="683300" y="5407462"/>
            <a:ext cx="2440305" cy="305038"/>
          </a:xfrm>
          <a:prstGeom prst="rect">
            <a:avLst/>
          </a:prstGeom>
          <a:noFill/>
          <a:ln/>
        </p:spPr>
        <p:txBody>
          <a:bodyPr wrap="none" lIns="0" tIns="0" rIns="0" bIns="0" rtlCol="0" anchor="t"/>
          <a:lstStyle/>
          <a:p>
            <a:pPr marL="0" indent="0" algn="l">
              <a:lnSpc>
                <a:spcPts val="2400"/>
              </a:lnSpc>
              <a:buNone/>
            </a:pPr>
            <a:r>
              <a:rPr lang="en-US" sz="1900" dirty="0">
                <a:solidFill>
                  <a:srgbClr val="DCD7E5"/>
                </a:solidFill>
                <a:latin typeface="Montserrat" pitchFamily="34" charset="0"/>
                <a:ea typeface="Montserrat" pitchFamily="34" charset="-122"/>
                <a:cs typeface="Montserrat" pitchFamily="34" charset="-120"/>
              </a:rPr>
              <a:t>Immersive Gaming</a:t>
            </a:r>
            <a:endParaRPr lang="en-US" sz="1900" dirty="0"/>
          </a:p>
        </p:txBody>
      </p:sp>
      <p:sp>
        <p:nvSpPr>
          <p:cNvPr id="8" name="Text 3"/>
          <p:cNvSpPr/>
          <p:nvPr/>
        </p:nvSpPr>
        <p:spPr>
          <a:xfrm>
            <a:off x="683300" y="5829538"/>
            <a:ext cx="3096339" cy="1562100"/>
          </a:xfrm>
          <a:prstGeom prst="rect">
            <a:avLst/>
          </a:prstGeom>
          <a:noFill/>
          <a:ln/>
        </p:spPr>
        <p:txBody>
          <a:bodyPr wrap="square" lIns="0" tIns="0" rIns="0" bIns="0" rtlCol="0" anchor="t"/>
          <a:lstStyle/>
          <a:p>
            <a:pPr marL="0" indent="0" algn="l">
              <a:lnSpc>
                <a:spcPts val="2450"/>
              </a:lnSpc>
              <a:buNone/>
            </a:pPr>
            <a:r>
              <a:rPr lang="en-US" sz="1500" dirty="0">
                <a:solidFill>
                  <a:srgbClr val="DCD7E5"/>
                </a:solidFill>
                <a:latin typeface="Heebo" pitchFamily="34" charset="0"/>
                <a:ea typeface="Heebo" pitchFamily="34" charset="-122"/>
                <a:cs typeface="Heebo" pitchFamily="34" charset="-120"/>
              </a:rPr>
              <a:t>Holographic displays can create more realistic and engaging gaming experiences, allowing players to interact with virtual worlds in a more immersive way.</a:t>
            </a:r>
            <a:endParaRPr lang="en-US" sz="1500" dirty="0"/>
          </a:p>
        </p:txBody>
      </p:sp>
      <p:pic>
        <p:nvPicPr>
          <p:cNvPr id="9" name="Image 3" descr="preencoded.png"/>
          <p:cNvPicPr>
            <a:picLocks noChangeAspect="1"/>
          </p:cNvPicPr>
          <p:nvPr/>
        </p:nvPicPr>
        <p:blipFill>
          <a:blip r:embed="rId6"/>
          <a:stretch>
            <a:fillRect/>
          </a:stretch>
        </p:blipFill>
        <p:spPr>
          <a:xfrm>
            <a:off x="4072414" y="4724281"/>
            <a:ext cx="488037" cy="488037"/>
          </a:xfrm>
          <a:prstGeom prst="rect">
            <a:avLst/>
          </a:prstGeom>
        </p:spPr>
      </p:pic>
      <p:sp>
        <p:nvSpPr>
          <p:cNvPr id="10" name="Text 4"/>
          <p:cNvSpPr/>
          <p:nvPr/>
        </p:nvSpPr>
        <p:spPr>
          <a:xfrm>
            <a:off x="4072414" y="5407462"/>
            <a:ext cx="2608421" cy="305038"/>
          </a:xfrm>
          <a:prstGeom prst="rect">
            <a:avLst/>
          </a:prstGeom>
          <a:noFill/>
          <a:ln/>
        </p:spPr>
        <p:txBody>
          <a:bodyPr wrap="none" lIns="0" tIns="0" rIns="0" bIns="0" rtlCol="0" anchor="t"/>
          <a:lstStyle/>
          <a:p>
            <a:pPr marL="0" indent="0" algn="l">
              <a:lnSpc>
                <a:spcPts val="2400"/>
              </a:lnSpc>
              <a:buNone/>
            </a:pPr>
            <a:r>
              <a:rPr lang="en-US" sz="1900" dirty="0">
                <a:solidFill>
                  <a:srgbClr val="DCD7E5"/>
                </a:solidFill>
                <a:latin typeface="Montserrat" pitchFamily="34" charset="0"/>
                <a:ea typeface="Montserrat" pitchFamily="34" charset="-122"/>
                <a:cs typeface="Montserrat" pitchFamily="34" charset="-120"/>
              </a:rPr>
              <a:t>Interactive Education</a:t>
            </a:r>
            <a:endParaRPr lang="en-US" sz="1900" dirty="0"/>
          </a:p>
        </p:txBody>
      </p:sp>
      <p:sp>
        <p:nvSpPr>
          <p:cNvPr id="11" name="Text 5"/>
          <p:cNvSpPr/>
          <p:nvPr/>
        </p:nvSpPr>
        <p:spPr>
          <a:xfrm>
            <a:off x="4072414" y="5829538"/>
            <a:ext cx="3096339" cy="1562100"/>
          </a:xfrm>
          <a:prstGeom prst="rect">
            <a:avLst/>
          </a:prstGeom>
          <a:noFill/>
          <a:ln/>
        </p:spPr>
        <p:txBody>
          <a:bodyPr wrap="square" lIns="0" tIns="0" rIns="0" bIns="0" rtlCol="0" anchor="t"/>
          <a:lstStyle/>
          <a:p>
            <a:pPr marL="0" indent="0" algn="l">
              <a:lnSpc>
                <a:spcPts val="2450"/>
              </a:lnSpc>
              <a:buNone/>
            </a:pPr>
            <a:r>
              <a:rPr lang="en-US" sz="1500" dirty="0">
                <a:solidFill>
                  <a:srgbClr val="DCD7E5"/>
                </a:solidFill>
                <a:latin typeface="Heebo" pitchFamily="34" charset="0"/>
                <a:ea typeface="Heebo" pitchFamily="34" charset="-122"/>
                <a:cs typeface="Heebo" pitchFamily="34" charset="-120"/>
              </a:rPr>
              <a:t>Holographic technology can enhance education by providing interactive learning experiences, bringing history, science, and other subjects to life.</a:t>
            </a:r>
            <a:endParaRPr lang="en-US" sz="1500" dirty="0"/>
          </a:p>
        </p:txBody>
      </p:sp>
      <p:pic>
        <p:nvPicPr>
          <p:cNvPr id="12" name="Image 4" descr="preencoded.png"/>
          <p:cNvPicPr>
            <a:picLocks noChangeAspect="1"/>
          </p:cNvPicPr>
          <p:nvPr/>
        </p:nvPicPr>
        <p:blipFill>
          <a:blip r:embed="rId7"/>
          <a:stretch>
            <a:fillRect/>
          </a:stretch>
        </p:blipFill>
        <p:spPr>
          <a:xfrm>
            <a:off x="7461528" y="4724281"/>
            <a:ext cx="488037" cy="488037"/>
          </a:xfrm>
          <a:prstGeom prst="rect">
            <a:avLst/>
          </a:prstGeom>
        </p:spPr>
      </p:pic>
      <p:sp>
        <p:nvSpPr>
          <p:cNvPr id="13" name="Text 6"/>
          <p:cNvSpPr/>
          <p:nvPr/>
        </p:nvSpPr>
        <p:spPr>
          <a:xfrm>
            <a:off x="7461528" y="5407462"/>
            <a:ext cx="2627471" cy="305038"/>
          </a:xfrm>
          <a:prstGeom prst="rect">
            <a:avLst/>
          </a:prstGeom>
          <a:noFill/>
          <a:ln/>
        </p:spPr>
        <p:txBody>
          <a:bodyPr wrap="none" lIns="0" tIns="0" rIns="0" bIns="0" rtlCol="0" anchor="t"/>
          <a:lstStyle/>
          <a:p>
            <a:pPr marL="0" indent="0" algn="l">
              <a:lnSpc>
                <a:spcPts val="2400"/>
              </a:lnSpc>
              <a:buNone/>
            </a:pPr>
            <a:r>
              <a:rPr lang="en-US" sz="1900" dirty="0">
                <a:solidFill>
                  <a:srgbClr val="DCD7E5"/>
                </a:solidFill>
                <a:latin typeface="Montserrat" pitchFamily="34" charset="0"/>
                <a:ea typeface="Montserrat" pitchFamily="34" charset="-122"/>
                <a:cs typeface="Montserrat" pitchFamily="34" charset="-120"/>
              </a:rPr>
              <a:t>Advanced Healthcare</a:t>
            </a:r>
            <a:endParaRPr lang="en-US" sz="1900" dirty="0"/>
          </a:p>
        </p:txBody>
      </p:sp>
      <p:sp>
        <p:nvSpPr>
          <p:cNvPr id="14" name="Text 7"/>
          <p:cNvSpPr/>
          <p:nvPr/>
        </p:nvSpPr>
        <p:spPr>
          <a:xfrm>
            <a:off x="7461528" y="5829538"/>
            <a:ext cx="3096339" cy="1249680"/>
          </a:xfrm>
          <a:prstGeom prst="rect">
            <a:avLst/>
          </a:prstGeom>
          <a:noFill/>
          <a:ln/>
        </p:spPr>
        <p:txBody>
          <a:bodyPr wrap="square" lIns="0" tIns="0" rIns="0" bIns="0" rtlCol="0" anchor="t"/>
          <a:lstStyle/>
          <a:p>
            <a:pPr marL="0" indent="0" algn="l">
              <a:lnSpc>
                <a:spcPts val="2450"/>
              </a:lnSpc>
              <a:buNone/>
            </a:pPr>
            <a:r>
              <a:rPr lang="en-US" sz="1500" dirty="0">
                <a:solidFill>
                  <a:srgbClr val="DCD7E5"/>
                </a:solidFill>
                <a:latin typeface="Heebo" pitchFamily="34" charset="0"/>
                <a:ea typeface="Heebo" pitchFamily="34" charset="-122"/>
                <a:cs typeface="Heebo" pitchFamily="34" charset="-120"/>
              </a:rPr>
              <a:t>AI-powered holograms can assist in medical diagnosis, surgical planning, and patient education, improving healthcare outcomes.</a:t>
            </a:r>
            <a:endParaRPr lang="en-US" sz="1500" dirty="0"/>
          </a:p>
        </p:txBody>
      </p:sp>
      <p:pic>
        <p:nvPicPr>
          <p:cNvPr id="15" name="Image 5" descr="preencoded.png"/>
          <p:cNvPicPr>
            <a:picLocks noChangeAspect="1"/>
          </p:cNvPicPr>
          <p:nvPr/>
        </p:nvPicPr>
        <p:blipFill>
          <a:blip r:embed="rId8"/>
          <a:stretch>
            <a:fillRect/>
          </a:stretch>
        </p:blipFill>
        <p:spPr>
          <a:xfrm>
            <a:off x="10850642" y="4724281"/>
            <a:ext cx="488037" cy="488037"/>
          </a:xfrm>
          <a:prstGeom prst="rect">
            <a:avLst/>
          </a:prstGeom>
        </p:spPr>
      </p:pic>
      <p:sp>
        <p:nvSpPr>
          <p:cNvPr id="16" name="Text 8"/>
          <p:cNvSpPr/>
          <p:nvPr/>
        </p:nvSpPr>
        <p:spPr>
          <a:xfrm>
            <a:off x="10850642" y="5407462"/>
            <a:ext cx="3096458" cy="610076"/>
          </a:xfrm>
          <a:prstGeom prst="rect">
            <a:avLst/>
          </a:prstGeom>
          <a:noFill/>
          <a:ln/>
        </p:spPr>
        <p:txBody>
          <a:bodyPr wrap="square" lIns="0" tIns="0" rIns="0" bIns="0" rtlCol="0" anchor="t"/>
          <a:lstStyle/>
          <a:p>
            <a:pPr marL="0" indent="0" algn="l">
              <a:lnSpc>
                <a:spcPts val="2400"/>
              </a:lnSpc>
              <a:buNone/>
            </a:pPr>
            <a:r>
              <a:rPr lang="en-US" sz="1900" dirty="0">
                <a:solidFill>
                  <a:srgbClr val="DCD7E5"/>
                </a:solidFill>
                <a:latin typeface="Montserrat" pitchFamily="34" charset="0"/>
                <a:ea typeface="Montserrat" pitchFamily="34" charset="-122"/>
                <a:cs typeface="Montserrat" pitchFamily="34" charset="-120"/>
              </a:rPr>
              <a:t>Product Design and Development</a:t>
            </a:r>
            <a:endParaRPr lang="en-US" sz="1900" dirty="0"/>
          </a:p>
        </p:txBody>
      </p:sp>
      <p:sp>
        <p:nvSpPr>
          <p:cNvPr id="17" name="Text 9"/>
          <p:cNvSpPr/>
          <p:nvPr/>
        </p:nvSpPr>
        <p:spPr>
          <a:xfrm>
            <a:off x="10850642" y="6134576"/>
            <a:ext cx="3096458" cy="1562100"/>
          </a:xfrm>
          <a:prstGeom prst="rect">
            <a:avLst/>
          </a:prstGeom>
          <a:noFill/>
          <a:ln/>
        </p:spPr>
        <p:txBody>
          <a:bodyPr wrap="square" lIns="0" tIns="0" rIns="0" bIns="0" rtlCol="0" anchor="t"/>
          <a:lstStyle/>
          <a:p>
            <a:pPr marL="0" indent="0" algn="l">
              <a:lnSpc>
                <a:spcPts val="2450"/>
              </a:lnSpc>
              <a:buNone/>
            </a:pPr>
            <a:r>
              <a:rPr lang="en-US" sz="1500" dirty="0">
                <a:solidFill>
                  <a:srgbClr val="DCD7E5"/>
                </a:solidFill>
                <a:latin typeface="Heebo" pitchFamily="34" charset="0"/>
                <a:ea typeface="Heebo" pitchFamily="34" charset="-122"/>
                <a:cs typeface="Heebo" pitchFamily="34" charset="-120"/>
              </a:rPr>
              <a:t>Holographic displays can be used to create prototypes and test designs in a virtual environment, speeding up product development and reducing costs.</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42411" y="2708077"/>
            <a:ext cx="5001458" cy="2813328"/>
          </a:xfrm>
          <a:prstGeom prst="rect">
            <a:avLst/>
          </a:prstGeom>
        </p:spPr>
      </p:pic>
      <p:sp>
        <p:nvSpPr>
          <p:cNvPr id="4" name="Text 0"/>
          <p:cNvSpPr/>
          <p:nvPr/>
        </p:nvSpPr>
        <p:spPr>
          <a:xfrm>
            <a:off x="6165175" y="609957"/>
            <a:ext cx="7786449" cy="1212294"/>
          </a:xfrm>
          <a:prstGeom prst="rect">
            <a:avLst/>
          </a:prstGeom>
          <a:noFill/>
          <a:ln/>
        </p:spPr>
        <p:txBody>
          <a:bodyPr wrap="square" lIns="0" tIns="0" rIns="0" bIns="0" rtlCol="0" anchor="t"/>
          <a:lstStyle/>
          <a:p>
            <a:pPr marL="0" indent="0">
              <a:lnSpc>
                <a:spcPts val="4750"/>
              </a:lnSpc>
              <a:buNone/>
            </a:pPr>
            <a:r>
              <a:rPr lang="en-US" sz="3800" dirty="0">
                <a:solidFill>
                  <a:srgbClr val="F2F0F4"/>
                </a:solidFill>
                <a:latin typeface="Montserrat" pitchFamily="34" charset="0"/>
                <a:ea typeface="Montserrat" pitchFamily="34" charset="-122"/>
                <a:cs typeface="Montserrat" pitchFamily="34" charset="-120"/>
              </a:rPr>
              <a:t>Envisioning the Future of AI-Powered Holograms</a:t>
            </a:r>
            <a:endParaRPr lang="en-US" sz="3800" dirty="0"/>
          </a:p>
        </p:txBody>
      </p:sp>
      <p:sp>
        <p:nvSpPr>
          <p:cNvPr id="5" name="Text 1"/>
          <p:cNvSpPr/>
          <p:nvPr/>
        </p:nvSpPr>
        <p:spPr>
          <a:xfrm>
            <a:off x="6165175" y="2113121"/>
            <a:ext cx="7786449" cy="1241108"/>
          </a:xfrm>
          <a:prstGeom prst="rect">
            <a:avLst/>
          </a:prstGeom>
          <a:noFill/>
          <a:ln/>
        </p:spPr>
        <p:txBody>
          <a:bodyPr wrap="square" lIns="0" tIns="0" rIns="0" bIns="0" rtlCol="0" anchor="t"/>
          <a:lstStyle/>
          <a:p>
            <a:pPr marL="0" indent="0">
              <a:lnSpc>
                <a:spcPts val="2400"/>
              </a:lnSpc>
              <a:buNone/>
            </a:pPr>
            <a:r>
              <a:rPr lang="en-US" sz="1500" dirty="0">
                <a:solidFill>
                  <a:srgbClr val="DCD7E5"/>
                </a:solidFill>
                <a:latin typeface="Heebo" pitchFamily="34" charset="0"/>
                <a:ea typeface="Heebo" pitchFamily="34" charset="-122"/>
                <a:cs typeface="Heebo" pitchFamily="34" charset="-120"/>
              </a:rPr>
              <a:t>The future of AI-powered holograms is bright, with applications extending beyond our current imagination. As AI continues to evolve and holographic displays become more affordable and accessible, we can expect to see a wide range of innovations that will transform how we live, work, and interact with the world around us.</a:t>
            </a:r>
            <a:endParaRPr lang="en-US" sz="1500" dirty="0"/>
          </a:p>
        </p:txBody>
      </p:sp>
      <p:sp>
        <p:nvSpPr>
          <p:cNvPr id="6" name="Shape 2"/>
          <p:cNvSpPr/>
          <p:nvPr/>
        </p:nvSpPr>
        <p:spPr>
          <a:xfrm>
            <a:off x="6165175" y="3572351"/>
            <a:ext cx="7786449" cy="4047173"/>
          </a:xfrm>
          <a:prstGeom prst="roundRect">
            <a:avLst>
              <a:gd name="adj" fmla="val 2013"/>
            </a:avLst>
          </a:prstGeom>
          <a:noFill/>
          <a:ln w="7620">
            <a:solidFill>
              <a:srgbClr val="FFFFFF">
                <a:alpha val="24000"/>
              </a:srgbClr>
            </a:solidFill>
            <a:prstDash val="solid"/>
          </a:ln>
        </p:spPr>
      </p:sp>
      <p:sp>
        <p:nvSpPr>
          <p:cNvPr id="7" name="Shape 3"/>
          <p:cNvSpPr/>
          <p:nvPr/>
        </p:nvSpPr>
        <p:spPr>
          <a:xfrm>
            <a:off x="6172795" y="3579971"/>
            <a:ext cx="7771209" cy="558165"/>
          </a:xfrm>
          <a:prstGeom prst="rect">
            <a:avLst/>
          </a:prstGeom>
          <a:solidFill>
            <a:srgbClr val="FFFFFF">
              <a:alpha val="4000"/>
            </a:srgbClr>
          </a:solidFill>
          <a:ln/>
        </p:spPr>
      </p:sp>
      <p:sp>
        <p:nvSpPr>
          <p:cNvPr id="8" name="Text 4"/>
          <p:cNvSpPr/>
          <p:nvPr/>
        </p:nvSpPr>
        <p:spPr>
          <a:xfrm>
            <a:off x="6366748" y="3703915"/>
            <a:ext cx="3493889" cy="310277"/>
          </a:xfrm>
          <a:prstGeom prst="rect">
            <a:avLst/>
          </a:prstGeom>
          <a:noFill/>
          <a:ln/>
        </p:spPr>
        <p:txBody>
          <a:bodyPr wrap="none" lIns="0" tIns="0" rIns="0" bIns="0" rtlCol="0" anchor="t"/>
          <a:lstStyle/>
          <a:p>
            <a:pPr marL="0" indent="0">
              <a:lnSpc>
                <a:spcPts val="2400"/>
              </a:lnSpc>
              <a:buNone/>
            </a:pPr>
            <a:r>
              <a:rPr lang="en-US" sz="1500" dirty="0">
                <a:solidFill>
                  <a:srgbClr val="DCD7E5"/>
                </a:solidFill>
                <a:latin typeface="Heebo" pitchFamily="34" charset="0"/>
                <a:ea typeface="Heebo" pitchFamily="34" charset="-122"/>
                <a:cs typeface="Heebo" pitchFamily="34" charset="-120"/>
              </a:rPr>
              <a:t>Industry</a:t>
            </a:r>
            <a:endParaRPr lang="en-US" sz="1500" dirty="0"/>
          </a:p>
        </p:txBody>
      </p:sp>
      <p:sp>
        <p:nvSpPr>
          <p:cNvPr id="9" name="Text 5"/>
          <p:cNvSpPr/>
          <p:nvPr/>
        </p:nvSpPr>
        <p:spPr>
          <a:xfrm>
            <a:off x="10256163" y="3703915"/>
            <a:ext cx="3493889" cy="310277"/>
          </a:xfrm>
          <a:prstGeom prst="rect">
            <a:avLst/>
          </a:prstGeom>
          <a:noFill/>
          <a:ln/>
        </p:spPr>
        <p:txBody>
          <a:bodyPr wrap="none" lIns="0" tIns="0" rIns="0" bIns="0" rtlCol="0" anchor="t"/>
          <a:lstStyle/>
          <a:p>
            <a:pPr marL="0" indent="0">
              <a:lnSpc>
                <a:spcPts val="2400"/>
              </a:lnSpc>
              <a:buNone/>
            </a:pPr>
            <a:r>
              <a:rPr lang="en-US" sz="1500" dirty="0">
                <a:solidFill>
                  <a:srgbClr val="DCD7E5"/>
                </a:solidFill>
                <a:latin typeface="Heebo" pitchFamily="34" charset="0"/>
                <a:ea typeface="Heebo" pitchFamily="34" charset="-122"/>
                <a:cs typeface="Heebo" pitchFamily="34" charset="-120"/>
              </a:rPr>
              <a:t>Application</a:t>
            </a:r>
            <a:endParaRPr lang="en-US" sz="1500" dirty="0"/>
          </a:p>
        </p:txBody>
      </p:sp>
      <p:sp>
        <p:nvSpPr>
          <p:cNvPr id="10" name="Shape 6"/>
          <p:cNvSpPr/>
          <p:nvPr/>
        </p:nvSpPr>
        <p:spPr>
          <a:xfrm>
            <a:off x="6172795" y="4138136"/>
            <a:ext cx="7771209" cy="868442"/>
          </a:xfrm>
          <a:prstGeom prst="rect">
            <a:avLst/>
          </a:prstGeom>
          <a:solidFill>
            <a:srgbClr val="000000">
              <a:alpha val="4000"/>
            </a:srgbClr>
          </a:solidFill>
          <a:ln/>
        </p:spPr>
      </p:sp>
      <p:sp>
        <p:nvSpPr>
          <p:cNvPr id="11" name="Text 7"/>
          <p:cNvSpPr/>
          <p:nvPr/>
        </p:nvSpPr>
        <p:spPr>
          <a:xfrm>
            <a:off x="6366748" y="4262080"/>
            <a:ext cx="3493889" cy="310277"/>
          </a:xfrm>
          <a:prstGeom prst="rect">
            <a:avLst/>
          </a:prstGeom>
          <a:noFill/>
          <a:ln/>
        </p:spPr>
        <p:txBody>
          <a:bodyPr wrap="none" lIns="0" tIns="0" rIns="0" bIns="0" rtlCol="0" anchor="t"/>
          <a:lstStyle/>
          <a:p>
            <a:pPr marL="0" indent="0">
              <a:lnSpc>
                <a:spcPts val="2400"/>
              </a:lnSpc>
              <a:buNone/>
            </a:pPr>
            <a:r>
              <a:rPr lang="en-US" sz="1500" dirty="0">
                <a:solidFill>
                  <a:srgbClr val="DCD7E5"/>
                </a:solidFill>
                <a:latin typeface="Heebo" pitchFamily="34" charset="0"/>
                <a:ea typeface="Heebo" pitchFamily="34" charset="-122"/>
                <a:cs typeface="Heebo" pitchFamily="34" charset="-120"/>
              </a:rPr>
              <a:t>Entertainment</a:t>
            </a:r>
            <a:endParaRPr lang="en-US" sz="1500" dirty="0"/>
          </a:p>
        </p:txBody>
      </p:sp>
      <p:sp>
        <p:nvSpPr>
          <p:cNvPr id="12" name="Text 8"/>
          <p:cNvSpPr/>
          <p:nvPr/>
        </p:nvSpPr>
        <p:spPr>
          <a:xfrm>
            <a:off x="10256163" y="4262080"/>
            <a:ext cx="3493889" cy="620554"/>
          </a:xfrm>
          <a:prstGeom prst="rect">
            <a:avLst/>
          </a:prstGeom>
          <a:noFill/>
          <a:ln/>
        </p:spPr>
        <p:txBody>
          <a:bodyPr wrap="square" lIns="0" tIns="0" rIns="0" bIns="0" rtlCol="0" anchor="t"/>
          <a:lstStyle/>
          <a:p>
            <a:pPr marL="0" indent="0">
              <a:lnSpc>
                <a:spcPts val="2400"/>
              </a:lnSpc>
              <a:buNone/>
            </a:pPr>
            <a:r>
              <a:rPr lang="en-US" sz="1500" dirty="0">
                <a:solidFill>
                  <a:srgbClr val="DCD7E5"/>
                </a:solidFill>
                <a:latin typeface="Heebo" pitchFamily="34" charset="0"/>
                <a:ea typeface="Heebo" pitchFamily="34" charset="-122"/>
                <a:cs typeface="Heebo" pitchFamily="34" charset="-120"/>
              </a:rPr>
              <a:t>Immersive concerts, interactive games, and virtual reality experiences.</a:t>
            </a:r>
            <a:endParaRPr lang="en-US" sz="1500" dirty="0"/>
          </a:p>
        </p:txBody>
      </p:sp>
      <p:sp>
        <p:nvSpPr>
          <p:cNvPr id="13" name="Shape 9"/>
          <p:cNvSpPr/>
          <p:nvPr/>
        </p:nvSpPr>
        <p:spPr>
          <a:xfrm>
            <a:off x="6172795" y="5006578"/>
            <a:ext cx="7771209" cy="868442"/>
          </a:xfrm>
          <a:prstGeom prst="rect">
            <a:avLst/>
          </a:prstGeom>
          <a:solidFill>
            <a:srgbClr val="FFFFFF">
              <a:alpha val="4000"/>
            </a:srgbClr>
          </a:solidFill>
          <a:ln/>
        </p:spPr>
      </p:sp>
      <p:sp>
        <p:nvSpPr>
          <p:cNvPr id="14" name="Text 10"/>
          <p:cNvSpPr/>
          <p:nvPr/>
        </p:nvSpPr>
        <p:spPr>
          <a:xfrm>
            <a:off x="6366748" y="5130522"/>
            <a:ext cx="3493889" cy="310277"/>
          </a:xfrm>
          <a:prstGeom prst="rect">
            <a:avLst/>
          </a:prstGeom>
          <a:noFill/>
          <a:ln/>
        </p:spPr>
        <p:txBody>
          <a:bodyPr wrap="none" lIns="0" tIns="0" rIns="0" bIns="0" rtlCol="0" anchor="t"/>
          <a:lstStyle/>
          <a:p>
            <a:pPr marL="0" indent="0">
              <a:lnSpc>
                <a:spcPts val="2400"/>
              </a:lnSpc>
              <a:buNone/>
            </a:pPr>
            <a:r>
              <a:rPr lang="en-US" sz="1500" dirty="0">
                <a:solidFill>
                  <a:srgbClr val="DCD7E5"/>
                </a:solidFill>
                <a:latin typeface="Heebo" pitchFamily="34" charset="0"/>
                <a:ea typeface="Heebo" pitchFamily="34" charset="-122"/>
                <a:cs typeface="Heebo" pitchFamily="34" charset="-120"/>
              </a:rPr>
              <a:t>Education</a:t>
            </a:r>
            <a:endParaRPr lang="en-US" sz="1500" dirty="0"/>
          </a:p>
        </p:txBody>
      </p:sp>
      <p:sp>
        <p:nvSpPr>
          <p:cNvPr id="15" name="Text 11"/>
          <p:cNvSpPr/>
          <p:nvPr/>
        </p:nvSpPr>
        <p:spPr>
          <a:xfrm>
            <a:off x="10256163" y="5130522"/>
            <a:ext cx="3493889" cy="620554"/>
          </a:xfrm>
          <a:prstGeom prst="rect">
            <a:avLst/>
          </a:prstGeom>
          <a:noFill/>
          <a:ln/>
        </p:spPr>
        <p:txBody>
          <a:bodyPr wrap="square" lIns="0" tIns="0" rIns="0" bIns="0" rtlCol="0" anchor="t"/>
          <a:lstStyle/>
          <a:p>
            <a:pPr marL="0" indent="0">
              <a:lnSpc>
                <a:spcPts val="2400"/>
              </a:lnSpc>
              <a:buNone/>
            </a:pPr>
            <a:r>
              <a:rPr lang="en-US" sz="1500" dirty="0">
                <a:solidFill>
                  <a:srgbClr val="DCD7E5"/>
                </a:solidFill>
                <a:latin typeface="Heebo" pitchFamily="34" charset="0"/>
                <a:ea typeface="Heebo" pitchFamily="34" charset="-122"/>
                <a:cs typeface="Heebo" pitchFamily="34" charset="-120"/>
              </a:rPr>
              <a:t>Interactive learning environments, simulations, and virtual field trips.</a:t>
            </a:r>
            <a:endParaRPr lang="en-US" sz="1500" dirty="0"/>
          </a:p>
        </p:txBody>
      </p:sp>
      <p:sp>
        <p:nvSpPr>
          <p:cNvPr id="16" name="Shape 12"/>
          <p:cNvSpPr/>
          <p:nvPr/>
        </p:nvSpPr>
        <p:spPr>
          <a:xfrm>
            <a:off x="6172795" y="5875020"/>
            <a:ext cx="7771209" cy="868442"/>
          </a:xfrm>
          <a:prstGeom prst="rect">
            <a:avLst/>
          </a:prstGeom>
          <a:solidFill>
            <a:srgbClr val="000000">
              <a:alpha val="4000"/>
            </a:srgbClr>
          </a:solidFill>
          <a:ln/>
        </p:spPr>
      </p:sp>
      <p:sp>
        <p:nvSpPr>
          <p:cNvPr id="17" name="Text 13"/>
          <p:cNvSpPr/>
          <p:nvPr/>
        </p:nvSpPr>
        <p:spPr>
          <a:xfrm>
            <a:off x="6366748" y="5998964"/>
            <a:ext cx="3493889" cy="310277"/>
          </a:xfrm>
          <a:prstGeom prst="rect">
            <a:avLst/>
          </a:prstGeom>
          <a:noFill/>
          <a:ln/>
        </p:spPr>
        <p:txBody>
          <a:bodyPr wrap="none" lIns="0" tIns="0" rIns="0" bIns="0" rtlCol="0" anchor="t"/>
          <a:lstStyle/>
          <a:p>
            <a:pPr marL="0" indent="0">
              <a:lnSpc>
                <a:spcPts val="2400"/>
              </a:lnSpc>
              <a:buNone/>
            </a:pPr>
            <a:r>
              <a:rPr lang="en-US" sz="1500" dirty="0">
                <a:solidFill>
                  <a:srgbClr val="DCD7E5"/>
                </a:solidFill>
                <a:latin typeface="Heebo" pitchFamily="34" charset="0"/>
                <a:ea typeface="Heebo" pitchFamily="34" charset="-122"/>
                <a:cs typeface="Heebo" pitchFamily="34" charset="-120"/>
              </a:rPr>
              <a:t>Healthcare</a:t>
            </a:r>
            <a:endParaRPr lang="en-US" sz="1500" dirty="0"/>
          </a:p>
        </p:txBody>
      </p:sp>
      <p:sp>
        <p:nvSpPr>
          <p:cNvPr id="18" name="Text 14"/>
          <p:cNvSpPr/>
          <p:nvPr/>
        </p:nvSpPr>
        <p:spPr>
          <a:xfrm>
            <a:off x="10256163" y="5998964"/>
            <a:ext cx="3493889" cy="620554"/>
          </a:xfrm>
          <a:prstGeom prst="rect">
            <a:avLst/>
          </a:prstGeom>
          <a:noFill/>
          <a:ln/>
        </p:spPr>
        <p:txBody>
          <a:bodyPr wrap="square" lIns="0" tIns="0" rIns="0" bIns="0" rtlCol="0" anchor="t"/>
          <a:lstStyle/>
          <a:p>
            <a:pPr marL="0" indent="0">
              <a:lnSpc>
                <a:spcPts val="2400"/>
              </a:lnSpc>
              <a:buNone/>
            </a:pPr>
            <a:r>
              <a:rPr lang="en-US" sz="1500" dirty="0">
                <a:solidFill>
                  <a:srgbClr val="DCD7E5"/>
                </a:solidFill>
                <a:latin typeface="Heebo" pitchFamily="34" charset="0"/>
                <a:ea typeface="Heebo" pitchFamily="34" charset="-122"/>
                <a:cs typeface="Heebo" pitchFamily="34" charset="-120"/>
              </a:rPr>
              <a:t>Medical diagnosis, surgical planning, and patient education.</a:t>
            </a:r>
            <a:endParaRPr lang="en-US" sz="1500" dirty="0"/>
          </a:p>
        </p:txBody>
      </p:sp>
      <p:sp>
        <p:nvSpPr>
          <p:cNvPr id="19" name="Shape 15"/>
          <p:cNvSpPr/>
          <p:nvPr/>
        </p:nvSpPr>
        <p:spPr>
          <a:xfrm>
            <a:off x="6172795" y="6743462"/>
            <a:ext cx="7771209" cy="868442"/>
          </a:xfrm>
          <a:prstGeom prst="rect">
            <a:avLst/>
          </a:prstGeom>
          <a:solidFill>
            <a:srgbClr val="FFFFFF">
              <a:alpha val="4000"/>
            </a:srgbClr>
          </a:solidFill>
          <a:ln/>
        </p:spPr>
      </p:sp>
      <p:sp>
        <p:nvSpPr>
          <p:cNvPr id="20" name="Text 16"/>
          <p:cNvSpPr/>
          <p:nvPr/>
        </p:nvSpPr>
        <p:spPr>
          <a:xfrm>
            <a:off x="6366748" y="6867406"/>
            <a:ext cx="3493889" cy="310277"/>
          </a:xfrm>
          <a:prstGeom prst="rect">
            <a:avLst/>
          </a:prstGeom>
          <a:noFill/>
          <a:ln/>
        </p:spPr>
        <p:txBody>
          <a:bodyPr wrap="none" lIns="0" tIns="0" rIns="0" bIns="0" rtlCol="0" anchor="t"/>
          <a:lstStyle/>
          <a:p>
            <a:pPr marL="0" indent="0">
              <a:lnSpc>
                <a:spcPts val="2400"/>
              </a:lnSpc>
              <a:buNone/>
            </a:pPr>
            <a:r>
              <a:rPr lang="en-US" sz="1500" dirty="0">
                <a:solidFill>
                  <a:srgbClr val="DCD7E5"/>
                </a:solidFill>
                <a:latin typeface="Heebo" pitchFamily="34" charset="0"/>
                <a:ea typeface="Heebo" pitchFamily="34" charset="-122"/>
                <a:cs typeface="Heebo" pitchFamily="34" charset="-120"/>
              </a:rPr>
              <a:t>Manufacturing</a:t>
            </a:r>
            <a:endParaRPr lang="en-US" sz="1500" dirty="0"/>
          </a:p>
        </p:txBody>
      </p:sp>
      <p:sp>
        <p:nvSpPr>
          <p:cNvPr id="21" name="Text 17"/>
          <p:cNvSpPr/>
          <p:nvPr/>
        </p:nvSpPr>
        <p:spPr>
          <a:xfrm>
            <a:off x="10256163" y="6867406"/>
            <a:ext cx="3493889" cy="620554"/>
          </a:xfrm>
          <a:prstGeom prst="rect">
            <a:avLst/>
          </a:prstGeom>
          <a:noFill/>
          <a:ln/>
        </p:spPr>
        <p:txBody>
          <a:bodyPr wrap="square" lIns="0" tIns="0" rIns="0" bIns="0" rtlCol="0" anchor="t"/>
          <a:lstStyle/>
          <a:p>
            <a:pPr marL="0" indent="0">
              <a:lnSpc>
                <a:spcPts val="2400"/>
              </a:lnSpc>
              <a:buNone/>
            </a:pPr>
            <a:r>
              <a:rPr lang="en-US" sz="1500" dirty="0">
                <a:solidFill>
                  <a:srgbClr val="DCD7E5"/>
                </a:solidFill>
                <a:latin typeface="Heebo" pitchFamily="34" charset="0"/>
                <a:ea typeface="Heebo" pitchFamily="34" charset="-122"/>
                <a:cs typeface="Heebo" pitchFamily="34" charset="-120"/>
              </a:rPr>
              <a:t>Product design, prototyping, and virtual assembly lines.</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855</Words>
  <Application>Microsoft Office PowerPoint</Application>
  <PresentationFormat>Custom</PresentationFormat>
  <Paragraphs>75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Montserrat</vt:lpstr>
      <vt:lpstr>Heebo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Somala Ramakrishna</cp:lastModifiedBy>
  <cp:revision>2</cp:revision>
  <dcterms:created xsi:type="dcterms:W3CDTF">2024-09-06T15:20:44Z</dcterms:created>
  <dcterms:modified xsi:type="dcterms:W3CDTF">2024-09-07T00:45:23Z</dcterms:modified>
</cp:coreProperties>
</file>