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65FCD-E5AE-CE4C-A396-F684D07D7D6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500C9-1CE5-0C43-8100-59C36C0D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00C9-1CE5-0C43-8100-59C36C0D6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00C9-1CE5-0C43-8100-59C36C0D6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FE2E-E4F4-B744-B8C3-1FE0FC0A82C5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9918-11EF-F548-86C3-42143853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40" y="232612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b1 </a:t>
            </a:r>
            <a:r>
              <a:rPr lang="en-US" sz="3000" b="1" dirty="0" smtClean="0"/>
              <a:t>=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45060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1 – no intermediate operations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dirty="0"/>
              <a:t>true true 3</a:t>
            </a:r>
            <a:endParaRPr 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2376040" y="217107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8472" y="221738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8" name="Rectangle 7"/>
          <p:cNvSpPr/>
          <p:nvPr/>
        </p:nvSpPr>
        <p:spPr>
          <a:xfrm>
            <a:off x="4932587" y="217107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7879" y="235002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108084" y="5590328"/>
            <a:ext cx="8781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 err="1"/>
              <a:t>System.out.println</a:t>
            </a:r>
            <a:r>
              <a:rPr lang="de-DE" sz="3000" b="1" dirty="0"/>
              <a:t>(b1 + " " + b2 + " " + l);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05890" y="351630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</a:t>
            </a:r>
            <a:r>
              <a:rPr lang="en-US" sz="3000" b="1" dirty="0" smtClean="0"/>
              <a:t>b2 =</a:t>
            </a:r>
            <a:endParaRPr lang="en-US" sz="3000" dirty="0"/>
          </a:p>
        </p:txBody>
      </p:sp>
      <p:sp useBgFill="1">
        <p:nvSpPr>
          <p:cNvPr id="13" name="Rectangle 12"/>
          <p:cNvSpPr/>
          <p:nvPr/>
        </p:nvSpPr>
        <p:spPr>
          <a:xfrm>
            <a:off x="2391890" y="336125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44322" y="340756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15" name="Rectangle 14"/>
          <p:cNvSpPr/>
          <p:nvPr/>
        </p:nvSpPr>
        <p:spPr>
          <a:xfrm>
            <a:off x="4948437" y="336125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13729" y="354020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>
        <p:nvSpPr>
          <p:cNvPr id="17" name="Rectangle 16"/>
          <p:cNvSpPr/>
          <p:nvPr/>
        </p:nvSpPr>
        <p:spPr>
          <a:xfrm>
            <a:off x="108085" y="4651867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 smtClean="0"/>
              <a:t>long l =</a:t>
            </a:r>
            <a:endParaRPr lang="en-US" sz="3000" dirty="0"/>
          </a:p>
        </p:txBody>
      </p:sp>
      <p:sp useBgFill="1">
        <p:nvSpPr>
          <p:cNvPr id="18" name="Rectangle 17"/>
          <p:cNvSpPr/>
          <p:nvPr/>
        </p:nvSpPr>
        <p:spPr>
          <a:xfrm>
            <a:off x="2394085" y="449681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46517" y="454312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20" name="Rectangle 19"/>
          <p:cNvSpPr/>
          <p:nvPr/>
        </p:nvSpPr>
        <p:spPr>
          <a:xfrm>
            <a:off x="4950632" y="4496814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15924" y="4675761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670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19" y="346472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19" y="243561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19" y="1375672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650017" y="348643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621611" y="4528589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607752" y="5647210"/>
            <a:ext cx="204831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98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allMatch</a:t>
            </a:r>
            <a:r>
              <a:rPr lang="en-US" dirty="0"/>
              <a:t>(p -&gt; true)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019" y="1649943"/>
            <a:ext cx="210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anyMatch</a:t>
            </a:r>
            <a:r>
              <a:rPr lang="en-US" dirty="0"/>
              <a:t>(p -&gt; true)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87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7666" y="3768915"/>
            <a:ext cx="168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empty</a:t>
            </a:r>
            <a:r>
              <a:rPr lang="en-US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7752" y="5837777"/>
            <a:ext cx="1744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of</a:t>
            </a:r>
            <a:r>
              <a:rPr lang="en-US" dirty="0"/>
              <a:t>(1,2,3)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2507" y="4674222"/>
            <a:ext cx="1874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Stream.</a:t>
            </a:r>
            <a:r>
              <a:rPr lang="en-US" i="1" dirty="0" err="1"/>
              <a:t>generate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String</a:t>
            </a:r>
            <a:r>
              <a:rPr lang="en-US" dirty="0"/>
              <a:t>::new)</a:t>
            </a:r>
          </a:p>
        </p:txBody>
      </p:sp>
    </p:spTree>
    <p:extLst>
      <p:ext uri="{BB962C8B-B14F-4D97-AF65-F5344CB8AC3E}">
        <p14:creationId xmlns:p14="http://schemas.microsoft.com/office/powerpoint/2010/main" val="9607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40" y="216226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/>
              <a:t>boolean b1 </a:t>
            </a:r>
            <a:r>
              <a:rPr lang="en-US" sz="3000" b="1" dirty="0" smtClean="0"/>
              <a:t>= </a:t>
            </a:r>
          </a:p>
          <a:p>
            <a:endParaRPr lang="en-US" sz="2000" b="1" dirty="0"/>
          </a:p>
          <a:p>
            <a:r>
              <a:rPr lang="en-US" sz="3000" b="1" dirty="0" smtClean="0"/>
              <a:t>      </a:t>
            </a:r>
            <a:r>
              <a:rPr lang="en-US" sz="3000" b="1" dirty="0" err="1" smtClean="0"/>
              <a:t>Stream.iterate</a:t>
            </a:r>
            <a:r>
              <a:rPr lang="en-US" sz="3000" b="1" dirty="0" smtClean="0"/>
              <a:t>(1, op).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45060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2 – intermediate operations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dirty="0"/>
              <a:t>true </a:t>
            </a:r>
            <a:r>
              <a:rPr lang="en-US" b="1" dirty="0" smtClean="0"/>
              <a:t>false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040" y="6130671"/>
            <a:ext cx="8781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000" b="1" dirty="0" err="1"/>
              <a:t>System.out.println</a:t>
            </a:r>
            <a:r>
              <a:rPr lang="de-DE" sz="3000" b="1" dirty="0"/>
              <a:t>(b1 + " " + b2 + " " + l);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90040" y="3594660"/>
            <a:ext cx="7527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boolean </a:t>
            </a:r>
            <a:r>
              <a:rPr lang="en-US" sz="3000" b="1" dirty="0" smtClean="0"/>
              <a:t>b2 = </a:t>
            </a:r>
            <a:r>
              <a:rPr lang="en-US" sz="3000" b="1" dirty="0" err="1" smtClean="0"/>
              <a:t>Stream.iterate</a:t>
            </a:r>
            <a:r>
              <a:rPr lang="en-US" sz="3000" b="1" dirty="0" smtClean="0"/>
              <a:t>(</a:t>
            </a:r>
          </a:p>
          <a:p>
            <a:endParaRPr lang="en-US" sz="2000" b="1" dirty="0"/>
          </a:p>
          <a:p>
            <a:r>
              <a:rPr lang="en-US" sz="3000" b="1" dirty="0" smtClean="0"/>
              <a:t>          1, op).</a:t>
            </a:r>
            <a:endParaRPr lang="en-US" sz="3000" dirty="0"/>
          </a:p>
        </p:txBody>
      </p:sp>
      <p:sp>
        <p:nvSpPr>
          <p:cNvPr id="17" name="Rectangle 16"/>
          <p:cNvSpPr/>
          <p:nvPr/>
        </p:nvSpPr>
        <p:spPr>
          <a:xfrm>
            <a:off x="108085" y="506363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 smtClean="0"/>
              <a:t>long l = </a:t>
            </a:r>
          </a:p>
          <a:p>
            <a:r>
              <a:rPr lang="en-US" sz="3000" b="1" dirty="0"/>
              <a:t> 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Stream.generate</a:t>
            </a:r>
            <a:r>
              <a:rPr lang="en-US" sz="3000" b="1" dirty="0" smtClean="0"/>
              <a:t>() -&gt; 1).</a:t>
            </a:r>
            <a:endParaRPr lang="en-US" sz="3000" dirty="0"/>
          </a:p>
        </p:txBody>
      </p:sp>
      <p:sp>
        <p:nvSpPr>
          <p:cNvPr id="19" name="Rectangle 18"/>
          <p:cNvSpPr/>
          <p:nvPr/>
        </p:nvSpPr>
        <p:spPr>
          <a:xfrm>
            <a:off x="6246380" y="547501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1" name="Rectangle 20"/>
          <p:cNvSpPr/>
          <p:nvPr/>
        </p:nvSpPr>
        <p:spPr>
          <a:xfrm>
            <a:off x="8387034" y="5432372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2" name="Rectangle 21"/>
          <p:cNvSpPr/>
          <p:nvPr/>
        </p:nvSpPr>
        <p:spPr>
          <a:xfrm>
            <a:off x="4282675" y="532295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6650495" y="531558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62230" y="439846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5" name="Rectangle 24"/>
          <p:cNvSpPr/>
          <p:nvPr/>
        </p:nvSpPr>
        <p:spPr>
          <a:xfrm>
            <a:off x="8402884" y="431485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4298525" y="4205437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/>
          <p:cNvSpPr/>
          <p:nvPr/>
        </p:nvSpPr>
        <p:spPr>
          <a:xfrm>
            <a:off x="6666345" y="4198074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70385" y="4400662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33" name="Rectangle 32"/>
          <p:cNvSpPr/>
          <p:nvPr/>
        </p:nvSpPr>
        <p:spPr>
          <a:xfrm>
            <a:off x="2238815" y="420763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78080" y="285764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35" name="Rectangle 34"/>
          <p:cNvSpPr/>
          <p:nvPr/>
        </p:nvSpPr>
        <p:spPr>
          <a:xfrm>
            <a:off x="8418734" y="2774037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4314375" y="2664617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/>
          <p:cNvSpPr/>
          <p:nvPr/>
        </p:nvSpPr>
        <p:spPr>
          <a:xfrm>
            <a:off x="6682195" y="2657254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20" y="3464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20" y="243561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20" y="13756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3681517" y="351000"/>
            <a:ext cx="166629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3653111" y="1393150"/>
            <a:ext cx="169469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3639252" y="2511771"/>
            <a:ext cx="170855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702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anyMatch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018" y="1649943"/>
            <a:ext cx="170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allMatch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87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166" y="633476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limit(2)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39252" y="2702338"/>
            <a:ext cx="81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skip(1)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64007" y="1538783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limit(3)</a:t>
            </a:r>
            <a:endParaRPr lang="en-US" dirty="0"/>
          </a:p>
        </p:txBody>
      </p:sp>
      <p:sp useBgFill="1">
        <p:nvSpPr>
          <p:cNvPr id="16" name="Rectangle 15"/>
          <p:cNvSpPr/>
          <p:nvPr/>
        </p:nvSpPr>
        <p:spPr>
          <a:xfrm>
            <a:off x="3644811" y="368168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84132" y="3908909"/>
            <a:ext cx="81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skip(2)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890" y="1894013"/>
            <a:ext cx="8716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Optional&lt;Integer&gt; o1 = </a:t>
            </a:r>
          </a:p>
          <a:p>
            <a:r>
              <a:rPr lang="en-US" sz="3000" b="1" dirty="0"/>
              <a:t> </a:t>
            </a:r>
            <a:r>
              <a:rPr lang="en-US" sz="3000" b="1" dirty="0" smtClean="0"/>
              <a:t>    </a:t>
            </a:r>
            <a:r>
              <a:rPr lang="en-US" sz="3000" b="1" dirty="0" err="1" smtClean="0"/>
              <a:t>Stream.generate</a:t>
            </a:r>
            <a:r>
              <a:rPr lang="en-US" sz="3000" b="1" dirty="0" smtClean="0"/>
              <a:t>(() -&gt; 1).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73527" y="0"/>
            <a:ext cx="6226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Puzzle 3 – Optional</a:t>
            </a:r>
          </a:p>
          <a:p>
            <a:endParaRPr lang="en-US" b="1" dirty="0" smtClean="0"/>
          </a:p>
          <a:p>
            <a:r>
              <a:rPr lang="en-US" dirty="0" smtClean="0"/>
              <a:t>Arrange </a:t>
            </a:r>
            <a:r>
              <a:rPr lang="en-US" dirty="0"/>
              <a:t>so the code prints </a:t>
            </a:r>
          </a:p>
          <a:p>
            <a:r>
              <a:rPr lang="en-US" b="1" smtClean="0"/>
              <a:t>1 </a:t>
            </a:r>
            <a:r>
              <a:rPr lang="en-US" b="1" smtClean="0"/>
              <a:t>2 </a:t>
            </a:r>
            <a:r>
              <a:rPr lang="en-US" b="1" dirty="0" smtClean="0"/>
              <a:t>-1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040" y="5886996"/>
            <a:ext cx="8781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err="1"/>
              <a:t>System.out.println</a:t>
            </a:r>
            <a:r>
              <a:rPr lang="it-IT" sz="3000" b="1" dirty="0"/>
              <a:t>(o1.orElse(-1) + " " </a:t>
            </a:r>
            <a:endParaRPr lang="it-IT" sz="3000" b="1" dirty="0" smtClean="0"/>
          </a:p>
          <a:p>
            <a:r>
              <a:rPr lang="it-IT" sz="3000" b="1" dirty="0"/>
              <a:t> </a:t>
            </a:r>
            <a:r>
              <a:rPr lang="it-IT" sz="3000" b="1" dirty="0" smtClean="0"/>
              <a:t> + </a:t>
            </a:r>
            <a:r>
              <a:rPr lang="it-IT" sz="3000" b="1" dirty="0"/>
              <a:t>o2.orElse(-1) + " " + o3.orElse(-1));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90040" y="3083041"/>
            <a:ext cx="7527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Optional&lt;Integer&gt; o2 = </a:t>
            </a:r>
            <a:r>
              <a:rPr lang="en-US" sz="3200" b="1" dirty="0" err="1"/>
              <a:t>Stream.iterate</a:t>
            </a:r>
            <a:r>
              <a:rPr lang="en-US" sz="3200" b="1" dirty="0"/>
              <a:t>(1,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3200" b="1" dirty="0" smtClean="0"/>
              <a:t>x </a:t>
            </a:r>
            <a:r>
              <a:rPr lang="en-US" sz="3200" b="1" dirty="0"/>
              <a:t>-&gt; x + 1</a:t>
            </a:r>
            <a:r>
              <a:rPr lang="en-US" sz="3200" b="1" dirty="0" smtClean="0"/>
              <a:t>).</a:t>
            </a:r>
            <a:endParaRPr lang="en-US" sz="3000" b="1" dirty="0"/>
          </a:p>
        </p:txBody>
      </p:sp>
      <p:sp>
        <p:nvSpPr>
          <p:cNvPr id="24" name="Rectangle 23"/>
          <p:cNvSpPr/>
          <p:nvPr/>
        </p:nvSpPr>
        <p:spPr>
          <a:xfrm>
            <a:off x="6262230" y="388684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25" name="Rectangle 24"/>
          <p:cNvSpPr/>
          <p:nvPr/>
        </p:nvSpPr>
        <p:spPr>
          <a:xfrm>
            <a:off x="8402884" y="380323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26" name="Rectangle 25"/>
          <p:cNvSpPr/>
          <p:nvPr/>
        </p:nvSpPr>
        <p:spPr>
          <a:xfrm>
            <a:off x="4298525" y="3693818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/>
          <p:cNvSpPr/>
          <p:nvPr/>
        </p:nvSpPr>
        <p:spPr>
          <a:xfrm>
            <a:off x="6666345" y="3686455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70385" y="3889043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33" name="Rectangle 32"/>
          <p:cNvSpPr/>
          <p:nvPr/>
        </p:nvSpPr>
        <p:spPr>
          <a:xfrm>
            <a:off x="2238815" y="3696013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96276" y="2122284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6" name="Rectangle 35"/>
          <p:cNvSpPr/>
          <p:nvPr/>
        </p:nvSpPr>
        <p:spPr>
          <a:xfrm>
            <a:off x="4559232" y="211771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2235" y="4355151"/>
            <a:ext cx="7527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Optional&lt;Integer&gt; </a:t>
            </a:r>
            <a:r>
              <a:rPr lang="en-US" sz="3200" b="1" dirty="0" smtClean="0"/>
              <a:t>o3 </a:t>
            </a:r>
            <a:r>
              <a:rPr lang="en-US" sz="3200" b="1" dirty="0"/>
              <a:t>= </a:t>
            </a:r>
            <a:r>
              <a:rPr lang="en-US" sz="3200" b="1" dirty="0" err="1"/>
              <a:t>Stream.iterate</a:t>
            </a:r>
            <a:r>
              <a:rPr lang="en-US" sz="3200" b="1" dirty="0"/>
              <a:t>(1,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3200" b="1" dirty="0" smtClean="0"/>
              <a:t>x </a:t>
            </a:r>
            <a:r>
              <a:rPr lang="en-US" sz="3200" b="1" dirty="0"/>
              <a:t>-&gt; x + 1</a:t>
            </a:r>
            <a:r>
              <a:rPr lang="en-US" sz="3200" b="1" dirty="0" smtClean="0"/>
              <a:t>).</a:t>
            </a:r>
            <a:endParaRPr lang="en-US" sz="3000" b="1" dirty="0"/>
          </a:p>
        </p:txBody>
      </p:sp>
      <p:sp>
        <p:nvSpPr>
          <p:cNvPr id="29" name="Rectangle 28"/>
          <p:cNvSpPr/>
          <p:nvPr/>
        </p:nvSpPr>
        <p:spPr>
          <a:xfrm>
            <a:off x="6264425" y="515895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>
        <p:nvSpPr>
          <p:cNvPr id="30" name="Rectangle 29"/>
          <p:cNvSpPr/>
          <p:nvPr/>
        </p:nvSpPr>
        <p:spPr>
          <a:xfrm>
            <a:off x="8405079" y="5075348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;</a:t>
            </a:r>
            <a:endParaRPr lang="en-US" sz="3000" dirty="0"/>
          </a:p>
        </p:txBody>
      </p:sp>
      <p:sp useBgFill="1">
        <p:nvSpPr>
          <p:cNvPr id="31" name="Rectangle 30"/>
          <p:cNvSpPr/>
          <p:nvPr/>
        </p:nvSpPr>
        <p:spPr>
          <a:xfrm>
            <a:off x="4300720" y="4965928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/>
          <p:cNvSpPr/>
          <p:nvPr/>
        </p:nvSpPr>
        <p:spPr>
          <a:xfrm>
            <a:off x="6668540" y="4958565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972580" y="5161153"/>
            <a:ext cx="404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/>
              <a:t>.</a:t>
            </a:r>
            <a:endParaRPr lang="en-US" sz="3000" dirty="0"/>
          </a:p>
        </p:txBody>
      </p:sp>
      <p:sp useBgFill="1">
        <p:nvSpPr>
          <p:cNvPr id="40" name="Rectangle 39"/>
          <p:cNvSpPr/>
          <p:nvPr/>
        </p:nvSpPr>
        <p:spPr>
          <a:xfrm>
            <a:off x="2241010" y="4968123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3527" y="1292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</a:rPr>
              <a:t>UnaryOperator</a:t>
            </a:r>
            <a:r>
              <a:rPr lang="en-US" b="1" dirty="0">
                <a:solidFill>
                  <a:srgbClr val="000000"/>
                </a:solidFill>
              </a:rPr>
              <a:t>&lt;Integer&gt; op = x -&gt; x + 1;</a:t>
            </a:r>
          </a:p>
          <a:p>
            <a:r>
              <a:rPr lang="en-US" b="1" dirty="0">
                <a:solidFill>
                  <a:srgbClr val="000000"/>
                </a:solidFill>
              </a:rPr>
              <a:t>Predicate&lt;Integer&gt; </a:t>
            </a:r>
            <a:r>
              <a:rPr lang="en-US" b="1" dirty="0" err="1">
                <a:solidFill>
                  <a:srgbClr val="000000"/>
                </a:solidFill>
              </a:rPr>
              <a:t>pred</a:t>
            </a:r>
            <a:r>
              <a:rPr lang="en-US" b="1" dirty="0">
                <a:solidFill>
                  <a:srgbClr val="000000"/>
                </a:solidFill>
              </a:rPr>
              <a:t> = x -&gt; x &gt; 5;</a:t>
            </a:r>
          </a:p>
        </p:txBody>
      </p:sp>
    </p:spTree>
    <p:extLst>
      <p:ext uri="{BB962C8B-B14F-4D97-AF65-F5344CB8AC3E}">
        <p14:creationId xmlns:p14="http://schemas.microsoft.com/office/powerpoint/2010/main" val="242484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/>
          <p:nvPr/>
        </p:nvSpPr>
        <p:spPr>
          <a:xfrm>
            <a:off x="668020" y="3464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668020" y="2435619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668020" y="1375672"/>
            <a:ext cx="1702998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/>
          <p:nvPr/>
        </p:nvSpPr>
        <p:spPr>
          <a:xfrm>
            <a:off x="3681517" y="351000"/>
            <a:ext cx="1598417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3653112" y="1393150"/>
            <a:ext cx="1626822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/>
          <p:cNvSpPr/>
          <p:nvPr/>
        </p:nvSpPr>
        <p:spPr>
          <a:xfrm>
            <a:off x="3652908" y="2511771"/>
            <a:ext cx="1627026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8019" y="571998"/>
            <a:ext cx="159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filter</a:t>
            </a:r>
            <a:r>
              <a:rPr lang="it-IT" dirty="0"/>
              <a:t>(x -&gt; x &gt; 8)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8018" y="1649943"/>
            <a:ext cx="170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findAny</a:t>
            </a:r>
            <a:r>
              <a:rPr lang="en-US" dirty="0" smtClean="0"/>
              <a:t>(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518" y="2656967"/>
            <a:ext cx="109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findFirst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39166" y="633476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limit(3)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39252" y="2702338"/>
            <a:ext cx="156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(x -&gt; x * 2)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64007" y="1538783"/>
            <a:ext cx="86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limit(5)</a:t>
            </a:r>
            <a:endParaRPr lang="en-US" dirty="0"/>
          </a:p>
        </p:txBody>
      </p:sp>
      <p:sp useBgFill="1">
        <p:nvSpPr>
          <p:cNvPr id="16" name="Rectangle 15"/>
          <p:cNvSpPr/>
          <p:nvPr/>
        </p:nvSpPr>
        <p:spPr>
          <a:xfrm>
            <a:off x="3639252" y="3571252"/>
            <a:ext cx="1640681" cy="791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9252" y="3761819"/>
            <a:ext cx="71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/>
              <a:t>m</a:t>
            </a:r>
            <a:r>
              <a:rPr lang="it-IT" smtClean="0"/>
              <a:t>ax</a:t>
            </a:r>
            <a:r>
              <a:rPr lang="it-IT" dirty="0" smtClean="0"/>
              <a:t>(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4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343</Words>
  <Application>Microsoft Macintosh PowerPoint</Application>
  <PresentationFormat>On-screen Show (4:3)</PresentationFormat>
  <Paragraphs>80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Boyarsky</dc:creator>
  <cp:lastModifiedBy>Jeanne Boyarsky</cp:lastModifiedBy>
  <cp:revision>13</cp:revision>
  <dcterms:created xsi:type="dcterms:W3CDTF">2017-07-02T19:58:41Z</dcterms:created>
  <dcterms:modified xsi:type="dcterms:W3CDTF">2017-07-31T01:07:13Z</dcterms:modified>
</cp:coreProperties>
</file>