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12" r:id="rId1"/>
  </p:sldMasterIdLst>
  <p:notesMasterIdLst>
    <p:notesMasterId r:id="rId16"/>
  </p:notesMasterIdLst>
  <p:handoutMasterIdLst>
    <p:handoutMasterId r:id="rId17"/>
  </p:handoutMasterIdLst>
  <p:sldIdLst>
    <p:sldId id="256" r:id="rId2"/>
    <p:sldId id="259" r:id="rId3"/>
    <p:sldId id="282" r:id="rId4"/>
    <p:sldId id="285" r:id="rId5"/>
    <p:sldId id="290" r:id="rId6"/>
    <p:sldId id="293" r:id="rId7"/>
    <p:sldId id="295" r:id="rId8"/>
    <p:sldId id="276" r:id="rId9"/>
    <p:sldId id="297" r:id="rId10"/>
    <p:sldId id="298" r:id="rId11"/>
    <p:sldId id="302" r:id="rId12"/>
    <p:sldId id="304" r:id="rId13"/>
    <p:sldId id="279" r:id="rId14"/>
    <p:sldId id="303" r:id="rId15"/>
  </p:sldIdLst>
  <p:sldSz cx="9144000" cy="6858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B3965"/>
    <a:srgbClr val="FBAB28"/>
    <a:srgbClr val="071631"/>
    <a:srgbClr val="37623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421" autoAdjust="0"/>
    <p:restoredTop sz="99798" autoAdjust="0"/>
  </p:normalViewPr>
  <p:slideViewPr>
    <p:cSldViewPr snapToGrid="0" snapToObjects="1">
      <p:cViewPr>
        <p:scale>
          <a:sx n="75" d="100"/>
          <a:sy n="75" d="100"/>
        </p:scale>
        <p:origin x="-88"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5C49AB2-7FA5-4744-8BDC-0D645C00C53A}" type="datetimeFigureOut">
              <a:rPr lang="en-US" smtClean="0"/>
              <a:t>4/30/14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8798C3-3213-D541-BC7F-31B1CEC832BA}" type="slidenum">
              <a:rPr lang="en-US" smtClean="0"/>
              <a:t>‹#›</a:t>
            </a:fld>
            <a:endParaRPr lang="en-US"/>
          </a:p>
        </p:txBody>
      </p:sp>
    </p:spTree>
    <p:extLst>
      <p:ext uri="{BB962C8B-B14F-4D97-AF65-F5344CB8AC3E}">
        <p14:creationId xmlns:p14="http://schemas.microsoft.com/office/powerpoint/2010/main" val="910177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058D93-D083-A94A-80BC-A6AE2E6E8704}" type="datetimeFigureOut">
              <a:rPr lang="en-US" smtClean="0"/>
              <a:t>4/30/14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9CF19E-670A-FD40-8F94-CE4F9041F443}" type="slidenum">
              <a:rPr lang="en-US" smtClean="0"/>
              <a:t>‹#›</a:t>
            </a:fld>
            <a:endParaRPr lang="en-US"/>
          </a:p>
        </p:txBody>
      </p:sp>
    </p:spTree>
    <p:extLst>
      <p:ext uri="{BB962C8B-B14F-4D97-AF65-F5344CB8AC3E}">
        <p14:creationId xmlns:p14="http://schemas.microsoft.com/office/powerpoint/2010/main" val="246847494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9CF19E-670A-FD40-8F94-CE4F9041F443}" type="slidenum">
              <a:rPr lang="en-US" smtClean="0"/>
              <a:t>1</a:t>
            </a:fld>
            <a:endParaRPr lang="en-US"/>
          </a:p>
        </p:txBody>
      </p:sp>
    </p:spTree>
    <p:extLst>
      <p:ext uri="{BB962C8B-B14F-4D97-AF65-F5344CB8AC3E}">
        <p14:creationId xmlns:p14="http://schemas.microsoft.com/office/powerpoint/2010/main" val="356902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9CF19E-670A-FD40-8F94-CE4F9041F443}" type="slidenum">
              <a:rPr lang="en-US" smtClean="0"/>
              <a:t>10</a:t>
            </a:fld>
            <a:endParaRPr lang="en-US"/>
          </a:p>
        </p:txBody>
      </p:sp>
    </p:spTree>
    <p:extLst>
      <p:ext uri="{BB962C8B-B14F-4D97-AF65-F5344CB8AC3E}">
        <p14:creationId xmlns:p14="http://schemas.microsoft.com/office/powerpoint/2010/main" val="383110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7 shows the Fitted Value vs. Residual plots for the Poisson Regression, KNN (where K=3), and CART Decision Tree models all using the same set of variables from the dataset.  I ran a process of model selection on the Poisson Regression, chose variables, and then used those variables for the KNN and CART; this analysis is more intended to see the difference in various methods using the same set of variables chosen through one logical process than to assert that this set of variables creates the optimal KNN or CART model.  It is interesting, however, that the three models have very different prediction accuracies when fit with the same set of variables, unlike what we saw with the binary predictor earlier.  The CART model encompasses about half the mean squared prediction error as the KNN model, which, in turn, has less than half of the prediction error of the Poisson Regression.  This analysis lends more support for the information encoded in these variables but also suggests that more work should be done with both parametric and nonparametric methods to fit the optimal model</a:t>
            </a:r>
            <a:r>
              <a:rPr lang="en-US" baseline="0" dirty="0" smtClean="0"/>
              <a:t>—all of these models seem to have problems predicting in some way or another.</a:t>
            </a:r>
          </a:p>
        </p:txBody>
      </p:sp>
      <p:sp>
        <p:nvSpPr>
          <p:cNvPr id="4" name="Slide Number Placeholder 3"/>
          <p:cNvSpPr>
            <a:spLocks noGrp="1"/>
          </p:cNvSpPr>
          <p:nvPr>
            <p:ph type="sldNum" sz="quarter" idx="10"/>
          </p:nvPr>
        </p:nvSpPr>
        <p:spPr/>
        <p:txBody>
          <a:bodyPr/>
          <a:lstStyle/>
          <a:p>
            <a:fld id="{639CF19E-670A-FD40-8F94-CE4F9041F443}" type="slidenum">
              <a:rPr lang="en-US" smtClean="0"/>
              <a:t>11</a:t>
            </a:fld>
            <a:endParaRPr lang="en-US"/>
          </a:p>
        </p:txBody>
      </p:sp>
    </p:spTree>
    <p:extLst>
      <p:ext uri="{BB962C8B-B14F-4D97-AF65-F5344CB8AC3E}">
        <p14:creationId xmlns:p14="http://schemas.microsoft.com/office/powerpoint/2010/main" val="1592244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9CF19E-670A-FD40-8F94-CE4F9041F443}" type="slidenum">
              <a:rPr lang="en-US" smtClean="0"/>
              <a:t>12</a:t>
            </a:fld>
            <a:endParaRPr lang="en-US"/>
          </a:p>
        </p:txBody>
      </p:sp>
    </p:spTree>
    <p:extLst>
      <p:ext uri="{BB962C8B-B14F-4D97-AF65-F5344CB8AC3E}">
        <p14:creationId xmlns:p14="http://schemas.microsoft.com/office/powerpoint/2010/main" val="1360801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9CF19E-670A-FD40-8F94-CE4F9041F443}" type="slidenum">
              <a:rPr lang="en-US" smtClean="0"/>
              <a:t>13</a:t>
            </a:fld>
            <a:endParaRPr lang="en-US"/>
          </a:p>
        </p:txBody>
      </p:sp>
    </p:spTree>
    <p:extLst>
      <p:ext uri="{BB962C8B-B14F-4D97-AF65-F5344CB8AC3E}">
        <p14:creationId xmlns:p14="http://schemas.microsoft.com/office/powerpoint/2010/main" val="13608011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Table 3, above, regime type is measured on a continuum binned from the Freedom House Polity Variable which ranges from -10 (full autocracy) to +10 (full democracy).  The above table seems to show that democracies have more death-resulting conflicts than do autocracies.  The total number of conflicts is roughly the same across the two regime types, but this pattern does not necessarily suggest that democracy results in death.  More than likely, democracy fosters a political environment where citizens can speak their minds, which inevitably will lead to more situations of death. The 'Middle Ground' group have a Polity score of 0, dead center between autocracy and democracy; the low numbers there can be explained by a relatively small number of countries that fall into that category. </a:t>
            </a:r>
            <a:endParaRPr lang="en-US" dirty="0"/>
          </a:p>
        </p:txBody>
      </p:sp>
      <p:sp>
        <p:nvSpPr>
          <p:cNvPr id="4" name="Slide Number Placeholder 3"/>
          <p:cNvSpPr>
            <a:spLocks noGrp="1"/>
          </p:cNvSpPr>
          <p:nvPr>
            <p:ph type="sldNum" sz="quarter" idx="10"/>
          </p:nvPr>
        </p:nvSpPr>
        <p:spPr/>
        <p:txBody>
          <a:bodyPr/>
          <a:lstStyle/>
          <a:p>
            <a:fld id="{639CF19E-670A-FD40-8F94-CE4F9041F443}" type="slidenum">
              <a:rPr lang="en-US" smtClean="0"/>
              <a:t>14</a:t>
            </a:fld>
            <a:endParaRPr lang="en-US"/>
          </a:p>
        </p:txBody>
      </p:sp>
    </p:spTree>
    <p:extLst>
      <p:ext uri="{BB962C8B-B14F-4D97-AF65-F5344CB8AC3E}">
        <p14:creationId xmlns:p14="http://schemas.microsoft.com/office/powerpoint/2010/main" val="1219983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9CF19E-670A-FD40-8F94-CE4F9041F443}" type="slidenum">
              <a:rPr lang="en-US" smtClean="0"/>
              <a:t>2</a:t>
            </a:fld>
            <a:endParaRPr lang="en-US"/>
          </a:p>
        </p:txBody>
      </p:sp>
    </p:spTree>
    <p:extLst>
      <p:ext uri="{BB962C8B-B14F-4D97-AF65-F5344CB8AC3E}">
        <p14:creationId xmlns:p14="http://schemas.microsoft.com/office/powerpoint/2010/main" val="1515507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639CF19E-670A-FD40-8F94-CE4F9041F443}" type="slidenum">
              <a:rPr lang="en-US" smtClean="0"/>
              <a:t>3</a:t>
            </a:fld>
            <a:endParaRPr lang="en-US"/>
          </a:p>
        </p:txBody>
      </p:sp>
    </p:spTree>
    <p:extLst>
      <p:ext uri="{BB962C8B-B14F-4D97-AF65-F5344CB8AC3E}">
        <p14:creationId xmlns:p14="http://schemas.microsoft.com/office/powerpoint/2010/main" val="1515507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2 is a set of two bar charts intended to show the frequencies of the number of deaths in all of the African social conflicts from 1990-2011.  The right plot shows the number of conflicts that resulted in no deaths and at least one death; the left plot shows the same frequency bar for no death conflicts but bins the conflicts resulting in at least one death.  Note the extreme right skew on this more detailed plot; while there are over 2000 conflicts resulting in at least one death, the actual numbers range from one death to 5000 deaths.  The largest frequency of deaths is one death (frequency 552). There are only 104 conflicts ranging from 51 to 5000 deaths and only 37 conflicts ranging from 201 to 5000 deaths</a:t>
            </a:r>
            <a:endParaRPr lang="en-US" dirty="0"/>
          </a:p>
        </p:txBody>
      </p:sp>
      <p:sp>
        <p:nvSpPr>
          <p:cNvPr id="4" name="Slide Number Placeholder 3"/>
          <p:cNvSpPr>
            <a:spLocks noGrp="1"/>
          </p:cNvSpPr>
          <p:nvPr>
            <p:ph type="sldNum" sz="quarter" idx="10"/>
          </p:nvPr>
        </p:nvSpPr>
        <p:spPr/>
        <p:txBody>
          <a:bodyPr/>
          <a:lstStyle/>
          <a:p>
            <a:fld id="{639CF19E-670A-FD40-8F94-CE4F9041F443}" type="slidenum">
              <a:rPr lang="en-US" smtClean="0"/>
              <a:t>4</a:t>
            </a:fld>
            <a:endParaRPr lang="en-US"/>
          </a:p>
        </p:txBody>
      </p:sp>
    </p:spTree>
    <p:extLst>
      <p:ext uri="{BB962C8B-B14F-4D97-AF65-F5344CB8AC3E}">
        <p14:creationId xmlns:p14="http://schemas.microsoft.com/office/powerpoint/2010/main" val="3916676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9CF19E-670A-FD40-8F94-CE4F9041F443}" type="slidenum">
              <a:rPr lang="en-US" smtClean="0"/>
              <a:t>5</a:t>
            </a:fld>
            <a:endParaRPr lang="en-US"/>
          </a:p>
        </p:txBody>
      </p:sp>
    </p:spTree>
    <p:extLst>
      <p:ext uri="{BB962C8B-B14F-4D97-AF65-F5344CB8AC3E}">
        <p14:creationId xmlns:p14="http://schemas.microsoft.com/office/powerpoint/2010/main" val="356902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6 above attempts to show the difference between the two maps included in Figure 5.  Because of the high density of points map obscuring what type of conflict occurs where, I rounded each set of latitude/longitude coordinates to the nearest degree and then removed duplicate sets of coordinates *after* </a:t>
            </a:r>
            <a:r>
              <a:rPr lang="en-US" dirty="0" err="1" smtClean="0"/>
              <a:t>subsetting</a:t>
            </a:r>
            <a:r>
              <a:rPr lang="en-US" dirty="0" smtClean="0"/>
              <a:t> by the death/no-death indicator variable.  Then plotting the points in red and blue with translucency reveals a very interesting picture.  Most of the African conflicts with deaths occur on top or nearby conflicts with no deaths with two exceptions: there is a large pocket of death-resulting conflicts in West Africa, which roughly corresponds to the conflict-ridden South Sudan.  There is also a large pocket of no death conflicts in South Africa, corresponding to Namibia, a very successful democracy.  While this map illustrates more of a geographic pattern than does</a:t>
            </a:r>
            <a:r>
              <a:rPr lang="en-US" baseline="0" dirty="0" smtClean="0"/>
              <a:t> the previous figure, the patterns still do not seem to be wholly significant.</a:t>
            </a:r>
            <a:endParaRPr lang="en-US" dirty="0"/>
          </a:p>
        </p:txBody>
      </p:sp>
      <p:sp>
        <p:nvSpPr>
          <p:cNvPr id="4" name="Slide Number Placeholder 3"/>
          <p:cNvSpPr>
            <a:spLocks noGrp="1"/>
          </p:cNvSpPr>
          <p:nvPr>
            <p:ph type="sldNum" sz="quarter" idx="10"/>
          </p:nvPr>
        </p:nvSpPr>
        <p:spPr/>
        <p:txBody>
          <a:bodyPr/>
          <a:lstStyle/>
          <a:p>
            <a:fld id="{639CF19E-670A-FD40-8F94-CE4F9041F443}" type="slidenum">
              <a:rPr lang="en-US" smtClean="0"/>
              <a:t>6</a:t>
            </a:fld>
            <a:endParaRPr lang="en-US"/>
          </a:p>
        </p:txBody>
      </p:sp>
    </p:spTree>
    <p:extLst>
      <p:ext uri="{BB962C8B-B14F-4D97-AF65-F5344CB8AC3E}">
        <p14:creationId xmlns:p14="http://schemas.microsoft.com/office/powerpoint/2010/main" val="3907576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9CF19E-670A-FD40-8F94-CE4F9041F443}" type="slidenum">
              <a:rPr lang="en-US" smtClean="0"/>
              <a:t>7</a:t>
            </a:fld>
            <a:endParaRPr lang="en-US"/>
          </a:p>
        </p:txBody>
      </p:sp>
    </p:spTree>
    <p:extLst>
      <p:ext uri="{BB962C8B-B14F-4D97-AF65-F5344CB8AC3E}">
        <p14:creationId xmlns:p14="http://schemas.microsoft.com/office/powerpoint/2010/main" val="356902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9CF19E-670A-FD40-8F94-CE4F9041F443}" type="slidenum">
              <a:rPr lang="en-US" smtClean="0"/>
              <a:t>8</a:t>
            </a:fld>
            <a:endParaRPr lang="en-US"/>
          </a:p>
        </p:txBody>
      </p:sp>
    </p:spTree>
    <p:extLst>
      <p:ext uri="{BB962C8B-B14F-4D97-AF65-F5344CB8AC3E}">
        <p14:creationId xmlns:p14="http://schemas.microsoft.com/office/powerpoint/2010/main" val="383110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Tables 4 and 5 show prediction rates on the test set for both the logistic and KNN models.  Both models have very similar accuracy rates at predicting the test set.  Depending on the random test set, sometimes the parametric technique has slightly better prediction and sometimes the opposite occurs—in this specific case, the KNN model more accurately predicts the No Deaths and the </a:t>
            </a:r>
            <a:r>
              <a:rPr lang="en-US" dirty="0" err="1" smtClean="0"/>
              <a:t>Logit</a:t>
            </a:r>
            <a:r>
              <a:rPr lang="en-US" dirty="0" smtClean="0"/>
              <a:t> model more accurately predicts the deaths.  However, the difference in accuracy does not seem to be </a:t>
            </a:r>
            <a:r>
              <a:rPr lang="en-US" dirty="0" err="1" smtClean="0"/>
              <a:t>giantly</a:t>
            </a:r>
            <a:r>
              <a:rPr lang="en-US" dirty="0" smtClean="0"/>
              <a:t> significant, and we could argue all day about which model is more useful.  It is interesting that we get similar results using a different technique on similar variables, which leads me to believe that perhaps there is something particularly interesting about this combination of variables.</a:t>
            </a:r>
            <a:endParaRPr lang="en-US" dirty="0"/>
          </a:p>
        </p:txBody>
      </p:sp>
      <p:sp>
        <p:nvSpPr>
          <p:cNvPr id="4" name="Slide Number Placeholder 3"/>
          <p:cNvSpPr>
            <a:spLocks noGrp="1"/>
          </p:cNvSpPr>
          <p:nvPr>
            <p:ph type="sldNum" sz="quarter" idx="10"/>
          </p:nvPr>
        </p:nvSpPr>
        <p:spPr/>
        <p:txBody>
          <a:bodyPr/>
          <a:lstStyle/>
          <a:p>
            <a:fld id="{639CF19E-670A-FD40-8F94-CE4F9041F443}" type="slidenum">
              <a:rPr lang="en-US" smtClean="0"/>
              <a:t>9</a:t>
            </a:fld>
            <a:endParaRPr lang="en-US"/>
          </a:p>
        </p:txBody>
      </p:sp>
    </p:spTree>
    <p:extLst>
      <p:ext uri="{BB962C8B-B14F-4D97-AF65-F5344CB8AC3E}">
        <p14:creationId xmlns:p14="http://schemas.microsoft.com/office/powerpoint/2010/main" val="383110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rgbClr val="07163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71C7E7BD-73E3-2D4C-AFAA-4807FCE8B3C6}" type="datetime4">
              <a:rPr lang="en-US" smtClean="0"/>
              <a:t>April 30, 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9001124" y="0"/>
            <a:ext cx="142876" cy="6858000"/>
          </a:xfrm>
          <a:prstGeom prst="rect">
            <a:avLst/>
          </a:prstGeom>
          <a:solidFill>
            <a:srgbClr val="0B39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rgbClr val="0B3965"/>
                </a:solidFill>
              </a:defRPr>
            </a:lvl1pPr>
          </a:lstStyle>
          <a:p>
            <a:fld id="{F38DF745-7D3F-47F4-83A3-874385CFAA6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7AAACA-DDB3-9445-8FAC-ACE44B8373B6}" type="datetime4">
              <a:rPr lang="en-US" smtClean="0"/>
              <a:t>April 30,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39C3AD-F799-FB4A-B22F-A8275EAEC754}" type="datetime4">
              <a:rPr lang="en-US" smtClean="0"/>
              <a:t>April 30,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b="0" i="0">
                <a:latin typeface="FreightSans Pro Medium"/>
                <a:cs typeface="FreightSans Pro Medium"/>
              </a:defRPr>
            </a:lvl1pPr>
            <a:lvl2pPr>
              <a:defRPr b="0" i="0">
                <a:latin typeface="FreightSans Pro Medium"/>
                <a:cs typeface="FreightSans Pro Medium"/>
              </a:defRPr>
            </a:lvl2pPr>
            <a:lvl3pPr>
              <a:defRPr b="0" i="0">
                <a:latin typeface="FreightSans Pro Medium"/>
                <a:cs typeface="FreightSans Pro Medium"/>
              </a:defRPr>
            </a:lvl3pPr>
            <a:lvl4pPr>
              <a:defRPr b="0" i="0">
                <a:latin typeface="FreightSans Pro Medium"/>
                <a:cs typeface="FreightSans Pro Medium"/>
              </a:defRPr>
            </a:lvl4pPr>
            <a:lvl5pPr>
              <a:defRPr b="0" i="0">
                <a:latin typeface="FreightSans Pro Medium"/>
                <a:cs typeface="FreightSans Pro Medium"/>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AD14F5F-5A33-3F42-93F1-3914C7BEFBFF}" type="datetime4">
              <a:rPr lang="en-US" smtClean="0"/>
              <a:t>April 30,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0B3965"/>
                </a:solidFill>
              </a:defRPr>
            </a:lvl1pPr>
          </a:lstStyle>
          <a:p>
            <a:fld id="{F38DF745-7D3F-47F4-83A3-874385CFAA69}" type="slidenum">
              <a:rPr lang="en-US" smtClean="0"/>
              <a:pPr/>
              <a:t>‹#›</a:t>
            </a:fld>
            <a:endParaRPr lang="en-US" dirty="0"/>
          </a:p>
        </p:txBody>
      </p:sp>
      <p:sp>
        <p:nvSpPr>
          <p:cNvPr id="2" name="Title 1"/>
          <p:cNvSpPr>
            <a:spLocks noGrp="1"/>
          </p:cNvSpPr>
          <p:nvPr>
            <p:ph type="title"/>
          </p:nvPr>
        </p:nvSpPr>
        <p:spPr>
          <a:xfrm>
            <a:off x="1391841" y="288182"/>
            <a:ext cx="7654794" cy="812482"/>
          </a:xfrm>
        </p:spPr>
        <p:txBody>
          <a:bodyPr/>
          <a:lstStyle>
            <a:lvl1pPr>
              <a:defRPr b="0" i="0" cap="none">
                <a:solidFill>
                  <a:srgbClr val="0B3965"/>
                </a:solidFill>
                <a:latin typeface="UC Berkeley OS Sign"/>
                <a:cs typeface="UC Berkeley OS Sign"/>
              </a:defRPr>
            </a:lvl1pPr>
          </a:lstStyle>
          <a:p>
            <a:r>
              <a:rPr lang="en-US" dirty="0" smtClean="0"/>
              <a:t>Click to edit Master</a:t>
            </a:r>
            <a:endParaRPr lang="en-US" dirty="0"/>
          </a:p>
        </p:txBody>
      </p:sp>
      <p:pic>
        <p:nvPicPr>
          <p:cNvPr id="13" name="Picture 12" descr="ucseal_line_294.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4913" y="322873"/>
            <a:ext cx="973062" cy="97306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C86EF8C-FF20-FD40-BFC0-F469DDC23EBE}" type="datetime4">
              <a:rPr lang="en-US" smtClean="0"/>
              <a:t>April 30, 2014</a:t>
            </a:fld>
            <a:endParaRPr lang="en-US" dirty="0"/>
          </a:p>
        </p:txBody>
      </p:sp>
      <p:sp>
        <p:nvSpPr>
          <p:cNvPr id="8" name="Slide Number Placeholder 7"/>
          <p:cNvSpPr>
            <a:spLocks noGrp="1"/>
          </p:cNvSpPr>
          <p:nvPr>
            <p:ph type="sldNum" sz="quarter" idx="11"/>
          </p:nvPr>
        </p:nvSpPr>
        <p:spPr/>
        <p:txBody>
          <a:bodyPr/>
          <a:lstStyle/>
          <a:p>
            <a:fld id="{F38DF745-7D3F-47F4-83A3-874385CFAA69}"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BDD56A9-79E8-8A45-8952-B99238825386}" type="datetime4">
              <a:rPr lang="en-US" smtClean="0"/>
              <a:t>April 30, 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4B76C7F-7009-BB43-974C-B0EDD1D3EE83}" type="datetime4">
              <a:rPr lang="en-US" smtClean="0"/>
              <a:t>April 30, 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C220D6-08E9-3942-B27A-41A9E95F6518}" type="datetime4">
              <a:rPr lang="en-US" smtClean="0"/>
              <a:t>April 30, 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rgbClr val="0B3965"/>
                </a:solidFill>
              </a:defRPr>
            </a:lvl1pPr>
          </a:lstStyle>
          <a:p>
            <a:fld id="{F38DF745-7D3F-47F4-83A3-874385CFAA6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B79F53-54AB-EA49-A675-47882ED038AB}" type="datetime4">
              <a:rPr lang="en-US" smtClean="0"/>
              <a:t>April 30, 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18EEED-78B7-2B46-95BD-4014B9C86816}" type="datetime4">
              <a:rPr lang="en-US" smtClean="0"/>
              <a:t>April 30, 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F38DF745-7D3F-47F4-83A3-874385CFAA69}" type="slidenum">
              <a:rPr lang="en-US" smtClean="0"/>
              <a:pPr/>
              <a:t>‹#›</a:t>
            </a:fld>
            <a:endParaRPr lang="en-US" dirty="0"/>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442377C2-8081-EB49-B553-B633479968EB}" type="datetime4">
              <a:rPr lang="en-US" smtClean="0"/>
              <a:t>April 30, 2014</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rgbClr val="0B3965"/>
                </a:solidFill>
              </a:defRPr>
            </a:lvl1pPr>
          </a:lstStyle>
          <a:p>
            <a:fld id="{F38DF745-7D3F-47F4-83A3-874385CFAA69}" type="slidenum">
              <a:rPr lang="en-US" smtClean="0"/>
              <a:pPr/>
              <a:t>‹#›</a:t>
            </a:fld>
            <a:endParaRPr lang="en-US" dirty="0"/>
          </a:p>
        </p:txBody>
      </p:sp>
      <p:sp>
        <p:nvSpPr>
          <p:cNvPr id="9" name="Rectangle 8"/>
          <p:cNvSpPr/>
          <p:nvPr userDrawn="1"/>
        </p:nvSpPr>
        <p:spPr>
          <a:xfrm>
            <a:off x="9001124" y="0"/>
            <a:ext cx="142876" cy="6858000"/>
          </a:xfrm>
          <a:prstGeom prst="rect">
            <a:avLst/>
          </a:prstGeom>
          <a:solidFill>
            <a:srgbClr val="0B39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hdr="0" ftr="0" dt="0"/>
  <p:txStyles>
    <p:titleStyle>
      <a:lvl1pPr algn="l" defTabSz="914400" rtl="0" eaLnBrk="1" latinLnBrk="0" hangingPunct="1">
        <a:spcBef>
          <a:spcPct val="0"/>
        </a:spcBef>
        <a:buNone/>
        <a:defRPr sz="3600" b="1" kern="1200" cap="all" spc="-60" baseline="0">
          <a:solidFill>
            <a:srgbClr val="071631"/>
          </a:solidFill>
          <a:latin typeface="Optima"/>
          <a:ea typeface="+mj-ea"/>
          <a:cs typeface="Optima"/>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Optima"/>
          <a:ea typeface="+mn-ea"/>
          <a:cs typeface="Optima"/>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Optima"/>
          <a:ea typeface="+mn-ea"/>
          <a:cs typeface="Optima"/>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Optima"/>
          <a:ea typeface="+mn-ea"/>
          <a:cs typeface="Optima"/>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Optima"/>
          <a:ea typeface="+mn-ea"/>
          <a:cs typeface="Optima"/>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Optima"/>
          <a:ea typeface="+mn-ea"/>
          <a:cs typeface="Optima"/>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7.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8.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4.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emf"/><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ucseal_line_294.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0827" y="5143503"/>
            <a:ext cx="1434075" cy="1434075"/>
          </a:xfrm>
          <a:prstGeom prst="rect">
            <a:avLst/>
          </a:prstGeom>
        </p:spPr>
      </p:pic>
      <p:sp>
        <p:nvSpPr>
          <p:cNvPr id="2" name="Title 1"/>
          <p:cNvSpPr>
            <a:spLocks noGrp="1"/>
          </p:cNvSpPr>
          <p:nvPr>
            <p:ph type="ctrTitle"/>
          </p:nvPr>
        </p:nvSpPr>
        <p:spPr/>
        <p:txBody>
          <a:bodyPr/>
          <a:lstStyle/>
          <a:p>
            <a:r>
              <a:rPr lang="en-US" sz="4500" b="0" cap="none" dirty="0" smtClean="0">
                <a:solidFill>
                  <a:srgbClr val="0B3965"/>
                </a:solidFill>
                <a:latin typeface="UC Berkeley OS Sign"/>
                <a:cs typeface="UC Berkeley OS Sign"/>
              </a:rPr>
              <a:t>What Results in Death?</a:t>
            </a:r>
            <a:br>
              <a:rPr lang="en-US" sz="4500" b="0" cap="none" dirty="0" smtClean="0">
                <a:solidFill>
                  <a:srgbClr val="0B3965"/>
                </a:solidFill>
                <a:latin typeface="UC Berkeley OS Sign"/>
                <a:cs typeface="UC Berkeley OS Sign"/>
              </a:rPr>
            </a:br>
            <a:r>
              <a:rPr lang="en-US" sz="3500" b="0" cap="none" dirty="0" smtClean="0">
                <a:latin typeface="FreightSans Pro Book"/>
                <a:cs typeface="FreightSans Pro Book"/>
              </a:rPr>
              <a:t>Analysis of Social Conflict in Africa, 1990–2011</a:t>
            </a:r>
            <a:endParaRPr lang="en-US" sz="3500" b="0" cap="none" dirty="0">
              <a:latin typeface="FreightSans Pro Book"/>
              <a:cs typeface="FreightSans Pro Book"/>
            </a:endParaRPr>
          </a:p>
        </p:txBody>
      </p:sp>
      <p:sp>
        <p:nvSpPr>
          <p:cNvPr id="3" name="Subtitle 2"/>
          <p:cNvSpPr>
            <a:spLocks noGrp="1"/>
          </p:cNvSpPr>
          <p:nvPr>
            <p:ph type="subTitle" idx="1"/>
          </p:nvPr>
        </p:nvSpPr>
        <p:spPr>
          <a:xfrm>
            <a:off x="457200" y="4602965"/>
            <a:ext cx="6858000" cy="2093868"/>
          </a:xfrm>
        </p:spPr>
        <p:txBody>
          <a:bodyPr>
            <a:normAutofit/>
          </a:bodyPr>
          <a:lstStyle/>
          <a:p>
            <a:pPr>
              <a:spcBef>
                <a:spcPts val="0"/>
              </a:spcBef>
              <a:spcAft>
                <a:spcPts val="6000"/>
              </a:spcAft>
            </a:pPr>
            <a:r>
              <a:rPr lang="en-US" sz="2800" b="1" cap="none" dirty="0" smtClean="0">
                <a:latin typeface="FreightSans Pro Book"/>
                <a:cs typeface="FreightSans Pro Book"/>
              </a:rPr>
              <a:t>Matthew Boyas</a:t>
            </a:r>
          </a:p>
          <a:p>
            <a:pPr>
              <a:spcBef>
                <a:spcPts val="0"/>
              </a:spcBef>
              <a:spcAft>
                <a:spcPts val="400"/>
              </a:spcAft>
            </a:pPr>
            <a:r>
              <a:rPr lang="en-US" sz="1800" b="1" i="1" cap="none" dirty="0" smtClean="0">
                <a:latin typeface="FreightSans Pro Medium"/>
                <a:cs typeface="FreightSans Pro Medium"/>
              </a:rPr>
              <a:t>STAT 222: MA Capstone Final Presentation</a:t>
            </a:r>
          </a:p>
          <a:p>
            <a:pPr>
              <a:spcBef>
                <a:spcPts val="0"/>
              </a:spcBef>
              <a:spcAft>
                <a:spcPts val="1200"/>
              </a:spcAft>
            </a:pPr>
            <a:r>
              <a:rPr lang="en-US" sz="1800" b="1" i="1" cap="none" dirty="0" smtClean="0">
                <a:latin typeface="FreightSans Pro Medium"/>
                <a:cs typeface="FreightSans Pro Medium"/>
              </a:rPr>
              <a:t>April 30, 2014</a:t>
            </a:r>
          </a:p>
          <a:p>
            <a:pPr>
              <a:spcBef>
                <a:spcPts val="0"/>
              </a:spcBef>
            </a:pPr>
            <a:endParaRPr lang="en-US" sz="1800" b="1" i="1" cap="none" dirty="0">
              <a:latin typeface="FreightSans Pro Book"/>
              <a:cs typeface="FreightSans Pro Book"/>
            </a:endParaRPr>
          </a:p>
        </p:txBody>
      </p:sp>
      <p:sp>
        <p:nvSpPr>
          <p:cNvPr id="4" name="TextBox 3"/>
          <p:cNvSpPr txBox="1"/>
          <p:nvPr/>
        </p:nvSpPr>
        <p:spPr>
          <a:xfrm>
            <a:off x="9139190" y="407968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0343715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Number of Deaths Prediction</a:t>
            </a:r>
            <a:endParaRPr lang="en-US" dirty="0"/>
          </a:p>
        </p:txBody>
      </p:sp>
      <p:sp>
        <p:nvSpPr>
          <p:cNvPr id="3" name="Content Placeholder 2"/>
          <p:cNvSpPr>
            <a:spLocks noGrp="1"/>
          </p:cNvSpPr>
          <p:nvPr>
            <p:ph idx="1"/>
          </p:nvPr>
        </p:nvSpPr>
        <p:spPr>
          <a:xfrm>
            <a:off x="457200" y="1752600"/>
            <a:ext cx="8039100" cy="4373563"/>
          </a:xfrm>
        </p:spPr>
        <p:txBody>
          <a:bodyPr>
            <a:normAutofit/>
          </a:bodyPr>
          <a:lstStyle/>
          <a:p>
            <a:pPr marL="342900" lvl="0" indent="-342900">
              <a:lnSpc>
                <a:spcPct val="120000"/>
              </a:lnSpc>
              <a:buFont typeface="Arial"/>
              <a:buChar char="•"/>
            </a:pPr>
            <a:r>
              <a:rPr lang="en-US" dirty="0" smtClean="0"/>
              <a:t>Predict the actual number of deaths</a:t>
            </a:r>
          </a:p>
          <a:p>
            <a:pPr marL="342900" indent="-342900">
              <a:lnSpc>
                <a:spcPct val="120000"/>
              </a:lnSpc>
              <a:buFont typeface="Arial"/>
              <a:buChar char="•"/>
            </a:pPr>
            <a:r>
              <a:rPr lang="en-US" dirty="0" smtClean="0"/>
              <a:t>Use </a:t>
            </a:r>
            <a:r>
              <a:rPr lang="en-US" dirty="0"/>
              <a:t>same train/test sets from </a:t>
            </a:r>
            <a:r>
              <a:rPr lang="en-US" dirty="0" smtClean="0"/>
              <a:t>before</a:t>
            </a:r>
          </a:p>
          <a:p>
            <a:pPr marL="342900" lvl="0" indent="-342900">
              <a:lnSpc>
                <a:spcPct val="120000"/>
              </a:lnSpc>
              <a:buFont typeface="Arial"/>
              <a:buChar char="•"/>
            </a:pPr>
            <a:r>
              <a:rPr lang="en-US" dirty="0" smtClean="0"/>
              <a:t>Poisson regression</a:t>
            </a:r>
          </a:p>
          <a:p>
            <a:pPr marL="800100" lvl="1" indent="-342900">
              <a:lnSpc>
                <a:spcPct val="120000"/>
              </a:lnSpc>
              <a:buFont typeface="Arial"/>
              <a:buChar char="•"/>
            </a:pPr>
            <a:r>
              <a:rPr lang="en-US" dirty="0" smtClean="0"/>
              <a:t>Similar model selection process as logistic</a:t>
            </a:r>
          </a:p>
          <a:p>
            <a:pPr marL="800100" lvl="1" indent="-342900">
              <a:lnSpc>
                <a:spcPct val="120000"/>
              </a:lnSpc>
              <a:buFont typeface="Arial"/>
              <a:buChar char="•"/>
            </a:pPr>
            <a:r>
              <a:rPr lang="en-US" dirty="0" smtClean="0"/>
              <a:t>Same set of variables minimizes prediction error</a:t>
            </a:r>
          </a:p>
          <a:p>
            <a:pPr marL="342900" lvl="0" indent="-342900">
              <a:lnSpc>
                <a:spcPct val="120000"/>
              </a:lnSpc>
              <a:buFont typeface="Arial"/>
              <a:buChar char="•"/>
            </a:pPr>
            <a:r>
              <a:rPr lang="en-US" dirty="0" smtClean="0"/>
              <a:t>Compare to KNN and CART Decision Tree</a:t>
            </a:r>
          </a:p>
          <a:p>
            <a:pPr marL="342900" lvl="0" indent="-342900">
              <a:lnSpc>
                <a:spcPct val="120000"/>
              </a:lnSpc>
              <a:buFont typeface="Arial"/>
              <a:buChar char="•"/>
            </a:pPr>
            <a:endParaRPr lang="en-US" dirty="0"/>
          </a:p>
          <a:p>
            <a:pPr lvl="1" indent="0">
              <a:lnSpc>
                <a:spcPct val="120000"/>
              </a:lnSpc>
              <a:buNone/>
            </a:pPr>
            <a:endParaRPr lang="en-US" dirty="0"/>
          </a:p>
        </p:txBody>
      </p:sp>
      <p:sp>
        <p:nvSpPr>
          <p:cNvPr id="4" name="Slide Number Placeholder 3"/>
          <p:cNvSpPr>
            <a:spLocks noGrp="1"/>
          </p:cNvSpPr>
          <p:nvPr>
            <p:ph type="sldNum" sz="quarter" idx="12"/>
          </p:nvPr>
        </p:nvSpPr>
        <p:spPr/>
        <p:txBody>
          <a:bodyPr/>
          <a:lstStyle/>
          <a:p>
            <a:fld id="{F38DF745-7D3F-47F4-83A3-874385CFAA69}" type="slidenum">
              <a:rPr lang="en-US" smtClean="0"/>
              <a:pPr/>
              <a:t>10</a:t>
            </a:fld>
            <a:endParaRPr lang="en-US"/>
          </a:p>
        </p:txBody>
      </p:sp>
    </p:spTree>
    <p:extLst>
      <p:ext uri="{BB962C8B-B14F-4D97-AF65-F5344CB8AC3E}">
        <p14:creationId xmlns:p14="http://schemas.microsoft.com/office/powerpoint/2010/main" val="45331733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38DF745-7D3F-47F4-83A3-874385CFAA69}" type="slidenum">
              <a:rPr lang="en-US" smtClean="0"/>
              <a:pPr/>
              <a:t>11</a:t>
            </a:fld>
            <a:endParaRPr lang="en-US"/>
          </a:p>
        </p:txBody>
      </p:sp>
      <p:pic>
        <p:nvPicPr>
          <p:cNvPr id="5" name="Picture 4" descr="fig7 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98" y="898840"/>
            <a:ext cx="8856133" cy="4917421"/>
          </a:xfrm>
          <a:prstGeom prst="rect">
            <a:avLst/>
          </a:prstGeom>
        </p:spPr>
      </p:pic>
    </p:spTree>
    <p:extLst>
      <p:ext uri="{BB962C8B-B14F-4D97-AF65-F5344CB8AC3E}">
        <p14:creationId xmlns:p14="http://schemas.microsoft.com/office/powerpoint/2010/main" val="154929647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457200" y="1752600"/>
            <a:ext cx="8039100" cy="4373563"/>
          </a:xfrm>
        </p:spPr>
        <p:txBody>
          <a:bodyPr>
            <a:normAutofit/>
          </a:bodyPr>
          <a:lstStyle/>
          <a:p>
            <a:pPr marL="342900" lvl="0" indent="-342900">
              <a:lnSpc>
                <a:spcPct val="120000"/>
              </a:lnSpc>
              <a:buFont typeface="Arial"/>
              <a:buChar char="•"/>
            </a:pPr>
            <a:r>
              <a:rPr lang="en-US" dirty="0" smtClean="0"/>
              <a:t>Conflict escalation is complicated</a:t>
            </a:r>
          </a:p>
          <a:p>
            <a:pPr marL="800100" lvl="1" indent="-342900">
              <a:lnSpc>
                <a:spcPct val="120000"/>
              </a:lnSpc>
              <a:buFont typeface="Arial"/>
              <a:buChar char="•"/>
            </a:pPr>
            <a:r>
              <a:rPr lang="en-US" dirty="0" smtClean="0"/>
              <a:t>Escalation involves a </a:t>
            </a:r>
            <a:r>
              <a:rPr lang="en-US" smtClean="0"/>
              <a:t>variety </a:t>
            </a:r>
            <a:r>
              <a:rPr lang="en-US" smtClean="0"/>
              <a:t>of </a:t>
            </a:r>
            <a:r>
              <a:rPr lang="en-US" dirty="0" smtClean="0"/>
              <a:t>factors, supporting the existing literature</a:t>
            </a:r>
          </a:p>
          <a:p>
            <a:pPr marL="342900" lvl="0" indent="-342900">
              <a:lnSpc>
                <a:spcPct val="120000"/>
              </a:lnSpc>
              <a:buFont typeface="Arial"/>
              <a:buChar char="•"/>
            </a:pPr>
            <a:r>
              <a:rPr lang="en-US" dirty="0" smtClean="0"/>
              <a:t>Modeling a death/no-death indicator seems successful &amp; consistent across methods</a:t>
            </a:r>
          </a:p>
          <a:p>
            <a:pPr marL="342900" lvl="0" indent="-342900">
              <a:lnSpc>
                <a:spcPct val="120000"/>
              </a:lnSpc>
              <a:buFont typeface="Arial"/>
              <a:buChar char="•"/>
            </a:pPr>
            <a:r>
              <a:rPr lang="en-US" dirty="0" smtClean="0"/>
              <a:t>Modeling absolute number of deaths is less consistent across methods</a:t>
            </a:r>
          </a:p>
          <a:p>
            <a:pPr marL="800100" lvl="1" indent="-342900">
              <a:lnSpc>
                <a:spcPct val="120000"/>
              </a:lnSpc>
              <a:buFont typeface="Arial"/>
              <a:buChar char="•"/>
            </a:pPr>
            <a:r>
              <a:rPr lang="en-US" dirty="0"/>
              <a:t>R</a:t>
            </a:r>
            <a:r>
              <a:rPr lang="en-US" dirty="0" smtClean="0"/>
              <a:t>esults are promising regardless</a:t>
            </a:r>
            <a:endParaRPr lang="en-US" dirty="0"/>
          </a:p>
          <a:p>
            <a:pPr lvl="0">
              <a:lnSpc>
                <a:spcPct val="120000"/>
              </a:lnSpc>
              <a:spcAft>
                <a:spcPts val="1800"/>
              </a:spcAft>
            </a:pPr>
            <a:endParaRPr lang="en-US" dirty="0" smtClean="0"/>
          </a:p>
        </p:txBody>
      </p:sp>
      <p:sp>
        <p:nvSpPr>
          <p:cNvPr id="4" name="Slide Number Placeholder 3"/>
          <p:cNvSpPr>
            <a:spLocks noGrp="1"/>
          </p:cNvSpPr>
          <p:nvPr>
            <p:ph type="sldNum" sz="quarter" idx="12"/>
          </p:nvPr>
        </p:nvSpPr>
        <p:spPr/>
        <p:txBody>
          <a:bodyPr/>
          <a:lstStyle/>
          <a:p>
            <a:fld id="{F38DF745-7D3F-47F4-83A3-874385CFAA69}" type="slidenum">
              <a:rPr lang="en-US" smtClean="0"/>
              <a:pPr/>
              <a:t>12</a:t>
            </a:fld>
            <a:endParaRPr lang="en-US"/>
          </a:p>
        </p:txBody>
      </p:sp>
    </p:spTree>
    <p:extLst>
      <p:ext uri="{BB962C8B-B14F-4D97-AF65-F5344CB8AC3E}">
        <p14:creationId xmlns:p14="http://schemas.microsoft.com/office/powerpoint/2010/main" val="407658912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idx="1"/>
          </p:nvPr>
        </p:nvSpPr>
        <p:spPr>
          <a:xfrm>
            <a:off x="457200" y="1752600"/>
            <a:ext cx="8039100" cy="4373563"/>
          </a:xfrm>
        </p:spPr>
        <p:txBody>
          <a:bodyPr>
            <a:normAutofit/>
          </a:bodyPr>
          <a:lstStyle/>
          <a:p>
            <a:pPr marL="342900" lvl="0" indent="-342900">
              <a:lnSpc>
                <a:spcPct val="120000"/>
              </a:lnSpc>
              <a:buFont typeface="Arial"/>
              <a:buChar char="•"/>
            </a:pPr>
            <a:r>
              <a:rPr lang="en-US" dirty="0" smtClean="0"/>
              <a:t>Victoria </a:t>
            </a:r>
            <a:r>
              <a:rPr lang="en-US" dirty="0" err="1" smtClean="0"/>
              <a:t>Stodden</a:t>
            </a:r>
            <a:endParaRPr lang="en-US" dirty="0" smtClean="0"/>
          </a:p>
          <a:p>
            <a:pPr marL="342900" lvl="0" indent="-342900">
              <a:lnSpc>
                <a:spcPct val="120000"/>
              </a:lnSpc>
              <a:buFont typeface="Arial"/>
              <a:buChar char="•"/>
            </a:pPr>
            <a:r>
              <a:rPr lang="en-US" dirty="0" smtClean="0"/>
              <a:t>Christine Ho</a:t>
            </a:r>
          </a:p>
          <a:p>
            <a:pPr marL="342900" lvl="0" indent="-342900">
              <a:lnSpc>
                <a:spcPct val="120000"/>
              </a:lnSpc>
              <a:buFont typeface="Arial"/>
              <a:buChar char="•"/>
            </a:pPr>
            <a:r>
              <a:rPr lang="en-US" dirty="0" smtClean="0"/>
              <a:t>Ryan Lovett</a:t>
            </a:r>
          </a:p>
          <a:p>
            <a:pPr marL="342900" lvl="0" indent="-342900">
              <a:lnSpc>
                <a:spcPct val="120000"/>
              </a:lnSpc>
              <a:buFont typeface="Arial"/>
              <a:buChar char="•"/>
            </a:pPr>
            <a:r>
              <a:rPr lang="en-US" dirty="0" smtClean="0"/>
              <a:t>My anonymous peer reviewers</a:t>
            </a:r>
          </a:p>
          <a:p>
            <a:pPr marL="342900" lvl="0" indent="-342900">
              <a:lnSpc>
                <a:spcPct val="120000"/>
              </a:lnSpc>
              <a:buFont typeface="Arial"/>
              <a:buChar char="•"/>
            </a:pPr>
            <a:r>
              <a:rPr lang="en-US" dirty="0" smtClean="0"/>
              <a:t>The students who I’ve constantly bothered about colors on figures, statistical methodology, etc.</a:t>
            </a:r>
            <a:endParaRPr lang="en-US" dirty="0"/>
          </a:p>
          <a:p>
            <a:pPr lvl="0">
              <a:lnSpc>
                <a:spcPct val="120000"/>
              </a:lnSpc>
              <a:spcAft>
                <a:spcPts val="1800"/>
              </a:spcAft>
            </a:pPr>
            <a:endParaRPr lang="en-US" dirty="0" smtClean="0"/>
          </a:p>
        </p:txBody>
      </p:sp>
      <p:sp>
        <p:nvSpPr>
          <p:cNvPr id="4" name="Slide Number Placeholder 3"/>
          <p:cNvSpPr>
            <a:spLocks noGrp="1"/>
          </p:cNvSpPr>
          <p:nvPr>
            <p:ph type="sldNum" sz="quarter" idx="12"/>
          </p:nvPr>
        </p:nvSpPr>
        <p:spPr/>
        <p:txBody>
          <a:bodyPr/>
          <a:lstStyle/>
          <a:p>
            <a:fld id="{F38DF745-7D3F-47F4-83A3-874385CFAA69}" type="slidenum">
              <a:rPr lang="en-US" smtClean="0"/>
              <a:pPr/>
              <a:t>13</a:t>
            </a:fld>
            <a:endParaRPr lang="en-US"/>
          </a:p>
        </p:txBody>
      </p:sp>
    </p:spTree>
    <p:extLst>
      <p:ext uri="{BB962C8B-B14F-4D97-AF65-F5344CB8AC3E}">
        <p14:creationId xmlns:p14="http://schemas.microsoft.com/office/powerpoint/2010/main" val="384088134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38DF745-7D3F-47F4-83A3-874385CFAA69}" type="slidenum">
              <a:rPr lang="en-US" smtClean="0"/>
              <a:pPr/>
              <a:t>14</a:t>
            </a:fld>
            <a:endParaRPr lang="en-US"/>
          </a:p>
        </p:txBody>
      </p:sp>
      <p:pic>
        <p:nvPicPr>
          <p:cNvPr id="4" name="Picture 3" descr="regimetyp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52" y="1936734"/>
            <a:ext cx="8876325" cy="2516717"/>
          </a:xfrm>
          <a:prstGeom prst="rect">
            <a:avLst/>
          </a:prstGeom>
        </p:spPr>
      </p:pic>
    </p:spTree>
    <p:extLst>
      <p:ext uri="{BB962C8B-B14F-4D97-AF65-F5344CB8AC3E}">
        <p14:creationId xmlns:p14="http://schemas.microsoft.com/office/powerpoint/2010/main" val="324484283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sp>
        <p:nvSpPr>
          <p:cNvPr id="3" name="Content Placeholder 2"/>
          <p:cNvSpPr>
            <a:spLocks noGrp="1"/>
          </p:cNvSpPr>
          <p:nvPr>
            <p:ph idx="1"/>
          </p:nvPr>
        </p:nvSpPr>
        <p:spPr/>
        <p:txBody>
          <a:bodyPr>
            <a:normAutofit lnSpcReduction="10000"/>
          </a:bodyPr>
          <a:lstStyle/>
          <a:p>
            <a:pPr marL="342900" indent="-342900">
              <a:lnSpc>
                <a:spcPct val="120000"/>
              </a:lnSpc>
              <a:buFont typeface="Arial"/>
              <a:buChar char="•"/>
            </a:pPr>
            <a:r>
              <a:rPr lang="en-US" dirty="0" smtClean="0"/>
              <a:t>Social Conflict in Africa Database (SCAD)</a:t>
            </a:r>
          </a:p>
          <a:p>
            <a:pPr marL="800100" lvl="1" indent="-342900">
              <a:lnSpc>
                <a:spcPct val="120000"/>
              </a:lnSpc>
              <a:buFont typeface="Arial"/>
              <a:buChar char="•"/>
            </a:pPr>
            <a:r>
              <a:rPr lang="en-US" dirty="0"/>
              <a:t>Cullen Hendrix and </a:t>
            </a:r>
            <a:r>
              <a:rPr lang="en-US" dirty="0" err="1"/>
              <a:t>Idean</a:t>
            </a:r>
            <a:r>
              <a:rPr lang="en-US" dirty="0"/>
              <a:t> </a:t>
            </a:r>
            <a:r>
              <a:rPr lang="en-US" dirty="0" err="1"/>
              <a:t>Salehyan</a:t>
            </a:r>
            <a:endParaRPr lang="en-US" dirty="0" smtClean="0"/>
          </a:p>
          <a:p>
            <a:pPr marL="800100" lvl="1" indent="-342900">
              <a:lnSpc>
                <a:spcPct val="120000"/>
              </a:lnSpc>
              <a:buFont typeface="Arial"/>
              <a:buChar char="•"/>
            </a:pPr>
            <a:r>
              <a:rPr lang="en-US" dirty="0" smtClean="0"/>
              <a:t>Hosted by Climate </a:t>
            </a:r>
            <a:r>
              <a:rPr lang="en-US" dirty="0"/>
              <a:t>Change and African Political Stability (CCAPS) at the Robert S. Strauss Center for International Security and Law at the University of Texas at </a:t>
            </a:r>
            <a:r>
              <a:rPr lang="en-US" dirty="0" smtClean="0"/>
              <a:t>Austin</a:t>
            </a:r>
          </a:p>
          <a:p>
            <a:pPr marL="342900" indent="-342900">
              <a:lnSpc>
                <a:spcPct val="120000"/>
              </a:lnSpc>
              <a:buFont typeface="Arial"/>
              <a:buChar char="•"/>
            </a:pPr>
            <a:r>
              <a:rPr lang="en-US" dirty="0"/>
              <a:t>Correlates of War Project (COW)</a:t>
            </a:r>
          </a:p>
          <a:p>
            <a:pPr marL="800100" lvl="1" indent="-342900">
              <a:lnSpc>
                <a:spcPct val="120000"/>
              </a:lnSpc>
              <a:buFont typeface="Arial"/>
              <a:buChar char="•"/>
            </a:pPr>
            <a:r>
              <a:rPr lang="en-US" dirty="0"/>
              <a:t>National Material Capabilities</a:t>
            </a:r>
          </a:p>
          <a:p>
            <a:pPr marL="800100" lvl="1" indent="-342900">
              <a:lnSpc>
                <a:spcPct val="120000"/>
              </a:lnSpc>
              <a:buFont typeface="Arial"/>
              <a:buChar char="•"/>
            </a:pPr>
            <a:r>
              <a:rPr lang="en-US" dirty="0"/>
              <a:t>World Religions</a:t>
            </a:r>
          </a:p>
          <a:p>
            <a:pPr marL="342900" indent="-342900">
              <a:lnSpc>
                <a:spcPct val="120000"/>
              </a:lnSpc>
              <a:buFont typeface="Arial"/>
              <a:buChar char="•"/>
            </a:pPr>
            <a:r>
              <a:rPr lang="en-US" dirty="0"/>
              <a:t>Polity IV Project</a:t>
            </a:r>
          </a:p>
          <a:p>
            <a:pPr marL="800100" lvl="1" indent="-342900">
              <a:lnSpc>
                <a:spcPct val="120000"/>
              </a:lnSpc>
              <a:buFont typeface="Arial"/>
              <a:buChar char="•"/>
            </a:pPr>
            <a:r>
              <a:rPr lang="en-US" dirty="0"/>
              <a:t>Measures democracy/autocracy for government regime </a:t>
            </a:r>
            <a:r>
              <a:rPr lang="en-US" dirty="0" smtClean="0"/>
              <a:t>type</a:t>
            </a:r>
            <a:endParaRPr lang="en-US" dirty="0"/>
          </a:p>
        </p:txBody>
      </p:sp>
      <p:sp>
        <p:nvSpPr>
          <p:cNvPr id="4" name="Slide Number Placeholder 3"/>
          <p:cNvSpPr>
            <a:spLocks noGrp="1"/>
          </p:cNvSpPr>
          <p:nvPr>
            <p:ph type="sldNum" sz="quarter" idx="12"/>
          </p:nvPr>
        </p:nvSpPr>
        <p:spPr/>
        <p:txBody>
          <a:bodyPr/>
          <a:lstStyle/>
          <a:p>
            <a:fld id="{F38DF745-7D3F-47F4-83A3-874385CFAA69}" type="slidenum">
              <a:rPr lang="en-US" smtClean="0"/>
              <a:pPr/>
              <a:t>2</a:t>
            </a:fld>
            <a:endParaRPr lang="en-US"/>
          </a:p>
        </p:txBody>
      </p:sp>
    </p:spTree>
    <p:extLst>
      <p:ext uri="{BB962C8B-B14F-4D97-AF65-F5344CB8AC3E}">
        <p14:creationId xmlns:p14="http://schemas.microsoft.com/office/powerpoint/2010/main" val="337359761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Questions</a:t>
            </a:r>
            <a:endParaRPr lang="en-US" dirty="0"/>
          </a:p>
        </p:txBody>
      </p:sp>
      <p:sp>
        <p:nvSpPr>
          <p:cNvPr id="3" name="Content Placeholder 2"/>
          <p:cNvSpPr>
            <a:spLocks noGrp="1"/>
          </p:cNvSpPr>
          <p:nvPr>
            <p:ph idx="1"/>
          </p:nvPr>
        </p:nvSpPr>
        <p:spPr/>
        <p:txBody>
          <a:bodyPr/>
          <a:lstStyle/>
          <a:p>
            <a:pPr marL="457200" indent="-457200">
              <a:lnSpc>
                <a:spcPct val="120000"/>
              </a:lnSpc>
              <a:buFont typeface="+mj-lt"/>
              <a:buAutoNum type="arabicPeriod"/>
            </a:pPr>
            <a:r>
              <a:rPr lang="en-US" dirty="0"/>
              <a:t>What differentiates an episode of social conflict that results in deaths from an episode of social conflict that does not result in deaths</a:t>
            </a:r>
            <a:r>
              <a:rPr lang="en-US" dirty="0" smtClean="0"/>
              <a:t>?</a:t>
            </a:r>
          </a:p>
          <a:p>
            <a:pPr marL="457200" indent="-457200">
              <a:lnSpc>
                <a:spcPct val="120000"/>
              </a:lnSpc>
              <a:buFont typeface="+mj-lt"/>
              <a:buAutoNum type="arabicPeriod"/>
            </a:pPr>
            <a:r>
              <a:rPr lang="en-US" dirty="0"/>
              <a:t>Is there a way to predict the number of deaths that will result from an episode of social conflict?</a:t>
            </a:r>
            <a:endParaRPr lang="en-US" dirty="0" smtClean="0"/>
          </a:p>
          <a:p>
            <a:pPr marL="800100" lvl="1" indent="-342900">
              <a:lnSpc>
                <a:spcPct val="120000"/>
              </a:lnSpc>
              <a:buFont typeface="Arial"/>
              <a:buChar char="•"/>
            </a:pPr>
            <a:endParaRPr lang="en-US" i="1" dirty="0" smtClean="0"/>
          </a:p>
        </p:txBody>
      </p:sp>
      <p:sp>
        <p:nvSpPr>
          <p:cNvPr id="4" name="Slide Number Placeholder 3"/>
          <p:cNvSpPr>
            <a:spLocks noGrp="1"/>
          </p:cNvSpPr>
          <p:nvPr>
            <p:ph type="sldNum" sz="quarter" idx="12"/>
          </p:nvPr>
        </p:nvSpPr>
        <p:spPr/>
        <p:txBody>
          <a:bodyPr/>
          <a:lstStyle/>
          <a:p>
            <a:fld id="{F38DF745-7D3F-47F4-83A3-874385CFAA69}" type="slidenum">
              <a:rPr lang="en-US" smtClean="0"/>
              <a:pPr/>
              <a:t>3</a:t>
            </a:fld>
            <a:endParaRPr lang="en-US"/>
          </a:p>
        </p:txBody>
      </p:sp>
    </p:spTree>
    <p:extLst>
      <p:ext uri="{BB962C8B-B14F-4D97-AF65-F5344CB8AC3E}">
        <p14:creationId xmlns:p14="http://schemas.microsoft.com/office/powerpoint/2010/main" val="361100949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38DF745-7D3F-47F4-83A3-874385CFAA69}" type="slidenum">
              <a:rPr lang="en-US" smtClean="0"/>
              <a:pPr/>
              <a:t>4</a:t>
            </a:fld>
            <a:endParaRPr lang="en-US"/>
          </a:p>
        </p:txBody>
      </p:sp>
      <p:pic>
        <p:nvPicPr>
          <p:cNvPr id="3" name="Picture 2" descr="fig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770" y="419098"/>
            <a:ext cx="7370233" cy="6160759"/>
          </a:xfrm>
          <a:prstGeom prst="rect">
            <a:avLst/>
          </a:prstGeom>
        </p:spPr>
      </p:pic>
    </p:spTree>
    <p:extLst>
      <p:ext uri="{BB962C8B-B14F-4D97-AF65-F5344CB8AC3E}">
        <p14:creationId xmlns:p14="http://schemas.microsoft.com/office/powerpoint/2010/main" val="189048056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39786"/>
            <a:ext cx="7772400" cy="4571999"/>
          </a:xfrm>
        </p:spPr>
        <p:txBody>
          <a:bodyPr/>
          <a:lstStyle/>
          <a:p>
            <a:r>
              <a:rPr lang="en-US" sz="4500" b="0" cap="none" dirty="0" smtClean="0">
                <a:solidFill>
                  <a:srgbClr val="0B3965"/>
                </a:solidFill>
                <a:latin typeface="UC Berkeley OS Sign"/>
                <a:cs typeface="UC Berkeley OS Sign"/>
              </a:rPr>
              <a:t>Question #1</a:t>
            </a:r>
            <a:br>
              <a:rPr lang="en-US" sz="4500" b="0" cap="none" dirty="0" smtClean="0">
                <a:solidFill>
                  <a:srgbClr val="0B3965"/>
                </a:solidFill>
                <a:latin typeface="UC Berkeley OS Sign"/>
                <a:cs typeface="UC Berkeley OS Sign"/>
              </a:rPr>
            </a:br>
            <a:r>
              <a:rPr lang="en-US" sz="4500" b="0" cap="none" dirty="0" smtClean="0">
                <a:solidFill>
                  <a:srgbClr val="0B3965"/>
                </a:solidFill>
                <a:latin typeface="UC Berkeley OS Sign"/>
                <a:cs typeface="UC Berkeley OS Sign"/>
              </a:rPr>
              <a:t/>
            </a:r>
            <a:br>
              <a:rPr lang="en-US" sz="4500" b="0" cap="none" dirty="0" smtClean="0">
                <a:solidFill>
                  <a:srgbClr val="0B3965"/>
                </a:solidFill>
                <a:latin typeface="UC Berkeley OS Sign"/>
                <a:cs typeface="UC Berkeley OS Sign"/>
              </a:rPr>
            </a:br>
            <a:r>
              <a:rPr lang="en-US" sz="2800" b="0" i="1" cap="none" dirty="0" smtClean="0">
                <a:latin typeface="FreightSans Pro Book"/>
                <a:cs typeface="FreightSans Pro Book"/>
              </a:rPr>
              <a:t>What differentiates an episode of social conflict that results in deaths from an episode of social conflict that does not result in deaths?</a:t>
            </a:r>
            <a:endParaRPr lang="en-US" sz="2800" b="0" i="1" cap="none" dirty="0">
              <a:latin typeface="FreightSans Pro Book"/>
              <a:cs typeface="FreightSans Pro Book"/>
            </a:endParaRPr>
          </a:p>
        </p:txBody>
      </p:sp>
      <p:pic>
        <p:nvPicPr>
          <p:cNvPr id="7" name="Picture 6" descr="ucseal_line_294.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0827" y="5143503"/>
            <a:ext cx="1434075" cy="1434075"/>
          </a:xfrm>
          <a:prstGeom prst="rect">
            <a:avLst/>
          </a:prstGeom>
        </p:spPr>
      </p:pic>
      <p:sp>
        <p:nvSpPr>
          <p:cNvPr id="4" name="TextBox 3"/>
          <p:cNvSpPr txBox="1"/>
          <p:nvPr/>
        </p:nvSpPr>
        <p:spPr>
          <a:xfrm>
            <a:off x="9139190" y="4079680"/>
            <a:ext cx="184666" cy="369332"/>
          </a:xfrm>
          <a:prstGeom prst="rect">
            <a:avLst/>
          </a:prstGeom>
          <a:noFill/>
        </p:spPr>
        <p:txBody>
          <a:bodyPr wrap="none" rtlCol="0">
            <a:spAutoFit/>
          </a:bodyPr>
          <a:lstStyle/>
          <a:p>
            <a:endParaRPr lang="en-US" dirty="0"/>
          </a:p>
        </p:txBody>
      </p:sp>
      <p:sp>
        <p:nvSpPr>
          <p:cNvPr id="5" name="Slide Number Placeholder 5"/>
          <p:cNvSpPr>
            <a:spLocks noGrp="1"/>
          </p:cNvSpPr>
          <p:nvPr>
            <p:ph type="sldNum" sz="quarter" idx="4294967295"/>
          </p:nvPr>
        </p:nvSpPr>
        <p:spPr>
          <a:xfrm rot="16200000">
            <a:off x="8227377" y="5885497"/>
            <a:ext cx="1315721" cy="365125"/>
          </a:xfrm>
          <a:prstGeom prst="rect">
            <a:avLst/>
          </a:prstGeom>
        </p:spPr>
        <p:txBody>
          <a:bodyPr vert="horz" lIns="91440" tIns="45720" rIns="91440" bIns="45720" rtlCol="0" anchor="ctr"/>
          <a:lstStyle>
            <a:lvl1pPr algn="l">
              <a:defRPr sz="2400" b="1">
                <a:solidFill>
                  <a:srgbClr val="0B3965"/>
                </a:solidFill>
              </a:defRPr>
            </a:lvl1pPr>
          </a:lstStyle>
          <a:p>
            <a:fld id="{F38DF745-7D3F-47F4-83A3-874385CFAA69}" type="slidenum">
              <a:rPr lang="en-US" smtClean="0"/>
              <a:pPr/>
              <a:t>5</a:t>
            </a:fld>
            <a:endParaRPr lang="en-US" dirty="0"/>
          </a:p>
        </p:txBody>
      </p:sp>
    </p:spTree>
    <p:extLst>
      <p:ext uri="{BB962C8B-B14F-4D97-AF65-F5344CB8AC3E}">
        <p14:creationId xmlns:p14="http://schemas.microsoft.com/office/powerpoint/2010/main" val="199876891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38DF745-7D3F-47F4-83A3-874385CFAA69}" type="slidenum">
              <a:rPr lang="en-US" smtClean="0"/>
              <a:pPr/>
              <a:t>6</a:t>
            </a:fld>
            <a:endParaRPr lang="en-US"/>
          </a:p>
        </p:txBody>
      </p:sp>
      <p:pic>
        <p:nvPicPr>
          <p:cNvPr id="3" name="Picture 2" descr="fig6.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722" y="753532"/>
            <a:ext cx="8608484" cy="5193717"/>
          </a:xfrm>
          <a:prstGeom prst="rect">
            <a:avLst/>
          </a:prstGeom>
        </p:spPr>
      </p:pic>
    </p:spTree>
    <p:extLst>
      <p:ext uri="{BB962C8B-B14F-4D97-AF65-F5344CB8AC3E}">
        <p14:creationId xmlns:p14="http://schemas.microsoft.com/office/powerpoint/2010/main" val="39733382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ucseal_line_294.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0827" y="5143503"/>
            <a:ext cx="1434075" cy="1434075"/>
          </a:xfrm>
          <a:prstGeom prst="rect">
            <a:avLst/>
          </a:prstGeom>
        </p:spPr>
      </p:pic>
      <p:sp>
        <p:nvSpPr>
          <p:cNvPr id="4" name="TextBox 3"/>
          <p:cNvSpPr txBox="1"/>
          <p:nvPr/>
        </p:nvSpPr>
        <p:spPr>
          <a:xfrm>
            <a:off x="9139190" y="4079680"/>
            <a:ext cx="184666" cy="369332"/>
          </a:xfrm>
          <a:prstGeom prst="rect">
            <a:avLst/>
          </a:prstGeom>
          <a:noFill/>
        </p:spPr>
        <p:txBody>
          <a:bodyPr wrap="none" rtlCol="0">
            <a:spAutoFit/>
          </a:bodyPr>
          <a:lstStyle/>
          <a:p>
            <a:endParaRPr lang="en-US" dirty="0"/>
          </a:p>
        </p:txBody>
      </p:sp>
      <p:sp>
        <p:nvSpPr>
          <p:cNvPr id="9" name="Title 1"/>
          <p:cNvSpPr txBox="1">
            <a:spLocks/>
          </p:cNvSpPr>
          <p:nvPr/>
        </p:nvSpPr>
        <p:spPr>
          <a:xfrm>
            <a:off x="457200" y="719657"/>
            <a:ext cx="7772400" cy="4571999"/>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8800" b="1" kern="1200" cap="all" spc="-80" baseline="0">
                <a:solidFill>
                  <a:schemeClr val="tx1"/>
                </a:solidFill>
                <a:latin typeface="Optima"/>
                <a:ea typeface="+mj-ea"/>
                <a:cs typeface="Optima"/>
              </a:defRPr>
            </a:lvl1pPr>
          </a:lstStyle>
          <a:p>
            <a:r>
              <a:rPr lang="en-US" sz="4500" b="0" cap="none" dirty="0" smtClean="0">
                <a:solidFill>
                  <a:srgbClr val="0B3965"/>
                </a:solidFill>
                <a:latin typeface="UC Berkeley OS Sign"/>
                <a:cs typeface="UC Berkeley OS Sign"/>
              </a:rPr>
              <a:t>Question #2</a:t>
            </a:r>
            <a:br>
              <a:rPr lang="en-US" sz="4500" b="0" cap="none" dirty="0" smtClean="0">
                <a:solidFill>
                  <a:srgbClr val="0B3965"/>
                </a:solidFill>
                <a:latin typeface="UC Berkeley OS Sign"/>
                <a:cs typeface="UC Berkeley OS Sign"/>
              </a:rPr>
            </a:br>
            <a:r>
              <a:rPr lang="en-US" sz="4500" b="0" cap="none" dirty="0" smtClean="0">
                <a:solidFill>
                  <a:srgbClr val="0B3965"/>
                </a:solidFill>
                <a:latin typeface="UC Berkeley OS Sign"/>
                <a:cs typeface="UC Berkeley OS Sign"/>
              </a:rPr>
              <a:t/>
            </a:r>
            <a:br>
              <a:rPr lang="en-US" sz="4500" b="0" cap="none" dirty="0" smtClean="0">
                <a:solidFill>
                  <a:srgbClr val="0B3965"/>
                </a:solidFill>
                <a:latin typeface="UC Berkeley OS Sign"/>
                <a:cs typeface="UC Berkeley OS Sign"/>
              </a:rPr>
            </a:br>
            <a:r>
              <a:rPr lang="en-US" sz="2800" b="0" i="1" cap="none" dirty="0" smtClean="0">
                <a:latin typeface="FreightSans Pro Book"/>
                <a:cs typeface="FreightSans Pro Book"/>
              </a:rPr>
              <a:t>Is there a way to predict the number of deaths that will result from an episode of social conflict?</a:t>
            </a:r>
            <a:endParaRPr lang="en-US" sz="2800" b="0" i="1" cap="none" dirty="0">
              <a:latin typeface="FreightSans Pro Book"/>
              <a:cs typeface="FreightSans Pro Book"/>
            </a:endParaRPr>
          </a:p>
        </p:txBody>
      </p:sp>
      <p:sp>
        <p:nvSpPr>
          <p:cNvPr id="5" name="Slide Number Placeholder 5"/>
          <p:cNvSpPr>
            <a:spLocks noGrp="1"/>
          </p:cNvSpPr>
          <p:nvPr>
            <p:ph type="sldNum" sz="quarter" idx="4294967295"/>
          </p:nvPr>
        </p:nvSpPr>
        <p:spPr>
          <a:xfrm rot="16200000">
            <a:off x="8227377" y="5885497"/>
            <a:ext cx="1315721" cy="365125"/>
          </a:xfrm>
          <a:prstGeom prst="rect">
            <a:avLst/>
          </a:prstGeom>
        </p:spPr>
        <p:txBody>
          <a:bodyPr vert="horz" lIns="91440" tIns="45720" rIns="91440" bIns="45720" rtlCol="0" anchor="ctr"/>
          <a:lstStyle>
            <a:lvl1pPr algn="l">
              <a:defRPr sz="2400" b="1">
                <a:solidFill>
                  <a:srgbClr val="0B3965"/>
                </a:solidFill>
              </a:defRPr>
            </a:lvl1pPr>
          </a:lstStyle>
          <a:p>
            <a:fld id="{F38DF745-7D3F-47F4-83A3-874385CFAA69}" type="slidenum">
              <a:rPr lang="en-US" smtClean="0"/>
              <a:pPr/>
              <a:t>7</a:t>
            </a:fld>
            <a:endParaRPr lang="en-US" dirty="0"/>
          </a:p>
        </p:txBody>
      </p:sp>
    </p:spTree>
    <p:extLst>
      <p:ext uri="{BB962C8B-B14F-4D97-AF65-F5344CB8AC3E}">
        <p14:creationId xmlns:p14="http://schemas.microsoft.com/office/powerpoint/2010/main" val="387675743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Prediction</a:t>
            </a:r>
            <a:endParaRPr lang="en-US" dirty="0"/>
          </a:p>
        </p:txBody>
      </p:sp>
      <p:sp>
        <p:nvSpPr>
          <p:cNvPr id="3" name="Content Placeholder 2"/>
          <p:cNvSpPr>
            <a:spLocks noGrp="1"/>
          </p:cNvSpPr>
          <p:nvPr>
            <p:ph idx="1"/>
          </p:nvPr>
        </p:nvSpPr>
        <p:spPr>
          <a:xfrm>
            <a:off x="457200" y="1752600"/>
            <a:ext cx="8039100" cy="4373563"/>
          </a:xfrm>
        </p:spPr>
        <p:txBody>
          <a:bodyPr>
            <a:normAutofit/>
          </a:bodyPr>
          <a:lstStyle/>
          <a:p>
            <a:pPr marL="342900" indent="-342900">
              <a:lnSpc>
                <a:spcPct val="120000"/>
              </a:lnSpc>
              <a:buFont typeface="Arial"/>
              <a:buChar char="•"/>
            </a:pPr>
            <a:r>
              <a:rPr lang="en-US" dirty="0"/>
              <a:t>Predict a binary, death/no-death </a:t>
            </a:r>
            <a:r>
              <a:rPr lang="en-US" dirty="0" smtClean="0"/>
              <a:t>indicator</a:t>
            </a:r>
          </a:p>
          <a:p>
            <a:pPr marL="342900" lvl="0" indent="-342900">
              <a:lnSpc>
                <a:spcPct val="120000"/>
              </a:lnSpc>
              <a:buFont typeface="Arial"/>
              <a:buChar char="•"/>
            </a:pPr>
            <a:r>
              <a:rPr lang="en-US" dirty="0" smtClean="0"/>
              <a:t>Separate dataset into train (70%) and test (30%)</a:t>
            </a:r>
          </a:p>
          <a:p>
            <a:pPr marL="342900" lvl="0" indent="-342900">
              <a:lnSpc>
                <a:spcPct val="120000"/>
              </a:lnSpc>
              <a:buFont typeface="Arial"/>
              <a:buChar char="•"/>
            </a:pPr>
            <a:r>
              <a:rPr lang="en-US" dirty="0" smtClean="0"/>
              <a:t>Logistic regression</a:t>
            </a:r>
          </a:p>
          <a:p>
            <a:pPr marL="800100" lvl="1" indent="-342900">
              <a:lnSpc>
                <a:spcPct val="120000"/>
              </a:lnSpc>
              <a:buFont typeface="Arial"/>
              <a:buChar char="•"/>
            </a:pPr>
            <a:r>
              <a:rPr lang="en-US" dirty="0" smtClean="0"/>
              <a:t>Location</a:t>
            </a:r>
          </a:p>
          <a:p>
            <a:pPr marL="800100" lvl="1" indent="-342900">
              <a:lnSpc>
                <a:spcPct val="120000"/>
              </a:lnSpc>
              <a:buFont typeface="Arial"/>
              <a:buChar char="•"/>
            </a:pPr>
            <a:r>
              <a:rPr lang="en-US" dirty="0"/>
              <a:t>E</a:t>
            </a:r>
            <a:r>
              <a:rPr lang="en-US" dirty="0" smtClean="0"/>
              <a:t>vent type</a:t>
            </a:r>
          </a:p>
          <a:p>
            <a:pPr marL="800100" lvl="1" indent="-342900">
              <a:lnSpc>
                <a:spcPct val="120000"/>
              </a:lnSpc>
              <a:buFont typeface="Arial"/>
              <a:buChar char="•"/>
            </a:pPr>
            <a:r>
              <a:rPr lang="en-US" dirty="0"/>
              <a:t>C</a:t>
            </a:r>
            <a:r>
              <a:rPr lang="en-US" dirty="0" smtClean="0"/>
              <a:t>entral government target</a:t>
            </a:r>
          </a:p>
          <a:p>
            <a:pPr marL="800100" lvl="1" indent="-342900">
              <a:lnSpc>
                <a:spcPct val="120000"/>
              </a:lnSpc>
              <a:buFont typeface="Arial"/>
              <a:buChar char="•"/>
            </a:pPr>
            <a:r>
              <a:rPr lang="en-US" dirty="0"/>
              <a:t>P</a:t>
            </a:r>
            <a:r>
              <a:rPr lang="en-US" dirty="0" smtClean="0"/>
              <a:t>rimary issue</a:t>
            </a:r>
          </a:p>
          <a:p>
            <a:pPr marL="800100" lvl="1" indent="-342900">
              <a:lnSpc>
                <a:spcPct val="120000"/>
              </a:lnSpc>
              <a:buFont typeface="Arial"/>
              <a:buChar char="•"/>
            </a:pPr>
            <a:r>
              <a:rPr lang="en-US" dirty="0"/>
              <a:t>N</a:t>
            </a:r>
            <a:r>
              <a:rPr lang="en-US" dirty="0" smtClean="0"/>
              <a:t>ational capability score</a:t>
            </a:r>
          </a:p>
          <a:p>
            <a:pPr marL="342900" indent="-342900">
              <a:lnSpc>
                <a:spcPct val="120000"/>
              </a:lnSpc>
              <a:buFont typeface="Arial"/>
              <a:buChar char="•"/>
            </a:pPr>
            <a:r>
              <a:rPr lang="en-US" dirty="0" smtClean="0"/>
              <a:t>Compare to KNN</a:t>
            </a:r>
          </a:p>
          <a:p>
            <a:pPr lvl="1" indent="0">
              <a:lnSpc>
                <a:spcPct val="120000"/>
              </a:lnSpc>
              <a:buNone/>
            </a:pPr>
            <a:endParaRPr lang="en-US" dirty="0"/>
          </a:p>
          <a:p>
            <a:pPr lvl="1" indent="0">
              <a:lnSpc>
                <a:spcPct val="120000"/>
              </a:lnSpc>
              <a:buNone/>
            </a:pPr>
            <a:endParaRPr lang="en-US" dirty="0"/>
          </a:p>
          <a:p>
            <a:pPr marL="342900" lvl="0" indent="-342900">
              <a:lnSpc>
                <a:spcPct val="120000"/>
              </a:lnSpc>
              <a:buFont typeface="Arial"/>
              <a:buChar char="•"/>
            </a:pPr>
            <a:endParaRPr lang="en-US" dirty="0"/>
          </a:p>
          <a:p>
            <a:pPr lvl="1" indent="0">
              <a:lnSpc>
                <a:spcPct val="120000"/>
              </a:lnSpc>
              <a:buNone/>
            </a:pPr>
            <a:endParaRPr lang="en-US" dirty="0"/>
          </a:p>
        </p:txBody>
      </p:sp>
      <p:sp>
        <p:nvSpPr>
          <p:cNvPr id="4" name="Slide Number Placeholder 3"/>
          <p:cNvSpPr>
            <a:spLocks noGrp="1"/>
          </p:cNvSpPr>
          <p:nvPr>
            <p:ph type="sldNum" sz="quarter" idx="12"/>
          </p:nvPr>
        </p:nvSpPr>
        <p:spPr/>
        <p:txBody>
          <a:bodyPr/>
          <a:lstStyle/>
          <a:p>
            <a:fld id="{F38DF745-7D3F-47F4-83A3-874385CFAA69}" type="slidenum">
              <a:rPr lang="en-US" smtClean="0"/>
              <a:pPr/>
              <a:t>8</a:t>
            </a:fld>
            <a:endParaRPr lang="en-US"/>
          </a:p>
        </p:txBody>
      </p:sp>
    </p:spTree>
    <p:extLst>
      <p:ext uri="{BB962C8B-B14F-4D97-AF65-F5344CB8AC3E}">
        <p14:creationId xmlns:p14="http://schemas.microsoft.com/office/powerpoint/2010/main" val="237192672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 Accuracy</a:t>
            </a:r>
            <a:endParaRPr lang="en-US" dirty="0"/>
          </a:p>
        </p:txBody>
      </p:sp>
      <p:sp>
        <p:nvSpPr>
          <p:cNvPr id="4" name="Slide Number Placeholder 3"/>
          <p:cNvSpPr>
            <a:spLocks noGrp="1"/>
          </p:cNvSpPr>
          <p:nvPr>
            <p:ph type="sldNum" sz="quarter" idx="12"/>
          </p:nvPr>
        </p:nvSpPr>
        <p:spPr/>
        <p:txBody>
          <a:bodyPr/>
          <a:lstStyle/>
          <a:p>
            <a:fld id="{F38DF745-7D3F-47F4-83A3-874385CFAA69}" type="slidenum">
              <a:rPr lang="en-US" smtClean="0"/>
              <a:pPr/>
              <a:t>9</a:t>
            </a:fld>
            <a:endParaRPr lang="en-US"/>
          </a:p>
        </p:txBody>
      </p:sp>
      <p:pic>
        <p:nvPicPr>
          <p:cNvPr id="8" name="Picture 7" descr="table4.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650" y="1348977"/>
            <a:ext cx="6808242" cy="2304329"/>
          </a:xfrm>
          <a:prstGeom prst="rect">
            <a:avLst/>
          </a:prstGeom>
        </p:spPr>
      </p:pic>
      <p:pic>
        <p:nvPicPr>
          <p:cNvPr id="9" name="Picture 8" descr="table5.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6650" y="4246031"/>
            <a:ext cx="6808242" cy="2290234"/>
          </a:xfrm>
          <a:prstGeom prst="rect">
            <a:avLst/>
          </a:prstGeom>
        </p:spPr>
      </p:pic>
    </p:spTree>
    <p:extLst>
      <p:ext uri="{BB962C8B-B14F-4D97-AF65-F5344CB8AC3E}">
        <p14:creationId xmlns:p14="http://schemas.microsoft.com/office/powerpoint/2010/main" val="19596145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Custom 1 1">
      <a:dk1>
        <a:srgbClr val="000000"/>
      </a:dk1>
      <a:lt1>
        <a:srgbClr val="FFFFFF"/>
      </a:lt1>
      <a:dk2>
        <a:srgbClr val="396333"/>
      </a:dk2>
      <a:lt2>
        <a:srgbClr val="C8C8B1"/>
      </a:lt2>
      <a:accent1>
        <a:srgbClr val="000000"/>
      </a:accent1>
      <a:accent2>
        <a:srgbClr val="F5C201"/>
      </a:accent2>
      <a:accent3>
        <a:srgbClr val="526DB0"/>
      </a:accent3>
      <a:accent4>
        <a:srgbClr val="989AAC"/>
      </a:accent4>
      <a:accent5>
        <a:srgbClr val="000000"/>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3486</TotalTime>
  <Words>1146</Words>
  <Application>Microsoft Macintosh PowerPoint</Application>
  <PresentationFormat>Letter Paper (8.5x11 in)</PresentationFormat>
  <Paragraphs>82</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Essential</vt:lpstr>
      <vt:lpstr>What Results in Death? Analysis of Social Conflict in Africa, 1990–2011</vt:lpstr>
      <vt:lpstr>Data Sources</vt:lpstr>
      <vt:lpstr>Research Questions</vt:lpstr>
      <vt:lpstr>PowerPoint Presentation</vt:lpstr>
      <vt:lpstr>Question #1  What differentiates an episode of social conflict that results in deaths from an episode of social conflict that does not result in deaths?</vt:lpstr>
      <vt:lpstr>PowerPoint Presentation</vt:lpstr>
      <vt:lpstr>PowerPoint Presentation</vt:lpstr>
      <vt:lpstr>Binary Prediction</vt:lpstr>
      <vt:lpstr>Prediction Accuracy</vt:lpstr>
      <vt:lpstr>Number of Deaths Prediction</vt:lpstr>
      <vt:lpstr>PowerPoint Presentation</vt:lpstr>
      <vt:lpstr>Conclusions</vt:lpstr>
      <vt:lpstr>Acknowledgements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the International Military Tribunal at Nuremberg as a Social Network</dc:title>
  <dc:creator>Matt Boyas</dc:creator>
  <cp:lastModifiedBy>Matt Boyas</cp:lastModifiedBy>
  <cp:revision>94</cp:revision>
  <cp:lastPrinted>2014-04-30T07:16:13Z</cp:lastPrinted>
  <dcterms:created xsi:type="dcterms:W3CDTF">2013-05-18T21:13:17Z</dcterms:created>
  <dcterms:modified xsi:type="dcterms:W3CDTF">2014-04-30T07:47:55Z</dcterms:modified>
</cp:coreProperties>
</file>