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Roboto Medium"/>
      <p:regular r:id="rId23"/>
      <p:bold r:id="rId24"/>
      <p:italic r:id="rId25"/>
      <p:boldItalic r:id="rId26"/>
    </p:embeddedFont>
    <p:embeddedFont>
      <p:font typeface="Roboto Ligh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E6CA5E8-E207-4E9D-BBE4-6F32A02AF387}">
  <a:tblStyle styleId="{2E6CA5E8-E207-4E9D-BBE4-6F32A02AF38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RobotoMedium-bold.fntdata"/><Relationship Id="rId23" Type="http://schemas.openxmlformats.org/officeDocument/2006/relationships/font" Target="fonts/Roboto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edium-boldItalic.fntdata"/><Relationship Id="rId25" Type="http://schemas.openxmlformats.org/officeDocument/2006/relationships/font" Target="fonts/RobotoMedium-italic.fntdata"/><Relationship Id="rId28" Type="http://schemas.openxmlformats.org/officeDocument/2006/relationships/font" Target="fonts/RobotoLight-bold.fntdata"/><Relationship Id="rId27" Type="http://schemas.openxmlformats.org/officeDocument/2006/relationships/font" Target="fonts/RobotoLigh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Light-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obotoLight-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rends.google.com/trends/?geo=US" TargetMode="External"/><Relationship Id="rId3" Type="http://schemas.openxmlformats.org/officeDocument/2006/relationships/hyperlink" Target="https://covidtracking.com/data" TargetMode="External"/><Relationship Id="rId4" Type="http://schemas.openxmlformats.org/officeDocument/2006/relationships/hyperlink" Target="https://observablehq.com/@mbostock/a-timeline-of-shelter-in-place"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ata.world/liz-friedman/hospital-capacity-data-from-hghi"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latin typeface="Roboto"/>
                <a:ea typeface="Roboto"/>
                <a:cs typeface="Roboto"/>
                <a:sym typeface="Roboto"/>
              </a:rPr>
              <a:t>Hi everyone, we are team Disinfectant Wipes. We have Jing, Boya, Jiangfan, and Stella on our team.</a:t>
            </a:r>
            <a:endParaRPr sz="1200">
              <a:latin typeface="Roboto"/>
              <a:ea typeface="Roboto"/>
              <a:cs typeface="Roboto"/>
              <a:sym typeface="Roboto"/>
            </a:endParaRPr>
          </a:p>
          <a:p>
            <a:pPr indent="0" lvl="0" marL="0" rtl="0" algn="l">
              <a:lnSpc>
                <a:spcPct val="150000"/>
              </a:lnSpc>
              <a:spcBef>
                <a:spcPts val="0"/>
              </a:spcBef>
              <a:spcAft>
                <a:spcPts val="0"/>
              </a:spcAft>
              <a:buNone/>
            </a:pPr>
            <a:r>
              <a:rPr lang="en" sz="1200">
                <a:latin typeface="Roboto"/>
                <a:ea typeface="Roboto"/>
                <a:cs typeface="Roboto"/>
                <a:sym typeface="Roboto"/>
              </a:rPr>
              <a:t>Our analysis project is trying to explore one question: Do masks really help reduce the COVID-19 spread?</a:t>
            </a:r>
            <a:endParaRPr sz="1200">
              <a:latin typeface="Roboto"/>
              <a:ea typeface="Roboto"/>
              <a:cs typeface="Roboto"/>
              <a:sym typeface="Roboto"/>
            </a:endParaRPr>
          </a:p>
          <a:p>
            <a:pPr indent="0" lvl="0" marL="0" rtl="0" algn="l">
              <a:lnSpc>
                <a:spcPct val="150000"/>
              </a:lnSpc>
              <a:spcBef>
                <a:spcPts val="0"/>
              </a:spcBef>
              <a:spcAft>
                <a:spcPts val="0"/>
              </a:spcAft>
              <a:buNone/>
            </a:pPr>
            <a:r>
              <a:t/>
            </a:r>
            <a:endParaRPr sz="1200">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fb36ad5de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fb36ad5de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So, what is our takeaway from this? </a:t>
            </a:r>
            <a:r>
              <a:rPr lang="en" sz="1200">
                <a:latin typeface="Roboto"/>
                <a:ea typeface="Roboto"/>
                <a:cs typeface="Roboto"/>
                <a:sym typeface="Roboto"/>
              </a:rPr>
              <a:t>When the first case of COVID-19 was found in US, search volume of “mask” increased a bit. When President Trump assured that the situation was within control, people’s interest in mask dropped. However, with the surging number of confirmed cases, the search volume surged as well and </a:t>
            </a:r>
            <a:r>
              <a:rPr lang="en" sz="1200">
                <a:latin typeface="Roboto"/>
                <a:ea typeface="Roboto"/>
                <a:cs typeface="Roboto"/>
                <a:sym typeface="Roboto"/>
              </a:rPr>
              <a:t> reached its peak when CDC suggested people use cloth face coverings. </a:t>
            </a:r>
            <a:r>
              <a:rPr lang="en" sz="1200">
                <a:latin typeface="Roboto"/>
                <a:ea typeface="Roboto"/>
                <a:cs typeface="Roboto"/>
                <a:sym typeface="Roboto"/>
              </a:rPr>
              <a:t>The plot shows that government guidelines play an important role in raising people’s awareness of wearing masks in public. We would recommend that state governments advise (if not require) all citizens to wear masks in public locations, as it really helps restrain the s</a:t>
            </a:r>
            <a:r>
              <a:rPr lang="en" sz="1200">
                <a:latin typeface="Roboto"/>
                <a:ea typeface="Roboto"/>
                <a:cs typeface="Roboto"/>
                <a:sym typeface="Roboto"/>
              </a:rPr>
              <a:t>pread of infections.</a:t>
            </a:r>
            <a:endParaRPr sz="1200">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fb36ad5d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fb36ad5d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434343"/>
                </a:solidFill>
                <a:latin typeface="Roboto"/>
                <a:ea typeface="Roboto"/>
                <a:cs typeface="Roboto"/>
                <a:sym typeface="Roboto"/>
              </a:rPr>
              <a:t>Although we had some significant results and recommendations to take away, we did have some limitations in our analysis. Firstly, tracking on the number of cases of COVID-19 highly </a:t>
            </a:r>
            <a:r>
              <a:rPr lang="en" sz="1200">
                <a:solidFill>
                  <a:srgbClr val="434343"/>
                </a:solidFill>
                <a:latin typeface="Roboto"/>
                <a:ea typeface="Roboto"/>
                <a:cs typeface="Roboto"/>
                <a:sym typeface="Roboto"/>
              </a:rPr>
              <a:t>relies</a:t>
            </a:r>
            <a:r>
              <a:rPr lang="en" sz="1200">
                <a:solidFill>
                  <a:srgbClr val="434343"/>
                </a:solidFill>
                <a:latin typeface="Roboto"/>
                <a:ea typeface="Roboto"/>
                <a:cs typeface="Roboto"/>
                <a:sym typeface="Roboto"/>
              </a:rPr>
              <a:t> on testing capacity. Some states have limited testing kits, and that would undermine the number of confirmed cases entering the record. </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434343"/>
                </a:solidFill>
                <a:latin typeface="Roboto"/>
                <a:ea typeface="Roboto"/>
                <a:cs typeface="Roboto"/>
                <a:sym typeface="Roboto"/>
              </a:rPr>
              <a:t>Secondly, in using Google Trends as a proxy for how people are interested in and actively using masks, we face the limitation that searching for masks isn’t always equal to actually wearing masks. Hence, our model only measured the effect of the ‘awareness’, but not the actual usage of masks. (In addition, </a:t>
            </a:r>
            <a:r>
              <a:rPr lang="en" sz="1200">
                <a:solidFill>
                  <a:srgbClr val="434343"/>
                </a:solidFill>
                <a:latin typeface="Roboto"/>
                <a:ea typeface="Roboto"/>
                <a:cs typeface="Roboto"/>
                <a:sym typeface="Roboto"/>
              </a:rPr>
              <a:t>we cannot tell how many searches there are supposed to be corresponding to 1 unit of search interest, because the search interest index was standardized by google before publishing.)</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434343"/>
                </a:solidFill>
                <a:latin typeface="Roboto"/>
                <a:ea typeface="Roboto"/>
                <a:cs typeface="Roboto"/>
                <a:sym typeface="Roboto"/>
              </a:rPr>
              <a:t>Finally, our data is aggregated on a state-level, which is a relatively high level of aggregation. We could improve our model if we have all detailed records on county levels.</a:t>
            </a:r>
            <a:endParaRPr sz="1200">
              <a:solidFill>
                <a:srgbClr val="434343"/>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fb36ad5d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fb36ad5d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will conclude our analysis. I hope you enjoyed it. Thank you very much for listening. Stay safe, healthy, and happy!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37dc5e312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37dc5e31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going to present our project in the following four main aspects: what’s the objectives, where we got our data, why do we need our model, and what we would recommend for actions.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fb36ad5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fb36ad5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At the beginning of the coronavirus outbreak, p</a:t>
            </a:r>
            <a:r>
              <a:rPr lang="en" sz="1200">
                <a:latin typeface="Roboto"/>
                <a:ea typeface="Roboto"/>
                <a:cs typeface="Roboto"/>
                <a:sym typeface="Roboto"/>
              </a:rPr>
              <a:t>eople in East Asian countries wore masks to prevent the spread. Meanwhile, people in the US didn’t think it was necessary for everyone to wear masks as CDC did not advise to do so. It was not until recently that the US officials started to suggest people to wear face coverings.</a:t>
            </a:r>
            <a:endParaRPr sz="1200">
              <a:latin typeface="Roboto"/>
              <a:ea typeface="Roboto"/>
              <a:cs typeface="Roboto"/>
              <a:sym typeface="Roboto"/>
            </a:endParaRPr>
          </a:p>
          <a:p>
            <a:pPr indent="0" lvl="0" marL="0" rtl="0" algn="l">
              <a:lnSpc>
                <a:spcPct val="115000"/>
              </a:lnSpc>
              <a:spcBef>
                <a:spcPts val="1600"/>
              </a:spcBef>
              <a:spcAft>
                <a:spcPts val="1600"/>
              </a:spcAft>
              <a:buNone/>
            </a:pPr>
            <a:r>
              <a:rPr lang="en" sz="1200">
                <a:latin typeface="Roboto"/>
                <a:ea typeface="Roboto"/>
                <a:cs typeface="Roboto"/>
                <a:sym typeface="Roboto"/>
              </a:rPr>
              <a:t>Why was there a shift in official advice? And most importantly, how effective are masks, or the awareness of wearing face masks, in stop spreading the novel coronavirus? These are the questions we want to solve.</a:t>
            </a:r>
            <a:endParaRPr sz="1200">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fb36ad5d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fb36ad5d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latin typeface="Roboto"/>
                <a:ea typeface="Roboto"/>
                <a:cs typeface="Roboto"/>
                <a:sym typeface="Roboto"/>
              </a:rPr>
              <a:t>So we</a:t>
            </a:r>
            <a:r>
              <a:rPr lang="en" sz="1200">
                <a:latin typeface="Roboto"/>
                <a:ea typeface="Roboto"/>
                <a:cs typeface="Roboto"/>
                <a:sym typeface="Roboto"/>
              </a:rPr>
              <a:t> framed the problem into an analytical one. We’d like to use data analysis to explore the correlation between mask search interest and increase in the number of positive cases, and measure the effect of the awareness of wearing a mask against COVID-19.</a:t>
            </a:r>
            <a:endParaRPr sz="1200">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fb36ad5de_3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fb36ad5de_3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434343"/>
                </a:solidFill>
                <a:latin typeface="Roboto"/>
                <a:ea typeface="Roboto"/>
                <a:cs typeface="Roboto"/>
                <a:sym typeface="Roboto"/>
              </a:rPr>
              <a:t>To answer those questions, we collected data mainly from those three sources.</a:t>
            </a:r>
            <a:endParaRPr sz="1200">
              <a:solidFill>
                <a:srgbClr val="434343"/>
              </a:solidFill>
              <a:latin typeface="Roboto"/>
              <a:ea typeface="Roboto"/>
              <a:cs typeface="Roboto"/>
              <a:sym typeface="Roboto"/>
            </a:endParaRPr>
          </a:p>
          <a:p>
            <a:pPr indent="-304800" lvl="0" marL="457200" rtl="0" algn="l">
              <a:lnSpc>
                <a:spcPct val="115000"/>
              </a:lnSpc>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Google Trends</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en" u="sng">
                <a:solidFill>
                  <a:schemeClr val="hlink"/>
                </a:solidFill>
                <a:hlinkClick r:id="rId2"/>
              </a:rPr>
              <a:t>https://trends.google.com/trends/?geo=US</a:t>
            </a:r>
            <a:r>
              <a:rPr lang="en" sz="1200">
                <a:solidFill>
                  <a:srgbClr val="434343"/>
                </a:solidFill>
                <a:latin typeface="Roboto"/>
                <a:ea typeface="Roboto"/>
                <a:cs typeface="Roboto"/>
                <a:sym typeface="Roboto"/>
              </a:rPr>
              <a:t> </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434343"/>
                </a:solidFill>
                <a:latin typeface="Roboto"/>
                <a:ea typeface="Roboto"/>
                <a:cs typeface="Roboto"/>
                <a:sym typeface="Roboto"/>
              </a:rPr>
              <a:t>Google trends provides data on people’s search interests on different topics. W</a:t>
            </a:r>
            <a:r>
              <a:rPr lang="en" sz="1200">
                <a:solidFill>
                  <a:srgbClr val="434343"/>
                </a:solidFill>
                <a:latin typeface="Roboto"/>
                <a:ea typeface="Roboto"/>
                <a:cs typeface="Roboto"/>
                <a:sym typeface="Roboto"/>
              </a:rPr>
              <a:t>e collected the search volume and trend of “mask” as a proxy of people’s interest or awareness of wearing a mask. </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434343"/>
              </a:solidFill>
              <a:latin typeface="Roboto"/>
              <a:ea typeface="Roboto"/>
              <a:cs typeface="Roboto"/>
              <a:sym typeface="Roboto"/>
            </a:endParaRPr>
          </a:p>
          <a:p>
            <a:pPr indent="-304800" lvl="0" marL="457200" rtl="0" algn="l">
              <a:lnSpc>
                <a:spcPct val="115000"/>
              </a:lnSpc>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COVID-19 Case Tracking</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en" sz="1200" u="sng">
                <a:solidFill>
                  <a:srgbClr val="434343"/>
                </a:solidFill>
                <a:latin typeface="Roboto"/>
                <a:ea typeface="Roboto"/>
                <a:cs typeface="Roboto"/>
                <a:sym typeface="Roboto"/>
                <a:hlinkClick r:id="rId3"/>
              </a:rPr>
              <a:t>https://covidtracking.com/data</a:t>
            </a:r>
            <a:r>
              <a:rPr lang="en" sz="1200">
                <a:solidFill>
                  <a:srgbClr val="434343"/>
                </a:solidFill>
                <a:latin typeface="Roboto"/>
                <a:ea typeface="Roboto"/>
                <a:cs typeface="Roboto"/>
                <a:sym typeface="Roboto"/>
              </a:rPr>
              <a:t> </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434343"/>
                </a:solidFill>
                <a:latin typeface="Roboto"/>
                <a:ea typeface="Roboto"/>
                <a:cs typeface="Roboto"/>
                <a:sym typeface="Roboto"/>
              </a:rPr>
              <a:t>Of course, we need data for the virus. We collected case tracking data in the US from the second data source.</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434343"/>
              </a:solidFill>
              <a:latin typeface="Roboto"/>
              <a:ea typeface="Roboto"/>
              <a:cs typeface="Roboto"/>
              <a:sym typeface="Roboto"/>
            </a:endParaRPr>
          </a:p>
          <a:p>
            <a:pPr indent="-304800" lvl="0" marL="457200" rtl="0" algn="l">
              <a:lnSpc>
                <a:spcPct val="115000"/>
              </a:lnSpc>
              <a:spcBef>
                <a:spcPts val="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Shelter-in-place Order</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en" sz="1200" u="sng">
                <a:solidFill>
                  <a:schemeClr val="hlink"/>
                </a:solidFill>
                <a:latin typeface="Roboto"/>
                <a:ea typeface="Roboto"/>
                <a:cs typeface="Roboto"/>
                <a:sym typeface="Roboto"/>
                <a:hlinkClick r:id="rId4"/>
              </a:rPr>
              <a:t>https://observablehq.com/@mbostock/a-timeline-of-shelter-in-place</a:t>
            </a:r>
            <a:r>
              <a:rPr lang="en" sz="1200">
                <a:solidFill>
                  <a:srgbClr val="434343"/>
                </a:solidFill>
                <a:latin typeface="Roboto"/>
                <a:ea typeface="Roboto"/>
                <a:cs typeface="Roboto"/>
                <a:sym typeface="Roboto"/>
              </a:rPr>
              <a:t> </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434343"/>
                </a:solidFill>
                <a:latin typeface="Roboto"/>
                <a:ea typeface="Roboto"/>
                <a:cs typeface="Roboto"/>
                <a:sym typeface="Roboto"/>
              </a:rPr>
              <a:t>In addition, we gathered the start date of shelter-in-place orders for each state, if there is any.</a:t>
            </a:r>
            <a:endParaRPr sz="1200">
              <a:solidFill>
                <a:srgbClr val="434343"/>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fb36ad5de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fb36ad5de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434343"/>
                </a:solidFill>
                <a:latin typeface="Roboto"/>
                <a:ea typeface="Roboto"/>
                <a:cs typeface="Roboto"/>
                <a:sym typeface="Roboto"/>
              </a:rPr>
              <a:t>Now, let’s look at the preliminary analysis of the data. The first graph shows a positive relationship between the mask search interest and the confirmed case per capita. It seems that the state has more serious situations would have more search interest in masks.</a:t>
            </a:r>
            <a:endParaRPr sz="16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t/>
            </a:r>
            <a:endParaRPr sz="16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en" sz="1600">
                <a:solidFill>
                  <a:srgbClr val="434343"/>
                </a:solidFill>
                <a:latin typeface="Roboto"/>
                <a:ea typeface="Roboto"/>
                <a:cs typeface="Roboto"/>
                <a:sym typeface="Roboto"/>
              </a:rPr>
              <a:t>However, we design a metric called the relative awareness shown in the second graph. W</a:t>
            </a:r>
            <a:r>
              <a:rPr lang="en" sz="1600">
                <a:solidFill>
                  <a:srgbClr val="434343"/>
                </a:solidFill>
                <a:latin typeface="Roboto"/>
                <a:ea typeface="Roboto"/>
                <a:cs typeface="Roboto"/>
                <a:sym typeface="Roboto"/>
              </a:rPr>
              <a:t>e found the situation is quite different. For the states have serious situations (for example, the New York state), the ratio of the relative awareness is significantly smaller than other states. It seems that they are lack of mask search interest.</a:t>
            </a:r>
            <a:endParaRPr sz="16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en" sz="1600">
                <a:solidFill>
                  <a:srgbClr val="FF0000"/>
                </a:solidFill>
                <a:latin typeface="Roboto"/>
                <a:ea typeface="Roboto"/>
                <a:cs typeface="Roboto"/>
                <a:sym typeface="Roboto"/>
              </a:rPr>
              <a:t>So...Which picture tells the true story. (</a:t>
            </a:r>
            <a:r>
              <a:rPr b="1" lang="en" sz="1600">
                <a:solidFill>
                  <a:srgbClr val="FF0000"/>
                </a:solidFill>
                <a:latin typeface="Roboto"/>
                <a:ea typeface="Roboto"/>
                <a:cs typeface="Roboto"/>
                <a:sym typeface="Roboto"/>
              </a:rPr>
              <a:t>next slides</a:t>
            </a:r>
            <a:r>
              <a:rPr lang="en" sz="1600">
                <a:solidFill>
                  <a:srgbClr val="FF0000"/>
                </a:solidFill>
                <a:latin typeface="Roboto"/>
                <a:ea typeface="Roboto"/>
                <a:cs typeface="Roboto"/>
                <a:sym typeface="Roboto"/>
              </a:rPr>
              <a:t>)</a:t>
            </a:r>
            <a:endParaRPr sz="1600">
              <a:solidFill>
                <a:srgbClr val="FF0000"/>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434343"/>
                </a:solidFill>
                <a:latin typeface="Roboto"/>
                <a:ea typeface="Roboto"/>
                <a:cs typeface="Roboto"/>
                <a:sym typeface="Roboto"/>
              </a:rPr>
              <a:t>With those data in hand, let’s look at people’s interest in masks against the number of confirmed cases in each state. In</a:t>
            </a:r>
            <a:r>
              <a:rPr lang="en" sz="1200">
                <a:solidFill>
                  <a:srgbClr val="434343"/>
                </a:solidFill>
                <a:latin typeface="Roboto"/>
                <a:ea typeface="Roboto"/>
                <a:cs typeface="Roboto"/>
                <a:sym typeface="Roboto"/>
              </a:rPr>
              <a:t> the first plot, we</a:t>
            </a:r>
            <a:r>
              <a:rPr lang="en" sz="1200">
                <a:solidFill>
                  <a:srgbClr val="434343"/>
                </a:solidFill>
                <a:latin typeface="Roboto"/>
                <a:ea typeface="Roboto"/>
                <a:cs typeface="Roboto"/>
                <a:sym typeface="Roboto"/>
              </a:rPr>
              <a:t> fitted a regression line between those two variables, and it shows there is a positive relationship between interest in masks and the total number of cases per million population. This may mean that the more serious the situation is in a state, the more interested people are in searching, or more aware of wearing, masks.</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434343"/>
                </a:solidFill>
                <a:latin typeface="Roboto"/>
                <a:ea typeface="Roboto"/>
                <a:cs typeface="Roboto"/>
                <a:sym typeface="Roboto"/>
              </a:rPr>
              <a:t>However, </a:t>
            </a:r>
            <a:r>
              <a:rPr lang="en" sz="1200">
                <a:solidFill>
                  <a:srgbClr val="434343"/>
                </a:solidFill>
                <a:latin typeface="Roboto"/>
                <a:ea typeface="Roboto"/>
                <a:cs typeface="Roboto"/>
                <a:sym typeface="Roboto"/>
              </a:rPr>
              <a:t>in the second plot, </a:t>
            </a:r>
            <a:r>
              <a:rPr lang="en" sz="1200">
                <a:solidFill>
                  <a:srgbClr val="434343"/>
                </a:solidFill>
                <a:latin typeface="Roboto"/>
                <a:ea typeface="Roboto"/>
                <a:cs typeface="Roboto"/>
                <a:sym typeface="Roboto"/>
              </a:rPr>
              <a:t>when we divide the search interest in masks by the number of </a:t>
            </a:r>
            <a:r>
              <a:rPr lang="en" sz="1200">
                <a:solidFill>
                  <a:srgbClr val="434343"/>
                </a:solidFill>
                <a:latin typeface="Roboto"/>
                <a:ea typeface="Roboto"/>
                <a:cs typeface="Roboto"/>
                <a:sym typeface="Roboto"/>
              </a:rPr>
              <a:t>positive cases per million population in each state,</a:t>
            </a:r>
            <a:r>
              <a:rPr lang="en" sz="1200">
                <a:solidFill>
                  <a:srgbClr val="434343"/>
                </a:solidFill>
                <a:latin typeface="Roboto"/>
                <a:ea typeface="Roboto"/>
                <a:cs typeface="Roboto"/>
                <a:sym typeface="Roboto"/>
              </a:rPr>
              <a:t> </a:t>
            </a:r>
            <a:r>
              <a:rPr lang="en" sz="1200">
                <a:solidFill>
                  <a:srgbClr val="434343"/>
                </a:solidFill>
                <a:latin typeface="Roboto"/>
                <a:ea typeface="Roboto"/>
                <a:cs typeface="Roboto"/>
                <a:sym typeface="Roboto"/>
              </a:rPr>
              <a:t>we found the situation is quite different among different states. For some states with </a:t>
            </a:r>
            <a:r>
              <a:rPr lang="en" sz="1200">
                <a:solidFill>
                  <a:srgbClr val="434343"/>
                </a:solidFill>
                <a:latin typeface="Roboto"/>
                <a:ea typeface="Roboto"/>
                <a:cs typeface="Roboto"/>
                <a:sym typeface="Roboto"/>
              </a:rPr>
              <a:t>very </a:t>
            </a:r>
            <a:r>
              <a:rPr lang="en" sz="1200">
                <a:solidFill>
                  <a:srgbClr val="434343"/>
                </a:solidFill>
                <a:latin typeface="Roboto"/>
                <a:ea typeface="Roboto"/>
                <a:cs typeface="Roboto"/>
                <a:sym typeface="Roboto"/>
              </a:rPr>
              <a:t>serious situations (NY, NJ), the ratio of search interest for masks to number of cases is significantly smaller than other states. We may infer that the lack of awareness of wearing masks could be correlated to more positive cases in these states.</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434343"/>
                </a:solidFill>
                <a:latin typeface="Roboto"/>
                <a:ea typeface="Roboto"/>
                <a:cs typeface="Roboto"/>
                <a:sym typeface="Roboto"/>
              </a:rPr>
              <a:t>Then...Which picture shows the real case?</a:t>
            </a:r>
            <a:endParaRPr sz="1200">
              <a:solidFill>
                <a:srgbClr val="434343"/>
              </a:solidFill>
              <a:latin typeface="Roboto"/>
              <a:ea typeface="Roboto"/>
              <a:cs typeface="Roboto"/>
              <a:sym typeface="Roboto"/>
            </a:endParaRPr>
          </a:p>
          <a:p>
            <a:pPr indent="0" lvl="0" marL="0" rtl="0" algn="l">
              <a:spcBef>
                <a:spcPts val="0"/>
              </a:spcBef>
              <a:spcAft>
                <a:spcPts val="0"/>
              </a:spcAft>
              <a:buNone/>
            </a:pPr>
            <a:r>
              <a:t/>
            </a:r>
            <a:endParaRPr sz="1200">
              <a:solidFill>
                <a:srgbClr val="434343"/>
              </a:solidFill>
              <a:latin typeface="Roboto"/>
              <a:ea typeface="Roboto"/>
              <a:cs typeface="Roboto"/>
              <a:sym typeface="Roboto"/>
            </a:endParaRPr>
          </a:p>
          <a:p>
            <a:pPr indent="0" lvl="0" marL="0" rtl="0" algn="l">
              <a:spcBef>
                <a:spcPts val="0"/>
              </a:spcBef>
              <a:spcAft>
                <a:spcPts val="0"/>
              </a:spcAft>
              <a:buNone/>
            </a:pPr>
            <a:r>
              <a:t/>
            </a:r>
            <a:endParaRPr sz="1200">
              <a:solidFill>
                <a:srgbClr val="434343"/>
              </a:solidFill>
              <a:latin typeface="Roboto"/>
              <a:ea typeface="Roboto"/>
              <a:cs typeface="Roboto"/>
              <a:sym typeface="Roboto"/>
            </a:endParaRPr>
          </a:p>
          <a:p>
            <a:pPr indent="0" lvl="0" marL="0" rtl="0" algn="l">
              <a:spcBef>
                <a:spcPts val="0"/>
              </a:spcBef>
              <a:spcAft>
                <a:spcPts val="0"/>
              </a:spcAft>
              <a:buNone/>
            </a:pPr>
            <a:r>
              <a:t/>
            </a:r>
            <a:endParaRPr sz="1200">
              <a:solidFill>
                <a:srgbClr val="434343"/>
              </a:solidFill>
              <a:latin typeface="Roboto"/>
              <a:ea typeface="Roboto"/>
              <a:cs typeface="Roboto"/>
              <a:sym typeface="Roboto"/>
            </a:endParaRPr>
          </a:p>
          <a:p>
            <a:pPr indent="0" lvl="0" marL="0" rtl="0" algn="l">
              <a:spcBef>
                <a:spcPts val="0"/>
              </a:spcBef>
              <a:spcAft>
                <a:spcPts val="0"/>
              </a:spcAft>
              <a:buNone/>
            </a:pPr>
            <a:r>
              <a:rPr i="1" lang="en">
                <a:solidFill>
                  <a:srgbClr val="434343"/>
                </a:solidFill>
                <a:latin typeface="Roboto Light"/>
                <a:ea typeface="Roboto Light"/>
                <a:cs typeface="Roboto Light"/>
                <a:sym typeface="Roboto Light"/>
              </a:rPr>
              <a:t>Notes:</a:t>
            </a:r>
            <a:endParaRPr i="1">
              <a:solidFill>
                <a:srgbClr val="434343"/>
              </a:solidFill>
              <a:latin typeface="Roboto Light"/>
              <a:ea typeface="Roboto Light"/>
              <a:cs typeface="Roboto Light"/>
              <a:sym typeface="Roboto Light"/>
            </a:endParaRPr>
          </a:p>
          <a:p>
            <a:pPr indent="0" lvl="0" marL="0" rtl="0" algn="l">
              <a:spcBef>
                <a:spcPts val="0"/>
              </a:spcBef>
              <a:spcAft>
                <a:spcPts val="0"/>
              </a:spcAft>
              <a:buNone/>
            </a:pPr>
            <a:r>
              <a:rPr i="1" lang="en">
                <a:solidFill>
                  <a:srgbClr val="434343"/>
                </a:solidFill>
                <a:latin typeface="Roboto Light"/>
                <a:ea typeface="Roboto Light"/>
                <a:cs typeface="Roboto Light"/>
                <a:sym typeface="Roboto Light"/>
              </a:rPr>
              <a:t>Mask Search Increase: </a:t>
            </a:r>
            <a:r>
              <a:rPr i="1" lang="en">
                <a:latin typeface="Roboto Light"/>
                <a:ea typeface="Roboto Light"/>
                <a:cs typeface="Roboto Light"/>
                <a:sym typeface="Roboto Light"/>
              </a:rPr>
              <a:t>Average search interest for the last 90 days</a:t>
            </a:r>
            <a:endParaRPr i="1">
              <a:latin typeface="Roboto Light"/>
              <a:ea typeface="Roboto Light"/>
              <a:cs typeface="Roboto Light"/>
              <a:sym typeface="Roboto Light"/>
            </a:endParaRPr>
          </a:p>
          <a:p>
            <a:pPr indent="0" lvl="0" marL="0" rtl="0" algn="l">
              <a:spcBef>
                <a:spcPts val="0"/>
              </a:spcBef>
              <a:spcAft>
                <a:spcPts val="0"/>
              </a:spcAft>
              <a:buNone/>
            </a:pPr>
            <a:r>
              <a:t/>
            </a:r>
            <a:endParaRPr i="1">
              <a:latin typeface="Roboto Light"/>
              <a:ea typeface="Roboto Light"/>
              <a:cs typeface="Roboto Light"/>
              <a:sym typeface="Roboto Light"/>
            </a:endParaRPr>
          </a:p>
          <a:p>
            <a:pPr indent="0" lvl="0" marL="0" rtl="0" algn="l">
              <a:spcBef>
                <a:spcPts val="0"/>
              </a:spcBef>
              <a:spcAft>
                <a:spcPts val="0"/>
              </a:spcAft>
              <a:buNone/>
            </a:pPr>
            <a:r>
              <a:rPr i="1" lang="en">
                <a:latin typeface="Roboto Light"/>
                <a:ea typeface="Roboto Light"/>
                <a:cs typeface="Roboto Light"/>
                <a:sym typeface="Roboto Light"/>
              </a:rPr>
              <a:t>Left plot: </a:t>
            </a:r>
            <a:endParaRPr i="1">
              <a:latin typeface="Roboto Light"/>
              <a:ea typeface="Roboto Light"/>
              <a:cs typeface="Roboto Light"/>
              <a:sym typeface="Roboto Light"/>
            </a:endParaRPr>
          </a:p>
          <a:p>
            <a:pPr indent="0" lvl="0" marL="0" rtl="0" algn="l">
              <a:spcBef>
                <a:spcPts val="0"/>
              </a:spcBef>
              <a:spcAft>
                <a:spcPts val="0"/>
              </a:spcAft>
              <a:buNone/>
            </a:pPr>
            <a:r>
              <a:rPr i="1" lang="en">
                <a:latin typeface="Roboto Light"/>
                <a:ea typeface="Roboto Light"/>
                <a:cs typeface="Roboto Light"/>
                <a:sym typeface="Roboto Light"/>
              </a:rPr>
              <a:t>State level aggregate</a:t>
            </a:r>
            <a:endParaRPr i="1">
              <a:latin typeface="Roboto Light"/>
              <a:ea typeface="Roboto Light"/>
              <a:cs typeface="Roboto Light"/>
              <a:sym typeface="Roboto Light"/>
            </a:endParaRPr>
          </a:p>
          <a:p>
            <a:pPr indent="0" lvl="0" marL="0" rtl="0" algn="l">
              <a:spcBef>
                <a:spcPts val="0"/>
              </a:spcBef>
              <a:spcAft>
                <a:spcPts val="0"/>
              </a:spcAft>
              <a:buNone/>
            </a:pPr>
            <a:r>
              <a:rPr i="1" lang="en">
                <a:latin typeface="Roboto Light"/>
                <a:ea typeface="Roboto Light"/>
                <a:cs typeface="Roboto Light"/>
                <a:sym typeface="Roboto Light"/>
              </a:rPr>
              <a:t>Each data point represent one state, averaged across the whole time range (standardized between 0 and 1)</a:t>
            </a:r>
            <a:endParaRPr i="1">
              <a:latin typeface="Roboto Light"/>
              <a:ea typeface="Roboto Light"/>
              <a:cs typeface="Roboto Light"/>
              <a:sym typeface="Roboto Light"/>
            </a:endParaRPr>
          </a:p>
          <a:p>
            <a:pPr indent="0" lvl="0" marL="0" rtl="0" algn="l">
              <a:spcBef>
                <a:spcPts val="0"/>
              </a:spcBef>
              <a:spcAft>
                <a:spcPts val="0"/>
              </a:spcAft>
              <a:buNone/>
            </a:pPr>
            <a:r>
              <a:t/>
            </a:r>
            <a:endParaRPr sz="1200">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fb36ad5de_3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fb36ad5de_3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434343"/>
                </a:solidFill>
                <a:latin typeface="Roboto"/>
                <a:ea typeface="Roboto"/>
                <a:cs typeface="Roboto"/>
                <a:sym typeface="Roboto"/>
              </a:rPr>
              <a:t>To begin with, we run a pooled regression to detect how mask interest affected the confirmed rate. In the first graph, it shows an overall positive relationship. However, if we run the regression state by state, different states may have different </a:t>
            </a:r>
            <a:r>
              <a:rPr lang="en" sz="1600">
                <a:solidFill>
                  <a:srgbClr val="434343"/>
                </a:solidFill>
                <a:latin typeface="Roboto"/>
                <a:ea typeface="Roboto"/>
                <a:cs typeface="Roboto"/>
                <a:sym typeface="Roboto"/>
              </a:rPr>
              <a:t>relationships. Some states showed positive ones while others showed negative.</a:t>
            </a:r>
            <a:endParaRPr sz="16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t/>
            </a:r>
            <a:endParaRPr sz="16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en" sz="1600">
                <a:solidFill>
                  <a:srgbClr val="434343"/>
                </a:solidFill>
                <a:latin typeface="Roboto"/>
                <a:ea typeface="Roboto"/>
                <a:cs typeface="Roboto"/>
                <a:sym typeface="Roboto"/>
              </a:rPr>
              <a:t>So, in order to draw more reliable conclusions, we will use panel regression to </a:t>
            </a:r>
            <a:r>
              <a:rPr b="1" lang="en" sz="1600">
                <a:solidFill>
                  <a:srgbClr val="434343"/>
                </a:solidFill>
                <a:latin typeface="Roboto"/>
                <a:ea typeface="Roboto"/>
                <a:cs typeface="Roboto"/>
                <a:sym typeface="Roboto"/>
              </a:rPr>
              <a:t>control the time-invariant, </a:t>
            </a:r>
            <a:r>
              <a:rPr b="1" lang="en" sz="1600">
                <a:solidFill>
                  <a:srgbClr val="434343"/>
                </a:solidFill>
                <a:latin typeface="Roboto"/>
                <a:ea typeface="Roboto"/>
                <a:cs typeface="Roboto"/>
                <a:sym typeface="Roboto"/>
              </a:rPr>
              <a:t>state-specific attributes.</a:t>
            </a:r>
            <a:r>
              <a:rPr b="1" lang="en" sz="1600">
                <a:solidFill>
                  <a:srgbClr val="FF0000"/>
                </a:solidFill>
                <a:latin typeface="Roboto"/>
                <a:ea typeface="Roboto"/>
                <a:cs typeface="Roboto"/>
                <a:sym typeface="Roboto"/>
              </a:rPr>
              <a:t> (</a:t>
            </a:r>
            <a:r>
              <a:rPr b="1" lang="en" sz="1600">
                <a:solidFill>
                  <a:srgbClr val="FF0000"/>
                </a:solidFill>
                <a:latin typeface="Roboto"/>
                <a:ea typeface="Roboto"/>
                <a:cs typeface="Roboto"/>
                <a:sym typeface="Roboto"/>
              </a:rPr>
              <a:t>end)</a:t>
            </a:r>
            <a:endParaRPr b="1" sz="1600">
              <a:solidFill>
                <a:srgbClr val="FF0000"/>
              </a:solidFill>
              <a:latin typeface="Roboto"/>
              <a:ea typeface="Roboto"/>
              <a:cs typeface="Roboto"/>
              <a:sym typeface="Roboto"/>
            </a:endParaRPr>
          </a:p>
          <a:p>
            <a:pPr indent="0" lvl="0" marL="0" rtl="0" algn="l">
              <a:lnSpc>
                <a:spcPct val="115000"/>
              </a:lnSpc>
              <a:spcBef>
                <a:spcPts val="0"/>
              </a:spcBef>
              <a:spcAft>
                <a:spcPts val="0"/>
              </a:spcAft>
              <a:buNone/>
            </a:pPr>
            <a:r>
              <a:t/>
            </a:r>
            <a:endParaRPr b="1"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434343"/>
                </a:solidFill>
                <a:latin typeface="Roboto"/>
                <a:ea typeface="Roboto"/>
                <a:cs typeface="Roboto"/>
                <a:sym typeface="Roboto"/>
              </a:rPr>
              <a:t>So, we built a fixed effects model on the panel data to measure the effect of search interest of “mask” on the number of positive cases increased.</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434343"/>
              </a:solidFill>
              <a:latin typeface="Roboto"/>
              <a:ea typeface="Roboto"/>
              <a:cs typeface="Roboto"/>
              <a:sym typeface="Roboto"/>
            </a:endParaRPr>
          </a:p>
          <a:p>
            <a:pPr indent="0" lvl="0" marL="0" rtl="0" algn="l">
              <a:lnSpc>
                <a:spcPct val="115000"/>
              </a:lnSpc>
              <a:spcBef>
                <a:spcPts val="0"/>
              </a:spcBef>
              <a:spcAft>
                <a:spcPts val="1600"/>
              </a:spcAft>
              <a:buNone/>
            </a:pPr>
            <a:r>
              <a:rPr lang="en" sz="1200">
                <a:solidFill>
                  <a:srgbClr val="434343"/>
                </a:solidFill>
                <a:latin typeface="Roboto"/>
                <a:ea typeface="Roboto"/>
                <a:cs typeface="Roboto"/>
                <a:sym typeface="Roboto"/>
              </a:rPr>
              <a:t>A p</a:t>
            </a:r>
            <a:r>
              <a:rPr lang="en" sz="1200">
                <a:solidFill>
                  <a:srgbClr val="434343"/>
                </a:solidFill>
                <a:latin typeface="Roboto"/>
                <a:ea typeface="Roboto"/>
                <a:cs typeface="Roboto"/>
                <a:sym typeface="Roboto"/>
              </a:rPr>
              <a:t>ooled regression of all states will give different result from their individual regressions, because the effect of state characteristics (</a:t>
            </a:r>
            <a:r>
              <a:rPr lang="en" sz="1200">
                <a:solidFill>
                  <a:srgbClr val="434343"/>
                </a:solidFill>
                <a:highlight>
                  <a:schemeClr val="lt1"/>
                </a:highlight>
                <a:latin typeface="Roboto"/>
                <a:ea typeface="Roboto"/>
                <a:cs typeface="Roboto"/>
                <a:sym typeface="Roboto"/>
              </a:rPr>
              <a:t>state demographics, economics, politics, etc</a:t>
            </a:r>
            <a:r>
              <a:rPr lang="en" sz="1200">
                <a:solidFill>
                  <a:srgbClr val="434343"/>
                </a:solidFill>
                <a:latin typeface="Roboto"/>
                <a:ea typeface="Roboto"/>
                <a:cs typeface="Roboto"/>
                <a:sym typeface="Roboto"/>
              </a:rPr>
              <a:t>) on independent variable is not disentangled (see left). So, we use panel regression to control for </a:t>
            </a:r>
            <a:r>
              <a:rPr lang="en" sz="1200">
                <a:solidFill>
                  <a:srgbClr val="434343"/>
                </a:solidFill>
                <a:highlight>
                  <a:schemeClr val="lt1"/>
                </a:highlight>
                <a:latin typeface="Roboto"/>
                <a:ea typeface="Roboto"/>
                <a:cs typeface="Roboto"/>
                <a:sym typeface="Roboto"/>
              </a:rPr>
              <a:t>time-invariant unobserved state characteristics and take into consideration of 14-day lag effect of search interest on the number of positive cases.</a:t>
            </a:r>
            <a:endParaRPr sz="1200">
              <a:solidFill>
                <a:srgbClr val="434343"/>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fb36ad5de_3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fb36ad5de_3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To build our model, first, we need to consider that what could be the</a:t>
            </a:r>
            <a:r>
              <a:rPr lang="en" sz="1200">
                <a:latin typeface="Roboto"/>
                <a:ea typeface="Roboto"/>
                <a:cs typeface="Roboto"/>
                <a:sym typeface="Roboto"/>
              </a:rPr>
              <a:t> factors associated with the increase in confirmed COVID-19 cases. As mentioned earlier, we collected data on case tracking, google trends, and shelter-in-place orders. The data from google trends is a proxy on people’s awareness of matters related to COVID-19. The stay-at-home order acts as a measure of government policies. Since it takes time for the effect of the awareness and stay-at-home orders to be observable in the increase in confirmed cases, we added a 15-day lag to those variables. We also considered the level of abundance in medical resources and age structure in different states, but they turned out not selected by our final model.</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Data on Medical Resource: available from </a:t>
            </a:r>
            <a:r>
              <a:rPr lang="en" sz="1200" u="sng">
                <a:solidFill>
                  <a:schemeClr val="hlink"/>
                </a:solidFill>
                <a:latin typeface="Roboto"/>
                <a:ea typeface="Roboto"/>
                <a:cs typeface="Roboto"/>
                <a:sym typeface="Roboto"/>
                <a:hlinkClick r:id="rId2"/>
              </a:rPr>
              <a:t>https://data.world/liz-friedman/hospital-capacity-data-from-hghi</a:t>
            </a:r>
            <a:r>
              <a:rPr lang="en" sz="1200">
                <a:latin typeface="Roboto"/>
                <a:ea typeface="Roboto"/>
                <a:cs typeface="Roboto"/>
                <a:sym typeface="Roboto"/>
              </a:rPr>
              <a:t> </a:t>
            </a:r>
            <a:endParaRPr sz="1200">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fb36ad5de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fb36ad5de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434343"/>
                </a:solidFill>
                <a:latin typeface="Roboto"/>
                <a:ea typeface="Roboto"/>
                <a:cs typeface="Roboto"/>
                <a:sym typeface="Roboto"/>
              </a:rPr>
              <a:t>After feeding all the data into our model, we got this table showing the output when we regress the increase in confirmed cases on various independent variables. </a:t>
            </a:r>
            <a:r>
              <a:rPr lang="en" sz="1200">
                <a:solidFill>
                  <a:srgbClr val="434343"/>
                </a:solidFill>
                <a:latin typeface="Roboto"/>
                <a:ea typeface="Roboto"/>
                <a:cs typeface="Roboto"/>
                <a:sym typeface="Roboto"/>
              </a:rPr>
              <a:t>As we can see, among stay-at-home orders, people’s interest in hand sanitizers and, panic buying toilet paper, it is the searching interest of “mask” in google, or the awareness of wearing masks, the most important factor associated with lowering the increase in confirmed cases of COVID-19. With all the other variables held constant, every 1 additional unit of interest in searching masks is associated with a decrease of 11 confirmed cases</a:t>
            </a:r>
            <a:r>
              <a:rPr b="1" lang="en" sz="1200">
                <a:solidFill>
                  <a:srgbClr val="434343"/>
                </a:solidFill>
                <a:latin typeface="Roboto"/>
                <a:ea typeface="Roboto"/>
                <a:cs typeface="Roboto"/>
                <a:sym typeface="Roboto"/>
              </a:rPr>
              <a:t> after 15 days.</a:t>
            </a:r>
            <a:endParaRPr b="1" sz="1200">
              <a:solidFill>
                <a:srgbClr val="434343"/>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434343"/>
                </a:solidFill>
                <a:latin typeface="Roboto"/>
                <a:ea typeface="Roboto"/>
                <a:cs typeface="Roboto"/>
                <a:sym typeface="Roboto"/>
              </a:rPr>
              <a:t>In addition, with controlling all the other factors, the effect of stay-at-home order seems to be minimal, which is indicated by a near-zero coefficient. There could be many reasons for it. It could be a limitation in our data such that most states just started with this order, so data on how effective the orders are are not available yet.</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434343"/>
                </a:solidFill>
                <a:latin typeface="Roboto"/>
                <a:ea typeface="Roboto"/>
                <a:cs typeface="Roboto"/>
                <a:sym typeface="Roboto"/>
              </a:rPr>
              <a:t>If the regression is telling us the true effects of the awareness of wearing masks and stay-at-home orders, how we may interpret such results is that some people could be reluctant to obey the stay-at-home orders as they were enforced by the government, and still go out and hang out with many people. But when they start to search for masks, that’s when they truly became aware of how serious the pandemic situation is, and started to take precautions. That awareness, and the protective actions taken to stop the spread, should be what is truly starting to flatten the curve.</a:t>
            </a:r>
            <a:endParaRPr sz="1200">
              <a:solidFill>
                <a:srgbClr val="434343"/>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18.png"/><Relationship Id="rId5"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2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6.png"/><Relationship Id="rId6"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3.pn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6.png"/><Relationship Id="rId4" Type="http://schemas.openxmlformats.org/officeDocument/2006/relationships/image" Target="../media/image1.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5.png"/><Relationship Id="rId11" Type="http://schemas.openxmlformats.org/officeDocument/2006/relationships/image" Target="../media/image19.png"/><Relationship Id="rId10" Type="http://schemas.openxmlformats.org/officeDocument/2006/relationships/image" Target="../media/image20.png"/><Relationship Id="rId12" Type="http://schemas.openxmlformats.org/officeDocument/2006/relationships/image" Target="../media/image25.png"/><Relationship Id="rId9" Type="http://schemas.openxmlformats.org/officeDocument/2006/relationships/image" Target="../media/image28.png"/><Relationship Id="rId5" Type="http://schemas.openxmlformats.org/officeDocument/2006/relationships/image" Target="../media/image3.png"/><Relationship Id="rId6" Type="http://schemas.openxmlformats.org/officeDocument/2006/relationships/image" Target="../media/image21.png"/><Relationship Id="rId7" Type="http://schemas.openxmlformats.org/officeDocument/2006/relationships/image" Target="../media/image14.png"/><Relationship Id="rId8"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pic>
        <p:nvPicPr>
          <p:cNvPr id="67" name="Google Shape;67;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68" name="Google Shape;68;p13"/>
          <p:cNvSpPr/>
          <p:nvPr/>
        </p:nvSpPr>
        <p:spPr>
          <a:xfrm>
            <a:off x="-140775" y="-97450"/>
            <a:ext cx="9474900" cy="5338500"/>
          </a:xfrm>
          <a:prstGeom prst="rect">
            <a:avLst/>
          </a:prstGeom>
          <a:solidFill>
            <a:srgbClr val="454444">
              <a:alpha val="70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800">
              <a:solidFill>
                <a:schemeClr val="lt1"/>
              </a:solidFill>
              <a:latin typeface="Roboto"/>
              <a:ea typeface="Roboto"/>
              <a:cs typeface="Roboto"/>
              <a:sym typeface="Roboto"/>
            </a:endParaRPr>
          </a:p>
        </p:txBody>
      </p:sp>
      <p:sp>
        <p:nvSpPr>
          <p:cNvPr id="69" name="Google Shape;69;p13"/>
          <p:cNvSpPr txBox="1"/>
          <p:nvPr>
            <p:ph type="ctrTitle"/>
          </p:nvPr>
        </p:nvSpPr>
        <p:spPr>
          <a:xfrm>
            <a:off x="390525" y="1130175"/>
            <a:ext cx="8222100" cy="157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600"/>
              <a:t>Do Masks </a:t>
            </a:r>
            <a:r>
              <a:rPr b="1" lang="en" sz="4600"/>
              <a:t>Really </a:t>
            </a:r>
            <a:r>
              <a:rPr b="1" lang="en" sz="4600"/>
              <a:t>Reduce the Spread of </a:t>
            </a:r>
            <a:r>
              <a:rPr b="1" lang="en" sz="4600"/>
              <a:t>COVID-19</a:t>
            </a:r>
            <a:r>
              <a:rPr b="1" lang="en" sz="4600"/>
              <a:t>?</a:t>
            </a:r>
            <a:endParaRPr b="1" sz="4600"/>
          </a:p>
        </p:txBody>
      </p:sp>
      <p:sp>
        <p:nvSpPr>
          <p:cNvPr id="70" name="Google Shape;70;p13"/>
          <p:cNvSpPr txBox="1"/>
          <p:nvPr>
            <p:ph idx="1" type="subTitle"/>
          </p:nvPr>
        </p:nvSpPr>
        <p:spPr>
          <a:xfrm>
            <a:off x="390525" y="2706682"/>
            <a:ext cx="8222100" cy="20685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b="1" lang="en" sz="2800"/>
              <a:t>A Panel Data Analysis</a:t>
            </a:r>
            <a:endParaRPr b="1" sz="28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i="1" lang="en" sz="2400">
                <a:latin typeface="Roboto Light"/>
                <a:ea typeface="Roboto Light"/>
                <a:cs typeface="Roboto Light"/>
                <a:sym typeface="Roboto Light"/>
              </a:rPr>
              <a:t>Team D</a:t>
            </a:r>
            <a:r>
              <a:rPr i="1" lang="en" sz="2400">
                <a:latin typeface="Roboto Light"/>
                <a:ea typeface="Roboto Light"/>
                <a:cs typeface="Roboto Light"/>
                <a:sym typeface="Roboto Light"/>
              </a:rPr>
              <a:t>isinfectant Wipes</a:t>
            </a:r>
            <a:endParaRPr i="1" sz="2400">
              <a:latin typeface="Roboto Light"/>
              <a:ea typeface="Roboto Light"/>
              <a:cs typeface="Roboto Light"/>
              <a:sym typeface="Robo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grpSp>
        <p:nvGrpSpPr>
          <p:cNvPr id="195" name="Google Shape;195;p22"/>
          <p:cNvGrpSpPr/>
          <p:nvPr/>
        </p:nvGrpSpPr>
        <p:grpSpPr>
          <a:xfrm>
            <a:off x="10950" y="1684000"/>
            <a:ext cx="9144000" cy="3459502"/>
            <a:chOff x="10950" y="1684000"/>
            <a:chExt cx="9144000" cy="3459502"/>
          </a:xfrm>
        </p:grpSpPr>
        <p:pic>
          <p:nvPicPr>
            <p:cNvPr id="196" name="Google Shape;196;p22"/>
            <p:cNvPicPr preferRelativeResize="0"/>
            <p:nvPr/>
          </p:nvPicPr>
          <p:blipFill rotWithShape="1">
            <a:blip r:embed="rId3">
              <a:alphaModFix/>
            </a:blip>
            <a:srcRect b="4204" l="0" r="1477" t="15396"/>
            <a:stretch/>
          </p:blipFill>
          <p:spPr>
            <a:xfrm>
              <a:off x="10950" y="1684000"/>
              <a:ext cx="9144000" cy="3459502"/>
            </a:xfrm>
            <a:prstGeom prst="rect">
              <a:avLst/>
            </a:prstGeom>
            <a:noFill/>
            <a:ln>
              <a:noFill/>
            </a:ln>
          </p:spPr>
        </p:pic>
        <p:sp>
          <p:nvSpPr>
            <p:cNvPr id="197" name="Google Shape;197;p22"/>
            <p:cNvSpPr txBox="1"/>
            <p:nvPr/>
          </p:nvSpPr>
          <p:spPr>
            <a:xfrm>
              <a:off x="471900" y="2315850"/>
              <a:ext cx="3204600" cy="341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Search Interest in Masks Over Time</a:t>
              </a:r>
              <a:endParaRPr>
                <a:solidFill>
                  <a:schemeClr val="dk2"/>
                </a:solidFill>
                <a:latin typeface="Roboto"/>
                <a:ea typeface="Roboto"/>
                <a:cs typeface="Roboto"/>
                <a:sym typeface="Roboto"/>
              </a:endParaRPr>
            </a:p>
          </p:txBody>
        </p:sp>
      </p:grpSp>
      <p:sp>
        <p:nvSpPr>
          <p:cNvPr id="198" name="Google Shape;198;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Recommendations: </a:t>
            </a:r>
            <a:endParaRPr b="1"/>
          </a:p>
          <a:p>
            <a:pPr indent="0" lvl="0" marL="0" rtl="0" algn="l">
              <a:spcBef>
                <a:spcPts val="0"/>
              </a:spcBef>
              <a:spcAft>
                <a:spcPts val="0"/>
              </a:spcAft>
              <a:buNone/>
            </a:pPr>
            <a:r>
              <a:rPr b="1" lang="en"/>
              <a:t>Faster Reactions from the Government</a:t>
            </a:r>
            <a:endParaRPr b="1"/>
          </a:p>
        </p:txBody>
      </p:sp>
      <p:sp>
        <p:nvSpPr>
          <p:cNvPr id="199" name="Google Shape;199;p22"/>
          <p:cNvSpPr/>
          <p:nvPr/>
        </p:nvSpPr>
        <p:spPr>
          <a:xfrm>
            <a:off x="4974750" y="3481825"/>
            <a:ext cx="1267500" cy="459300"/>
          </a:xfrm>
          <a:prstGeom prst="wedgeRectCallout">
            <a:avLst>
              <a:gd fmla="val 89726" name="adj1"/>
              <a:gd fmla="val 105960" name="adj2"/>
            </a:avLst>
          </a:prstGeom>
          <a:solidFill>
            <a:schemeClr val="lt1"/>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accent6"/>
                </a:solidFill>
                <a:latin typeface="Roboto"/>
                <a:ea typeface="Roboto"/>
                <a:cs typeface="Roboto"/>
                <a:sym typeface="Roboto"/>
              </a:rPr>
              <a:t>Jan 20, 2020: First case confirmed by CDC</a:t>
            </a:r>
            <a:endParaRPr sz="800">
              <a:solidFill>
                <a:schemeClr val="accent6"/>
              </a:solidFill>
              <a:latin typeface="Roboto"/>
              <a:ea typeface="Roboto"/>
              <a:cs typeface="Roboto"/>
              <a:sym typeface="Roboto"/>
            </a:endParaRPr>
          </a:p>
        </p:txBody>
      </p:sp>
      <p:sp>
        <p:nvSpPr>
          <p:cNvPr id="200" name="Google Shape;200;p22"/>
          <p:cNvSpPr/>
          <p:nvPr/>
        </p:nvSpPr>
        <p:spPr>
          <a:xfrm>
            <a:off x="6242250" y="4527125"/>
            <a:ext cx="1418400" cy="459300"/>
          </a:xfrm>
          <a:prstGeom prst="wedgeRectCallout">
            <a:avLst>
              <a:gd fmla="val 19705" name="adj1"/>
              <a:gd fmla="val -84770" name="adj2"/>
            </a:avLst>
          </a:prstGeom>
          <a:solidFill>
            <a:schemeClr val="lt1"/>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accent6"/>
                </a:solidFill>
                <a:latin typeface="Roboto"/>
                <a:ea typeface="Roboto"/>
                <a:cs typeface="Roboto"/>
                <a:sym typeface="Roboto"/>
              </a:rPr>
              <a:t>Jan 30, 2020, Trump: </a:t>
            </a:r>
            <a:r>
              <a:rPr lang="en" sz="800">
                <a:solidFill>
                  <a:schemeClr val="accent6"/>
                </a:solidFill>
                <a:highlight>
                  <a:srgbClr val="FFFFFF"/>
                </a:highlight>
                <a:latin typeface="Roboto"/>
                <a:ea typeface="Roboto"/>
                <a:cs typeface="Roboto"/>
                <a:sym typeface="Roboto"/>
              </a:rPr>
              <a:t>Coronavirus will have ‘a very good ending for us’</a:t>
            </a:r>
            <a:endParaRPr sz="800">
              <a:solidFill>
                <a:schemeClr val="accent6"/>
              </a:solidFill>
              <a:latin typeface="Roboto"/>
              <a:ea typeface="Roboto"/>
              <a:cs typeface="Roboto"/>
              <a:sym typeface="Roboto"/>
            </a:endParaRPr>
          </a:p>
        </p:txBody>
      </p:sp>
      <p:sp>
        <p:nvSpPr>
          <p:cNvPr id="201" name="Google Shape;201;p22"/>
          <p:cNvSpPr/>
          <p:nvPr/>
        </p:nvSpPr>
        <p:spPr>
          <a:xfrm>
            <a:off x="5977050" y="2480325"/>
            <a:ext cx="1468200" cy="459300"/>
          </a:xfrm>
          <a:prstGeom prst="wedgeRectCallout">
            <a:avLst>
              <a:gd fmla="val 102789" name="adj1"/>
              <a:gd fmla="val 91444" name="adj2"/>
            </a:avLst>
          </a:prstGeom>
          <a:solidFill>
            <a:schemeClr val="lt1"/>
          </a:soli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accent6"/>
                </a:solidFill>
                <a:latin typeface="Roboto"/>
                <a:ea typeface="Roboto"/>
                <a:cs typeface="Roboto"/>
                <a:sym typeface="Roboto"/>
              </a:rPr>
              <a:t>April 13, 2020, CDC: Use cloth face coverings to slow the spread of COVID-19</a:t>
            </a:r>
            <a:endParaRPr sz="800">
              <a:solidFill>
                <a:schemeClr val="accent6"/>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grpSp>
        <p:nvGrpSpPr>
          <p:cNvPr id="206" name="Google Shape;206;p23"/>
          <p:cNvGrpSpPr/>
          <p:nvPr/>
        </p:nvGrpSpPr>
        <p:grpSpPr>
          <a:xfrm>
            <a:off x="3346338" y="2034925"/>
            <a:ext cx="2473200" cy="2869800"/>
            <a:chOff x="3346338" y="1882525"/>
            <a:chExt cx="2473200" cy="2869800"/>
          </a:xfrm>
        </p:grpSpPr>
        <p:sp>
          <p:nvSpPr>
            <p:cNvPr id="207" name="Google Shape;207;p23"/>
            <p:cNvSpPr/>
            <p:nvPr/>
          </p:nvSpPr>
          <p:spPr>
            <a:xfrm>
              <a:off x="3346338" y="1882525"/>
              <a:ext cx="2473200" cy="2869800"/>
            </a:xfrm>
            <a:prstGeom prst="rect">
              <a:avLst/>
            </a:prstGeom>
            <a:solidFill>
              <a:schemeClr val="lt1"/>
            </a:solidFill>
            <a:ln cap="flat" cmpd="sng" w="28575">
              <a:solidFill>
                <a:schemeClr val="accent6"/>
              </a:solidFill>
              <a:prstDash val="lgDash"/>
              <a:round/>
              <a:headEnd len="sm" w="sm" type="none"/>
              <a:tailEnd len="sm" w="sm" type="none"/>
            </a:ln>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b="1" lang="en" sz="1800">
                  <a:solidFill>
                    <a:schemeClr val="accent6"/>
                  </a:solidFill>
                  <a:latin typeface="Roboto"/>
                  <a:ea typeface="Roboto"/>
                  <a:cs typeface="Roboto"/>
                  <a:sym typeface="Roboto"/>
                </a:rPr>
                <a:t>Limitation in Google Trends as a proxy</a:t>
              </a:r>
              <a:endParaRPr b="1"/>
            </a:p>
          </p:txBody>
        </p:sp>
        <p:pic>
          <p:nvPicPr>
            <p:cNvPr id="208" name="Google Shape;208;p23"/>
            <p:cNvPicPr preferRelativeResize="0"/>
            <p:nvPr/>
          </p:nvPicPr>
          <p:blipFill>
            <a:blip r:embed="rId3">
              <a:alphaModFix/>
            </a:blip>
            <a:stretch>
              <a:fillRect/>
            </a:stretch>
          </p:blipFill>
          <p:spPr>
            <a:xfrm>
              <a:off x="3924725" y="2161075"/>
              <a:ext cx="1294550" cy="1325626"/>
            </a:xfrm>
            <a:prstGeom prst="rect">
              <a:avLst/>
            </a:prstGeom>
            <a:noFill/>
            <a:ln>
              <a:noFill/>
            </a:ln>
          </p:spPr>
        </p:pic>
      </p:grpSp>
      <p:grpSp>
        <p:nvGrpSpPr>
          <p:cNvPr id="209" name="Google Shape;209;p23"/>
          <p:cNvGrpSpPr/>
          <p:nvPr/>
        </p:nvGrpSpPr>
        <p:grpSpPr>
          <a:xfrm>
            <a:off x="361088" y="2034925"/>
            <a:ext cx="2473200" cy="2869800"/>
            <a:chOff x="361088" y="1882525"/>
            <a:chExt cx="2473200" cy="2869800"/>
          </a:xfrm>
        </p:grpSpPr>
        <p:sp>
          <p:nvSpPr>
            <p:cNvPr id="210" name="Google Shape;210;p23"/>
            <p:cNvSpPr/>
            <p:nvPr/>
          </p:nvSpPr>
          <p:spPr>
            <a:xfrm>
              <a:off x="361088" y="1882525"/>
              <a:ext cx="2473200" cy="2869800"/>
            </a:xfrm>
            <a:prstGeom prst="rect">
              <a:avLst/>
            </a:prstGeom>
            <a:solidFill>
              <a:schemeClr val="lt1"/>
            </a:solidFill>
            <a:ln cap="flat" cmpd="sng" w="28575">
              <a:solidFill>
                <a:schemeClr val="accent6"/>
              </a:solidFill>
              <a:prstDash val="lgDash"/>
              <a:round/>
              <a:headEnd len="sm" w="sm" type="none"/>
              <a:tailEnd len="sm" w="sm" type="none"/>
            </a:ln>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b="1" lang="en" sz="1800">
                  <a:solidFill>
                    <a:schemeClr val="accent6"/>
                  </a:solidFill>
                  <a:latin typeface="Roboto"/>
                  <a:ea typeface="Roboto"/>
                  <a:cs typeface="Roboto"/>
                  <a:sym typeface="Roboto"/>
                </a:rPr>
                <a:t>Real-world constraint from testing capacity</a:t>
              </a:r>
              <a:endParaRPr b="1">
                <a:solidFill>
                  <a:schemeClr val="accent6"/>
                </a:solidFill>
                <a:latin typeface="Roboto"/>
                <a:ea typeface="Roboto"/>
                <a:cs typeface="Roboto"/>
                <a:sym typeface="Roboto"/>
              </a:endParaRPr>
            </a:p>
          </p:txBody>
        </p:sp>
        <p:pic>
          <p:nvPicPr>
            <p:cNvPr id="211" name="Google Shape;211;p23"/>
            <p:cNvPicPr preferRelativeResize="0"/>
            <p:nvPr/>
          </p:nvPicPr>
          <p:blipFill>
            <a:blip r:embed="rId4">
              <a:alphaModFix/>
            </a:blip>
            <a:stretch>
              <a:fillRect/>
            </a:stretch>
          </p:blipFill>
          <p:spPr>
            <a:xfrm>
              <a:off x="887001" y="2175800"/>
              <a:ext cx="1421400" cy="1421400"/>
            </a:xfrm>
            <a:prstGeom prst="rect">
              <a:avLst/>
            </a:prstGeom>
            <a:noFill/>
            <a:ln>
              <a:noFill/>
            </a:ln>
          </p:spPr>
        </p:pic>
      </p:grpSp>
      <p:sp>
        <p:nvSpPr>
          <p:cNvPr id="212" name="Google Shape;212;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Limitations</a:t>
            </a:r>
            <a:endParaRPr b="1"/>
          </a:p>
        </p:txBody>
      </p:sp>
      <p:grpSp>
        <p:nvGrpSpPr>
          <p:cNvPr id="213" name="Google Shape;213;p23"/>
          <p:cNvGrpSpPr/>
          <p:nvPr/>
        </p:nvGrpSpPr>
        <p:grpSpPr>
          <a:xfrm>
            <a:off x="6331600" y="2034925"/>
            <a:ext cx="2473200" cy="2869800"/>
            <a:chOff x="6491575" y="1882525"/>
            <a:chExt cx="2473200" cy="2869800"/>
          </a:xfrm>
        </p:grpSpPr>
        <p:sp>
          <p:nvSpPr>
            <p:cNvPr id="214" name="Google Shape;214;p23"/>
            <p:cNvSpPr/>
            <p:nvPr/>
          </p:nvSpPr>
          <p:spPr>
            <a:xfrm>
              <a:off x="6491575" y="1882525"/>
              <a:ext cx="2473200" cy="2869800"/>
            </a:xfrm>
            <a:prstGeom prst="rect">
              <a:avLst/>
            </a:prstGeom>
            <a:solidFill>
              <a:schemeClr val="lt1"/>
            </a:solidFill>
            <a:ln cap="flat" cmpd="sng" w="28575">
              <a:solidFill>
                <a:schemeClr val="accent6"/>
              </a:solidFill>
              <a:prstDash val="lgDash"/>
              <a:round/>
              <a:headEnd len="sm" w="sm" type="none"/>
              <a:tailEnd len="sm" w="sm" type="none"/>
            </a:ln>
          </p:spPr>
          <p:txBody>
            <a:bodyPr anchorCtr="0" anchor="b" bIns="91425" lIns="91425" spcFirstLastPara="1" rIns="91425" wrap="square" tIns="91425">
              <a:noAutofit/>
            </a:bodyPr>
            <a:lstStyle/>
            <a:p>
              <a:pPr indent="0" lvl="0" marL="0" marR="0" rtl="0" algn="ctr">
                <a:lnSpc>
                  <a:spcPct val="150000"/>
                </a:lnSpc>
                <a:spcBef>
                  <a:spcPts val="0"/>
                </a:spcBef>
                <a:spcAft>
                  <a:spcPts val="0"/>
                </a:spcAft>
                <a:buNone/>
              </a:pPr>
              <a:r>
                <a:rPr b="1" lang="en" sz="1800">
                  <a:solidFill>
                    <a:schemeClr val="accent6"/>
                  </a:solidFill>
                  <a:latin typeface="Roboto"/>
                  <a:ea typeface="Roboto"/>
                  <a:cs typeface="Roboto"/>
                  <a:sym typeface="Roboto"/>
                </a:rPr>
                <a:t>Aggregation on state-level</a:t>
              </a:r>
              <a:endParaRPr b="1" sz="1800">
                <a:solidFill>
                  <a:schemeClr val="accent6"/>
                </a:solidFill>
                <a:latin typeface="Roboto"/>
                <a:ea typeface="Roboto"/>
                <a:cs typeface="Roboto"/>
                <a:sym typeface="Roboto"/>
              </a:endParaRPr>
            </a:p>
          </p:txBody>
        </p:sp>
        <p:pic>
          <p:nvPicPr>
            <p:cNvPr id="215" name="Google Shape;215;p23"/>
            <p:cNvPicPr preferRelativeResize="0"/>
            <p:nvPr/>
          </p:nvPicPr>
          <p:blipFill>
            <a:blip r:embed="rId5">
              <a:alphaModFix/>
            </a:blip>
            <a:stretch>
              <a:fillRect/>
            </a:stretch>
          </p:blipFill>
          <p:spPr>
            <a:xfrm>
              <a:off x="6910050" y="2061775"/>
              <a:ext cx="1636275" cy="163627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9"/>
                                        </p:tgtEl>
                                        <p:attrNameLst>
                                          <p:attrName>style.visibility</p:attrName>
                                        </p:attrNameLst>
                                      </p:cBhvr>
                                      <p:to>
                                        <p:strVal val="visible"/>
                                      </p:to>
                                    </p:set>
                                    <p:anim calcmode="lin" valueType="num">
                                      <p:cBhvr additive="base">
                                        <p:cTn dur="500"/>
                                        <p:tgtEl>
                                          <p:spTgt spid="20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500"/>
                                        <p:tgtEl>
                                          <p:spTgt spid="20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500"/>
                                        <p:tgtEl>
                                          <p:spTgt spid="21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pic>
        <p:nvPicPr>
          <p:cNvPr id="220" name="Google Shape;220;p24"/>
          <p:cNvPicPr preferRelativeResize="0"/>
          <p:nvPr/>
        </p:nvPicPr>
        <p:blipFill rotWithShape="1">
          <a:blip r:embed="rId3">
            <a:alphaModFix/>
          </a:blip>
          <a:srcRect b="18235" l="0" r="0" t="18645"/>
          <a:stretch/>
        </p:blipFill>
        <p:spPr>
          <a:xfrm>
            <a:off x="-49150" y="0"/>
            <a:ext cx="9242289" cy="5143499"/>
          </a:xfrm>
          <a:prstGeom prst="rect">
            <a:avLst/>
          </a:prstGeom>
          <a:noFill/>
          <a:ln>
            <a:noFill/>
          </a:ln>
        </p:spPr>
      </p:pic>
      <p:sp>
        <p:nvSpPr>
          <p:cNvPr id="221" name="Google Shape;221;p24"/>
          <p:cNvSpPr/>
          <p:nvPr/>
        </p:nvSpPr>
        <p:spPr>
          <a:xfrm>
            <a:off x="-165575" y="-51750"/>
            <a:ext cx="9448800" cy="5242500"/>
          </a:xfrm>
          <a:prstGeom prst="rect">
            <a:avLst/>
          </a:prstGeom>
          <a:solidFill>
            <a:srgbClr val="E3E3E3">
              <a:alpha val="8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txBox="1"/>
          <p:nvPr>
            <p:ph type="title"/>
          </p:nvPr>
        </p:nvSpPr>
        <p:spPr>
          <a:xfrm>
            <a:off x="475500" y="1258525"/>
            <a:ext cx="82221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223" name="Google Shape;223;p24"/>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000"/>
              <a:t>Stay safe, healthy and happy :-)</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4"/>
          <p:cNvSpPr txBox="1"/>
          <p:nvPr>
            <p:ph type="title"/>
          </p:nvPr>
        </p:nvSpPr>
        <p:spPr>
          <a:xfrm>
            <a:off x="460950" y="804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Roadmap</a:t>
            </a:r>
            <a:endParaRPr b="1"/>
          </a:p>
        </p:txBody>
      </p:sp>
      <p:grpSp>
        <p:nvGrpSpPr>
          <p:cNvPr id="76" name="Google Shape;76;p14"/>
          <p:cNvGrpSpPr/>
          <p:nvPr/>
        </p:nvGrpSpPr>
        <p:grpSpPr>
          <a:xfrm>
            <a:off x="395354" y="2926950"/>
            <a:ext cx="8342796" cy="2025900"/>
            <a:chOff x="471554" y="2622150"/>
            <a:chExt cx="8342796" cy="2025900"/>
          </a:xfrm>
        </p:grpSpPr>
        <p:sp>
          <p:nvSpPr>
            <p:cNvPr id="77" name="Google Shape;77;p14"/>
            <p:cNvSpPr/>
            <p:nvPr/>
          </p:nvSpPr>
          <p:spPr>
            <a:xfrm>
              <a:off x="620025" y="2622150"/>
              <a:ext cx="7824300" cy="2025900"/>
            </a:xfrm>
            <a:prstGeom prst="rightArrow">
              <a:avLst>
                <a:gd fmla="val 50000" name="adj1"/>
                <a:gd fmla="val 50000" name="adj2"/>
              </a:avLst>
            </a:prstGeom>
            <a:solidFill>
              <a:srgbClr val="D3E4FF"/>
            </a:solidFill>
            <a:ln cap="flat" cmpd="sng" w="19050">
              <a:solidFill>
                <a:srgbClr val="B7D2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4"/>
            <p:cNvGrpSpPr/>
            <p:nvPr/>
          </p:nvGrpSpPr>
          <p:grpSpPr>
            <a:xfrm>
              <a:off x="471554" y="3206142"/>
              <a:ext cx="8342796" cy="857811"/>
              <a:chOff x="471554" y="3206142"/>
              <a:chExt cx="8342796" cy="857811"/>
            </a:xfrm>
          </p:grpSpPr>
          <p:sp>
            <p:nvSpPr>
              <p:cNvPr id="79" name="Google Shape;79;p14"/>
              <p:cNvSpPr/>
              <p:nvPr/>
            </p:nvSpPr>
            <p:spPr>
              <a:xfrm>
                <a:off x="471554" y="3206142"/>
                <a:ext cx="1746600" cy="845100"/>
              </a:xfrm>
              <a:prstGeom prst="roundRect">
                <a:avLst>
                  <a:gd fmla="val 16667" name="adj"/>
                </a:avLst>
              </a:prstGeom>
              <a:solidFill>
                <a:schemeClr val="dk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Roboto Medium"/>
                    <a:ea typeface="Roboto Medium"/>
                    <a:cs typeface="Roboto Medium"/>
                    <a:sym typeface="Roboto Medium"/>
                  </a:rPr>
                  <a:t>Objective</a:t>
                </a:r>
                <a:endParaRPr sz="1500">
                  <a:latin typeface="Roboto Medium"/>
                  <a:ea typeface="Roboto Medium"/>
                  <a:cs typeface="Roboto Medium"/>
                  <a:sym typeface="Roboto Medium"/>
                </a:endParaRPr>
              </a:p>
            </p:txBody>
          </p:sp>
          <p:sp>
            <p:nvSpPr>
              <p:cNvPr id="80" name="Google Shape;80;p14"/>
              <p:cNvSpPr/>
              <p:nvPr/>
            </p:nvSpPr>
            <p:spPr>
              <a:xfrm>
                <a:off x="2728500" y="3212551"/>
                <a:ext cx="1746600" cy="845100"/>
              </a:xfrm>
              <a:prstGeom prst="roundRect">
                <a:avLst>
                  <a:gd fmla="val 16667" name="adj"/>
                </a:avLst>
              </a:prstGeom>
              <a:solidFill>
                <a:schemeClr val="dk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Roboto Medium"/>
                    <a:ea typeface="Roboto Medium"/>
                    <a:cs typeface="Roboto Medium"/>
                    <a:sym typeface="Roboto Medium"/>
                  </a:rPr>
                  <a:t>Data Source</a:t>
                </a:r>
                <a:endParaRPr sz="1500">
                  <a:latin typeface="Roboto Medium"/>
                  <a:ea typeface="Roboto Medium"/>
                  <a:cs typeface="Roboto Medium"/>
                  <a:sym typeface="Roboto Medium"/>
                </a:endParaRPr>
              </a:p>
            </p:txBody>
          </p:sp>
          <p:sp>
            <p:nvSpPr>
              <p:cNvPr id="81" name="Google Shape;81;p14"/>
              <p:cNvSpPr/>
              <p:nvPr/>
            </p:nvSpPr>
            <p:spPr>
              <a:xfrm>
                <a:off x="4933050" y="3218854"/>
                <a:ext cx="1746600" cy="845100"/>
              </a:xfrm>
              <a:prstGeom prst="roundRect">
                <a:avLst>
                  <a:gd fmla="val 16667" name="adj"/>
                </a:avLst>
              </a:prstGeom>
              <a:solidFill>
                <a:schemeClr val="dk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Roboto Medium"/>
                    <a:ea typeface="Roboto Medium"/>
                    <a:cs typeface="Roboto Medium"/>
                    <a:sym typeface="Roboto Medium"/>
                  </a:rPr>
                  <a:t>Model Building</a:t>
                </a:r>
                <a:endParaRPr sz="1500">
                  <a:latin typeface="Roboto Medium"/>
                  <a:ea typeface="Roboto Medium"/>
                  <a:cs typeface="Roboto Medium"/>
                  <a:sym typeface="Roboto Medium"/>
                </a:endParaRPr>
              </a:p>
            </p:txBody>
          </p:sp>
          <p:sp>
            <p:nvSpPr>
              <p:cNvPr id="82" name="Google Shape;82;p14"/>
              <p:cNvSpPr/>
              <p:nvPr/>
            </p:nvSpPr>
            <p:spPr>
              <a:xfrm>
                <a:off x="7067750" y="3206171"/>
                <a:ext cx="1746600" cy="845100"/>
              </a:xfrm>
              <a:prstGeom prst="roundRect">
                <a:avLst>
                  <a:gd fmla="val 16667" name="adj"/>
                </a:avLst>
              </a:prstGeom>
              <a:solidFill>
                <a:schemeClr val="dk1"/>
              </a:solidFill>
              <a:ln cap="flat" cmpd="sng" w="19050">
                <a:solidFill>
                  <a:srgbClr val="FFFFFF"/>
                </a:solidFill>
                <a:prstDash val="solid"/>
                <a:round/>
                <a:headEnd len="sm" w="sm" type="none"/>
                <a:tailEnd len="sm" w="sm" type="none"/>
              </a:ln>
            </p:spPr>
            <p:txBody>
              <a:bodyPr anchorCtr="0" anchor="ctr" bIns="91425" lIns="45700" spcFirstLastPara="1" rIns="45700" wrap="square" tIns="91425">
                <a:noAutofit/>
              </a:bodyPr>
              <a:lstStyle/>
              <a:p>
                <a:pPr indent="0" lvl="0" marL="0" rtl="0" algn="ctr">
                  <a:spcBef>
                    <a:spcPts val="0"/>
                  </a:spcBef>
                  <a:spcAft>
                    <a:spcPts val="0"/>
                  </a:spcAft>
                  <a:buNone/>
                </a:pPr>
                <a:r>
                  <a:rPr lang="en" sz="1500">
                    <a:solidFill>
                      <a:schemeClr val="lt1"/>
                    </a:solidFill>
                    <a:latin typeface="Roboto Medium"/>
                    <a:ea typeface="Roboto Medium"/>
                    <a:cs typeface="Roboto Medium"/>
                    <a:sym typeface="Roboto Medium"/>
                  </a:rPr>
                  <a:t>Recommendation</a:t>
                </a:r>
                <a:endParaRPr sz="1500">
                  <a:latin typeface="Roboto Medium"/>
                  <a:ea typeface="Roboto Medium"/>
                  <a:cs typeface="Roboto Medium"/>
                  <a:sym typeface="Roboto Medium"/>
                </a:endParaRPr>
              </a:p>
            </p:txBody>
          </p:sp>
        </p:grpSp>
      </p:grpSp>
      <p:grpSp>
        <p:nvGrpSpPr>
          <p:cNvPr id="83" name="Google Shape;83;p14"/>
          <p:cNvGrpSpPr/>
          <p:nvPr/>
        </p:nvGrpSpPr>
        <p:grpSpPr>
          <a:xfrm>
            <a:off x="5170923" y="2133464"/>
            <a:ext cx="1066185" cy="1069510"/>
            <a:chOff x="5365100" y="2217226"/>
            <a:chExt cx="760800" cy="762900"/>
          </a:xfrm>
        </p:grpSpPr>
        <p:sp>
          <p:nvSpPr>
            <p:cNvPr id="84" name="Google Shape;84;p14"/>
            <p:cNvSpPr/>
            <p:nvPr/>
          </p:nvSpPr>
          <p:spPr>
            <a:xfrm>
              <a:off x="5365100" y="2217226"/>
              <a:ext cx="760800" cy="762900"/>
            </a:xfrm>
            <a:prstGeom prst="flowChartConnector">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5" name="Google Shape;85;p14"/>
            <p:cNvPicPr preferRelativeResize="0"/>
            <p:nvPr/>
          </p:nvPicPr>
          <p:blipFill rotWithShape="1">
            <a:blip r:embed="rId3">
              <a:alphaModFix/>
            </a:blip>
            <a:srcRect b="0" l="0" r="0" t="0"/>
            <a:stretch/>
          </p:blipFill>
          <p:spPr>
            <a:xfrm>
              <a:off x="5478375" y="2329501"/>
              <a:ext cx="538337" cy="538337"/>
            </a:xfrm>
            <a:prstGeom prst="rect">
              <a:avLst/>
            </a:prstGeom>
            <a:noFill/>
            <a:ln>
              <a:noFill/>
            </a:ln>
          </p:spPr>
        </p:pic>
      </p:grpSp>
      <p:grpSp>
        <p:nvGrpSpPr>
          <p:cNvPr id="86" name="Google Shape;86;p14"/>
          <p:cNvGrpSpPr/>
          <p:nvPr/>
        </p:nvGrpSpPr>
        <p:grpSpPr>
          <a:xfrm>
            <a:off x="7374643" y="2096359"/>
            <a:ext cx="1140591" cy="1143740"/>
            <a:chOff x="7550300" y="2160025"/>
            <a:chExt cx="760800" cy="762900"/>
          </a:xfrm>
        </p:grpSpPr>
        <p:sp>
          <p:nvSpPr>
            <p:cNvPr id="87" name="Google Shape;87;p14"/>
            <p:cNvSpPr/>
            <p:nvPr/>
          </p:nvSpPr>
          <p:spPr>
            <a:xfrm>
              <a:off x="7550300" y="2160025"/>
              <a:ext cx="760800" cy="762900"/>
            </a:xfrm>
            <a:prstGeom prst="flowChartConnector">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8" name="Google Shape;88;p14"/>
            <p:cNvPicPr preferRelativeResize="0"/>
            <p:nvPr/>
          </p:nvPicPr>
          <p:blipFill rotWithShape="1">
            <a:blip r:embed="rId4">
              <a:alphaModFix/>
            </a:blip>
            <a:srcRect b="0" l="0" r="0" t="0"/>
            <a:stretch/>
          </p:blipFill>
          <p:spPr>
            <a:xfrm>
              <a:off x="7658423" y="2263642"/>
              <a:ext cx="538200" cy="538200"/>
            </a:xfrm>
            <a:prstGeom prst="rect">
              <a:avLst/>
            </a:prstGeom>
            <a:noFill/>
            <a:ln>
              <a:noFill/>
            </a:ln>
          </p:spPr>
        </p:pic>
      </p:grpSp>
      <p:grpSp>
        <p:nvGrpSpPr>
          <p:cNvPr id="89" name="Google Shape;89;p14"/>
          <p:cNvGrpSpPr/>
          <p:nvPr/>
        </p:nvGrpSpPr>
        <p:grpSpPr>
          <a:xfrm>
            <a:off x="2925356" y="2112639"/>
            <a:ext cx="1108029" cy="1111164"/>
            <a:chOff x="3183325" y="2188750"/>
            <a:chExt cx="760800" cy="762900"/>
          </a:xfrm>
        </p:grpSpPr>
        <p:sp>
          <p:nvSpPr>
            <p:cNvPr id="90" name="Google Shape;90;p14"/>
            <p:cNvSpPr/>
            <p:nvPr/>
          </p:nvSpPr>
          <p:spPr>
            <a:xfrm>
              <a:off x="3183325" y="2188750"/>
              <a:ext cx="760800" cy="762900"/>
            </a:xfrm>
            <a:prstGeom prst="flowChartConnector">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1" name="Google Shape;91;p14"/>
            <p:cNvPicPr preferRelativeResize="0"/>
            <p:nvPr/>
          </p:nvPicPr>
          <p:blipFill rotWithShape="1">
            <a:blip r:embed="rId5">
              <a:alphaModFix/>
            </a:blip>
            <a:srcRect b="0" l="0" r="0" t="0"/>
            <a:stretch/>
          </p:blipFill>
          <p:spPr>
            <a:xfrm>
              <a:off x="3294625" y="2301100"/>
              <a:ext cx="538200" cy="538200"/>
            </a:xfrm>
            <a:prstGeom prst="ellipse">
              <a:avLst/>
            </a:prstGeom>
            <a:noFill/>
            <a:ln>
              <a:noFill/>
            </a:ln>
          </p:spPr>
        </p:pic>
      </p:grpSp>
      <p:grpSp>
        <p:nvGrpSpPr>
          <p:cNvPr id="92" name="Google Shape;92;p14"/>
          <p:cNvGrpSpPr/>
          <p:nvPr/>
        </p:nvGrpSpPr>
        <p:grpSpPr>
          <a:xfrm>
            <a:off x="701508" y="2098871"/>
            <a:ext cx="1135570" cy="1138705"/>
            <a:chOff x="1001550" y="2177500"/>
            <a:chExt cx="760800" cy="762900"/>
          </a:xfrm>
        </p:grpSpPr>
        <p:sp>
          <p:nvSpPr>
            <p:cNvPr id="93" name="Google Shape;93;p14"/>
            <p:cNvSpPr/>
            <p:nvPr/>
          </p:nvSpPr>
          <p:spPr>
            <a:xfrm>
              <a:off x="1001550" y="2177500"/>
              <a:ext cx="760800" cy="762900"/>
            </a:xfrm>
            <a:prstGeom prst="flowChartConnector">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4" name="Google Shape;94;p14"/>
            <p:cNvPicPr preferRelativeResize="0"/>
            <p:nvPr/>
          </p:nvPicPr>
          <p:blipFill rotWithShape="1">
            <a:blip r:embed="rId6">
              <a:alphaModFix/>
            </a:blip>
            <a:srcRect b="3217" l="2847" r="2857" t="3802"/>
            <a:stretch/>
          </p:blipFill>
          <p:spPr>
            <a:xfrm>
              <a:off x="1103075" y="2289700"/>
              <a:ext cx="546000" cy="538500"/>
            </a:xfrm>
            <a:prstGeom prst="ellipse">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Background</a:t>
            </a:r>
            <a:endParaRPr b="1"/>
          </a:p>
        </p:txBody>
      </p:sp>
      <p:pic>
        <p:nvPicPr>
          <p:cNvPr id="100" name="Google Shape;100;p15"/>
          <p:cNvPicPr preferRelativeResize="0"/>
          <p:nvPr/>
        </p:nvPicPr>
        <p:blipFill rotWithShape="1">
          <a:blip r:embed="rId3">
            <a:alphaModFix/>
          </a:blip>
          <a:srcRect b="0" l="6037" r="4389" t="0"/>
          <a:stretch/>
        </p:blipFill>
        <p:spPr>
          <a:xfrm>
            <a:off x="60750" y="1740750"/>
            <a:ext cx="4511249" cy="3357475"/>
          </a:xfrm>
          <a:prstGeom prst="rect">
            <a:avLst/>
          </a:prstGeom>
          <a:noFill/>
          <a:ln>
            <a:noFill/>
          </a:ln>
        </p:spPr>
      </p:pic>
      <p:sp>
        <p:nvSpPr>
          <p:cNvPr id="101" name="Google Shape;101;p15"/>
          <p:cNvSpPr txBox="1"/>
          <p:nvPr>
            <p:ph idx="1" type="body"/>
          </p:nvPr>
        </p:nvSpPr>
        <p:spPr>
          <a:xfrm>
            <a:off x="4572000" y="1740800"/>
            <a:ext cx="4511400" cy="3357600"/>
          </a:xfrm>
          <a:prstGeom prst="rect">
            <a:avLst/>
          </a:prstGeom>
          <a:solidFill>
            <a:schemeClr val="accent4"/>
          </a:solidFill>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rPr>
              <a:t>Face masks: should we have been wearing them right from the start?</a:t>
            </a:r>
            <a:endParaRPr b="1">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95700" y="6625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Objectives: Explore and Quantify</a:t>
            </a:r>
            <a:endParaRPr b="1"/>
          </a:p>
        </p:txBody>
      </p:sp>
      <p:pic>
        <p:nvPicPr>
          <p:cNvPr id="107" name="Google Shape;107;p16"/>
          <p:cNvPicPr preferRelativeResize="0"/>
          <p:nvPr/>
        </p:nvPicPr>
        <p:blipFill>
          <a:blip r:embed="rId3">
            <a:alphaModFix/>
          </a:blip>
          <a:stretch>
            <a:fillRect/>
          </a:stretch>
        </p:blipFill>
        <p:spPr>
          <a:xfrm>
            <a:off x="2946713" y="1871025"/>
            <a:ext cx="3272475" cy="3272475"/>
          </a:xfrm>
          <a:prstGeom prst="rect">
            <a:avLst/>
          </a:prstGeom>
          <a:noFill/>
          <a:ln>
            <a:noFill/>
          </a:ln>
        </p:spPr>
      </p:pic>
      <p:sp>
        <p:nvSpPr>
          <p:cNvPr id="108" name="Google Shape;108;p16"/>
          <p:cNvSpPr/>
          <p:nvPr/>
        </p:nvSpPr>
        <p:spPr>
          <a:xfrm>
            <a:off x="471900" y="2003038"/>
            <a:ext cx="2072400" cy="2110500"/>
          </a:xfrm>
          <a:prstGeom prst="foldedCorner">
            <a:avLst>
              <a:gd fmla="val 16667" name="adj"/>
            </a:avLst>
          </a:prstGeom>
          <a:solidFill>
            <a:srgbClr val="D3E4FF"/>
          </a:solidFill>
          <a:ln cap="flat" cmpd="sng" w="19050">
            <a:solidFill>
              <a:schemeClr val="accent1"/>
            </a:solidFill>
            <a:prstDash val="solid"/>
            <a:round/>
            <a:headEnd len="sm" w="sm" type="none"/>
            <a:tailEnd len="sm" w="sm" type="none"/>
          </a:ln>
        </p:spPr>
        <p:txBody>
          <a:bodyPr anchorCtr="0" anchor="ctr" bIns="91425" lIns="274300" spcFirstLastPara="1" rIns="91425" wrap="square" tIns="457200">
            <a:noAutofit/>
          </a:bodyPr>
          <a:lstStyle/>
          <a:p>
            <a:pPr indent="0" lvl="0" marL="0" rtl="0" algn="l">
              <a:lnSpc>
                <a:spcPct val="115000"/>
              </a:lnSpc>
              <a:spcBef>
                <a:spcPts val="0"/>
              </a:spcBef>
              <a:spcAft>
                <a:spcPts val="0"/>
              </a:spcAft>
              <a:buNone/>
            </a:pPr>
            <a:r>
              <a:rPr lang="en" sz="1800">
                <a:solidFill>
                  <a:schemeClr val="accent1"/>
                </a:solidFill>
                <a:latin typeface="Roboto"/>
                <a:ea typeface="Roboto"/>
                <a:cs typeface="Roboto"/>
                <a:sym typeface="Roboto"/>
              </a:rPr>
              <a:t>Explore the correlation between mask interest and positive case increase</a:t>
            </a:r>
            <a:endParaRPr sz="1800">
              <a:solidFill>
                <a:schemeClr val="accent1"/>
              </a:solidFill>
              <a:latin typeface="Roboto"/>
              <a:ea typeface="Roboto"/>
              <a:cs typeface="Roboto"/>
              <a:sym typeface="Roboto"/>
            </a:endParaRPr>
          </a:p>
        </p:txBody>
      </p:sp>
      <p:grpSp>
        <p:nvGrpSpPr>
          <p:cNvPr id="109" name="Google Shape;109;p16"/>
          <p:cNvGrpSpPr/>
          <p:nvPr/>
        </p:nvGrpSpPr>
        <p:grpSpPr>
          <a:xfrm>
            <a:off x="6738500" y="3342650"/>
            <a:ext cx="2234100" cy="1475700"/>
            <a:chOff x="6801700" y="2571750"/>
            <a:chExt cx="2234100" cy="1475700"/>
          </a:xfrm>
        </p:grpSpPr>
        <p:sp>
          <p:nvSpPr>
            <p:cNvPr id="110" name="Google Shape;110;p16"/>
            <p:cNvSpPr/>
            <p:nvPr/>
          </p:nvSpPr>
          <p:spPr>
            <a:xfrm rot="-5400000">
              <a:off x="7180900" y="2192550"/>
              <a:ext cx="1475700" cy="2234100"/>
            </a:xfrm>
            <a:prstGeom prst="foldedCorner">
              <a:avLst>
                <a:gd fmla="val 18824" name="adj"/>
              </a:avLst>
            </a:prstGeom>
            <a:solidFill>
              <a:srgbClr val="FFF5C3"/>
            </a:solidFill>
            <a:ln cap="flat" cmpd="sng" w="19050">
              <a:solidFill>
                <a:schemeClr val="accent6"/>
              </a:solidFill>
              <a:prstDash val="solid"/>
              <a:round/>
              <a:headEnd len="sm" w="sm" type="none"/>
              <a:tailEnd len="sm" w="sm" type="none"/>
            </a:ln>
          </p:spPr>
          <p:txBody>
            <a:bodyPr anchorCtr="0" anchor="ctr" bIns="91425" lIns="182875" spcFirstLastPara="1" rIns="91425" wrap="square" tIns="457200">
              <a:noAutofit/>
            </a:bodyPr>
            <a:lstStyle/>
            <a:p>
              <a:pPr indent="0" lvl="0" marL="0" rtl="0" algn="l">
                <a:lnSpc>
                  <a:spcPct val="115000"/>
                </a:lnSpc>
                <a:spcBef>
                  <a:spcPts val="0"/>
                </a:spcBef>
                <a:spcAft>
                  <a:spcPts val="0"/>
                </a:spcAft>
                <a:buNone/>
              </a:pPr>
              <a:r>
                <a:t/>
              </a:r>
              <a:endParaRPr sz="1800">
                <a:solidFill>
                  <a:schemeClr val="accent6"/>
                </a:solidFill>
                <a:latin typeface="Roboto"/>
                <a:ea typeface="Roboto"/>
                <a:cs typeface="Roboto"/>
                <a:sym typeface="Roboto"/>
              </a:endParaRPr>
            </a:p>
          </p:txBody>
        </p:sp>
        <p:sp>
          <p:nvSpPr>
            <p:cNvPr id="111" name="Google Shape;111;p16"/>
            <p:cNvSpPr txBox="1"/>
            <p:nvPr/>
          </p:nvSpPr>
          <p:spPr>
            <a:xfrm>
              <a:off x="6807850" y="2789700"/>
              <a:ext cx="2221800" cy="103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6"/>
                  </a:solidFill>
                  <a:latin typeface="Roboto"/>
                  <a:ea typeface="Roboto"/>
                  <a:cs typeface="Roboto"/>
                  <a:sym typeface="Roboto"/>
                </a:rPr>
                <a:t>Quantify the effect of the awareness of wearing masks</a:t>
              </a:r>
              <a:endParaRPr sz="1800">
                <a:solidFill>
                  <a:schemeClr val="accent6"/>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500"/>
                                        <p:tgtEl>
                                          <p:spTgt spid="10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idx="1" type="body"/>
          </p:nvPr>
        </p:nvSpPr>
        <p:spPr>
          <a:xfrm>
            <a:off x="3089838" y="4355925"/>
            <a:ext cx="2964300" cy="642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solidFill>
                  <a:schemeClr val="dk2"/>
                </a:solidFill>
              </a:rPr>
              <a:t>Number of people tested, tested positive, hospitalized, dead, etc.</a:t>
            </a:r>
            <a:endParaRPr>
              <a:solidFill>
                <a:schemeClr val="dk2"/>
              </a:solidFill>
            </a:endParaRPr>
          </a:p>
        </p:txBody>
      </p:sp>
      <p:sp>
        <p:nvSpPr>
          <p:cNvPr id="117" name="Google Shape;117;p17"/>
          <p:cNvSpPr txBox="1"/>
          <p:nvPr>
            <p:ph type="title"/>
          </p:nvPr>
        </p:nvSpPr>
        <p:spPr>
          <a:xfrm>
            <a:off x="311700" y="294975"/>
            <a:ext cx="8520600" cy="110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Data Source </a:t>
            </a:r>
            <a:endParaRPr b="1"/>
          </a:p>
        </p:txBody>
      </p:sp>
      <p:grpSp>
        <p:nvGrpSpPr>
          <p:cNvPr id="118" name="Google Shape;118;p17"/>
          <p:cNvGrpSpPr/>
          <p:nvPr/>
        </p:nvGrpSpPr>
        <p:grpSpPr>
          <a:xfrm>
            <a:off x="41913" y="1835225"/>
            <a:ext cx="2880375" cy="3163600"/>
            <a:chOff x="80013" y="1835225"/>
            <a:chExt cx="2880375" cy="3163600"/>
          </a:xfrm>
        </p:grpSpPr>
        <p:pic>
          <p:nvPicPr>
            <p:cNvPr id="119" name="Google Shape;119;p17"/>
            <p:cNvPicPr preferRelativeResize="0"/>
            <p:nvPr/>
          </p:nvPicPr>
          <p:blipFill>
            <a:blip r:embed="rId3">
              <a:alphaModFix/>
            </a:blip>
            <a:stretch>
              <a:fillRect/>
            </a:stretch>
          </p:blipFill>
          <p:spPr>
            <a:xfrm>
              <a:off x="80013" y="2571750"/>
              <a:ext cx="2880375" cy="1440188"/>
            </a:xfrm>
            <a:prstGeom prst="rect">
              <a:avLst/>
            </a:prstGeom>
            <a:noFill/>
            <a:ln>
              <a:noFill/>
            </a:ln>
          </p:spPr>
        </p:pic>
        <p:sp>
          <p:nvSpPr>
            <p:cNvPr id="120" name="Google Shape;120;p17"/>
            <p:cNvSpPr txBox="1"/>
            <p:nvPr/>
          </p:nvSpPr>
          <p:spPr>
            <a:xfrm>
              <a:off x="262400" y="4355925"/>
              <a:ext cx="2652900" cy="642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lang="en" sz="1200">
                  <a:solidFill>
                    <a:schemeClr val="dk2"/>
                  </a:solidFill>
                  <a:latin typeface="Roboto"/>
                  <a:ea typeface="Roboto"/>
                  <a:cs typeface="Roboto"/>
                  <a:sym typeface="Roboto"/>
                </a:rPr>
                <a:t>P</a:t>
              </a:r>
              <a:r>
                <a:rPr lang="en" sz="1200">
                  <a:solidFill>
                    <a:schemeClr val="dk2"/>
                  </a:solidFill>
                  <a:latin typeface="Roboto"/>
                  <a:ea typeface="Roboto"/>
                  <a:cs typeface="Roboto"/>
                  <a:sym typeface="Roboto"/>
                </a:rPr>
                <a:t>roxy for people’s interest in masks, hand sanitizer, panic buying</a:t>
              </a:r>
              <a:endParaRPr>
                <a:solidFill>
                  <a:schemeClr val="dk2"/>
                </a:solidFill>
                <a:latin typeface="Roboto"/>
                <a:ea typeface="Roboto"/>
                <a:cs typeface="Roboto"/>
                <a:sym typeface="Roboto"/>
              </a:endParaRPr>
            </a:p>
          </p:txBody>
        </p:sp>
        <p:sp>
          <p:nvSpPr>
            <p:cNvPr id="121" name="Google Shape;121;p17"/>
            <p:cNvSpPr txBox="1"/>
            <p:nvPr/>
          </p:nvSpPr>
          <p:spPr>
            <a:xfrm>
              <a:off x="676325" y="1835225"/>
              <a:ext cx="1687800" cy="4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accent1"/>
                  </a:solidFill>
                  <a:latin typeface="Roboto"/>
                  <a:ea typeface="Roboto"/>
                  <a:cs typeface="Roboto"/>
                  <a:sym typeface="Roboto"/>
                </a:rPr>
                <a:t>Search Interests</a:t>
              </a:r>
              <a:endParaRPr b="1" sz="1600">
                <a:solidFill>
                  <a:schemeClr val="accent1"/>
                </a:solidFill>
                <a:latin typeface="Roboto"/>
                <a:ea typeface="Roboto"/>
                <a:cs typeface="Roboto"/>
                <a:sym typeface="Roboto"/>
              </a:endParaRPr>
            </a:p>
          </p:txBody>
        </p:sp>
      </p:grpSp>
      <p:grpSp>
        <p:nvGrpSpPr>
          <p:cNvPr id="122" name="Google Shape;122;p17"/>
          <p:cNvGrpSpPr/>
          <p:nvPr/>
        </p:nvGrpSpPr>
        <p:grpSpPr>
          <a:xfrm>
            <a:off x="3340050" y="1835225"/>
            <a:ext cx="2463900" cy="2372650"/>
            <a:chOff x="3340050" y="1835225"/>
            <a:chExt cx="2463900" cy="2372650"/>
          </a:xfrm>
        </p:grpSpPr>
        <p:sp>
          <p:nvSpPr>
            <p:cNvPr id="123" name="Google Shape;123;p17"/>
            <p:cNvSpPr txBox="1"/>
            <p:nvPr/>
          </p:nvSpPr>
          <p:spPr>
            <a:xfrm>
              <a:off x="3340050" y="1835225"/>
              <a:ext cx="2463900" cy="4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accent1"/>
                  </a:solidFill>
                  <a:latin typeface="Roboto"/>
                  <a:ea typeface="Roboto"/>
                  <a:cs typeface="Roboto"/>
                  <a:sym typeface="Roboto"/>
                </a:rPr>
                <a:t>COVID-19 Case Tracking</a:t>
              </a:r>
              <a:endParaRPr b="1">
                <a:solidFill>
                  <a:schemeClr val="accent1"/>
                </a:solidFill>
                <a:latin typeface="Roboto"/>
                <a:ea typeface="Roboto"/>
                <a:cs typeface="Roboto"/>
                <a:sym typeface="Roboto"/>
              </a:endParaRPr>
            </a:p>
          </p:txBody>
        </p:sp>
        <p:pic>
          <p:nvPicPr>
            <p:cNvPr id="124" name="Google Shape;124;p17"/>
            <p:cNvPicPr preferRelativeResize="0"/>
            <p:nvPr/>
          </p:nvPicPr>
          <p:blipFill>
            <a:blip r:embed="rId4">
              <a:alphaModFix/>
            </a:blip>
            <a:stretch>
              <a:fillRect/>
            </a:stretch>
          </p:blipFill>
          <p:spPr>
            <a:xfrm>
              <a:off x="3655977" y="2375825"/>
              <a:ext cx="1832050" cy="1832050"/>
            </a:xfrm>
            <a:prstGeom prst="rect">
              <a:avLst/>
            </a:prstGeom>
            <a:noFill/>
            <a:ln>
              <a:noFill/>
            </a:ln>
          </p:spPr>
        </p:pic>
      </p:grpSp>
      <p:grpSp>
        <p:nvGrpSpPr>
          <p:cNvPr id="125" name="Google Shape;125;p17"/>
          <p:cNvGrpSpPr/>
          <p:nvPr/>
        </p:nvGrpSpPr>
        <p:grpSpPr>
          <a:xfrm>
            <a:off x="6266800" y="1835225"/>
            <a:ext cx="2652900" cy="3163600"/>
            <a:chOff x="6266800" y="1835225"/>
            <a:chExt cx="2652900" cy="3163600"/>
          </a:xfrm>
        </p:grpSpPr>
        <p:grpSp>
          <p:nvGrpSpPr>
            <p:cNvPr id="126" name="Google Shape;126;p17"/>
            <p:cNvGrpSpPr/>
            <p:nvPr/>
          </p:nvGrpSpPr>
          <p:grpSpPr>
            <a:xfrm>
              <a:off x="6266800" y="1835225"/>
              <a:ext cx="2652900" cy="3163600"/>
              <a:chOff x="6381313" y="1835225"/>
              <a:chExt cx="2652900" cy="3163600"/>
            </a:xfrm>
          </p:grpSpPr>
          <p:sp>
            <p:nvSpPr>
              <p:cNvPr id="127" name="Google Shape;127;p17"/>
              <p:cNvSpPr txBox="1"/>
              <p:nvPr/>
            </p:nvSpPr>
            <p:spPr>
              <a:xfrm>
                <a:off x="6564600" y="1835225"/>
                <a:ext cx="2286300" cy="46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600">
                    <a:solidFill>
                      <a:schemeClr val="accent1"/>
                    </a:solidFill>
                    <a:latin typeface="Roboto"/>
                    <a:ea typeface="Roboto"/>
                    <a:cs typeface="Roboto"/>
                    <a:sym typeface="Roboto"/>
                  </a:rPr>
                  <a:t>Shelter-in-Place Order</a:t>
                </a:r>
                <a:endParaRPr b="1" sz="1600">
                  <a:solidFill>
                    <a:schemeClr val="accent1"/>
                  </a:solidFill>
                  <a:latin typeface="Roboto"/>
                  <a:ea typeface="Roboto"/>
                  <a:cs typeface="Roboto"/>
                  <a:sym typeface="Roboto"/>
                </a:endParaRPr>
              </a:p>
            </p:txBody>
          </p:sp>
          <p:sp>
            <p:nvSpPr>
              <p:cNvPr id="128" name="Google Shape;128;p17"/>
              <p:cNvSpPr txBox="1"/>
              <p:nvPr/>
            </p:nvSpPr>
            <p:spPr>
              <a:xfrm>
                <a:off x="6381313" y="4355925"/>
                <a:ext cx="2652900" cy="642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lang="en" sz="1200">
                    <a:solidFill>
                      <a:schemeClr val="dk2"/>
                    </a:solidFill>
                    <a:latin typeface="Roboto"/>
                    <a:ea typeface="Roboto"/>
                    <a:cs typeface="Roboto"/>
                    <a:sym typeface="Roboto"/>
                  </a:rPr>
                  <a:t>The effective date of shelter-in-place orders in each state</a:t>
                </a:r>
                <a:endParaRPr>
                  <a:solidFill>
                    <a:schemeClr val="dk2"/>
                  </a:solidFill>
                  <a:latin typeface="Roboto"/>
                  <a:ea typeface="Roboto"/>
                  <a:cs typeface="Roboto"/>
                  <a:sym typeface="Roboto"/>
                </a:endParaRPr>
              </a:p>
            </p:txBody>
          </p:sp>
        </p:grpSp>
        <p:pic>
          <p:nvPicPr>
            <p:cNvPr id="129" name="Google Shape;129;p17"/>
            <p:cNvPicPr preferRelativeResize="0"/>
            <p:nvPr/>
          </p:nvPicPr>
          <p:blipFill>
            <a:blip r:embed="rId5">
              <a:alphaModFix/>
            </a:blip>
            <a:stretch>
              <a:fillRect/>
            </a:stretch>
          </p:blipFill>
          <p:spPr>
            <a:xfrm>
              <a:off x="6687113" y="2395600"/>
              <a:ext cx="1812275" cy="181227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100"/>
              <a:t>What is the True Relationship between I</a:t>
            </a:r>
            <a:r>
              <a:rPr b="1" lang="en" sz="3100"/>
              <a:t>nterest in Masks and the Number of Cases?</a:t>
            </a:r>
            <a:endParaRPr b="1" sz="3100"/>
          </a:p>
        </p:txBody>
      </p:sp>
      <p:sp>
        <p:nvSpPr>
          <p:cNvPr id="135" name="Google Shape;135;p18"/>
          <p:cNvSpPr txBox="1"/>
          <p:nvPr/>
        </p:nvSpPr>
        <p:spPr>
          <a:xfrm>
            <a:off x="5380850" y="2238475"/>
            <a:ext cx="3084900" cy="22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36" name="Google Shape;136;p18"/>
          <p:cNvPicPr preferRelativeResize="0"/>
          <p:nvPr/>
        </p:nvPicPr>
        <p:blipFill>
          <a:blip r:embed="rId3">
            <a:alphaModFix/>
          </a:blip>
          <a:stretch>
            <a:fillRect/>
          </a:stretch>
        </p:blipFill>
        <p:spPr>
          <a:xfrm>
            <a:off x="4572000" y="1745325"/>
            <a:ext cx="4510299" cy="3394026"/>
          </a:xfrm>
          <a:prstGeom prst="rect">
            <a:avLst/>
          </a:prstGeom>
          <a:noFill/>
          <a:ln cap="flat" cmpd="sng" w="9525">
            <a:solidFill>
              <a:srgbClr val="CCCCCC"/>
            </a:solidFill>
            <a:prstDash val="solid"/>
            <a:round/>
            <a:headEnd len="sm" w="sm" type="none"/>
            <a:tailEnd len="sm" w="sm" type="none"/>
          </a:ln>
        </p:spPr>
      </p:pic>
      <p:grpSp>
        <p:nvGrpSpPr>
          <p:cNvPr id="137" name="Google Shape;137;p18"/>
          <p:cNvGrpSpPr/>
          <p:nvPr/>
        </p:nvGrpSpPr>
        <p:grpSpPr>
          <a:xfrm>
            <a:off x="6064125" y="2101725"/>
            <a:ext cx="3089900" cy="605400"/>
            <a:chOff x="5939950" y="2130500"/>
            <a:chExt cx="3089900" cy="605400"/>
          </a:xfrm>
        </p:grpSpPr>
        <p:sp>
          <p:nvSpPr>
            <p:cNvPr id="138" name="Google Shape;138;p18"/>
            <p:cNvSpPr txBox="1"/>
            <p:nvPr/>
          </p:nvSpPr>
          <p:spPr>
            <a:xfrm>
              <a:off x="5939950" y="2269050"/>
              <a:ext cx="14010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chemeClr val="dk2"/>
                  </a:solidFill>
                  <a:latin typeface="Roboto"/>
                  <a:ea typeface="Roboto"/>
                  <a:cs typeface="Roboto"/>
                  <a:sym typeface="Roboto"/>
                </a:rPr>
                <a:t>Relative Awareness = </a:t>
              </a:r>
              <a:endParaRPr i="1" sz="900">
                <a:solidFill>
                  <a:schemeClr val="dk2"/>
                </a:solidFill>
                <a:latin typeface="Roboto"/>
                <a:ea typeface="Roboto"/>
                <a:cs typeface="Roboto"/>
                <a:sym typeface="Roboto"/>
              </a:endParaRPr>
            </a:p>
          </p:txBody>
        </p:sp>
        <p:sp>
          <p:nvSpPr>
            <p:cNvPr id="139" name="Google Shape;139;p18"/>
            <p:cNvSpPr txBox="1"/>
            <p:nvPr/>
          </p:nvSpPr>
          <p:spPr>
            <a:xfrm>
              <a:off x="7400100" y="2130500"/>
              <a:ext cx="14010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chemeClr val="dk2"/>
                  </a:solidFill>
                  <a:latin typeface="Roboto"/>
                  <a:ea typeface="Roboto"/>
                  <a:cs typeface="Roboto"/>
                  <a:sym typeface="Roboto"/>
                </a:rPr>
                <a:t>Mask Search Interest</a:t>
              </a:r>
              <a:r>
                <a:rPr i="1" lang="en" sz="900">
                  <a:solidFill>
                    <a:schemeClr val="dk2"/>
                  </a:solidFill>
                  <a:latin typeface="Roboto"/>
                  <a:ea typeface="Roboto"/>
                  <a:cs typeface="Roboto"/>
                  <a:sym typeface="Roboto"/>
                </a:rPr>
                <a:t> </a:t>
              </a:r>
              <a:endParaRPr i="1" sz="900">
                <a:solidFill>
                  <a:schemeClr val="dk2"/>
                </a:solidFill>
                <a:latin typeface="Roboto"/>
                <a:ea typeface="Roboto"/>
                <a:cs typeface="Roboto"/>
                <a:sym typeface="Roboto"/>
              </a:endParaRPr>
            </a:p>
          </p:txBody>
        </p:sp>
        <p:sp>
          <p:nvSpPr>
            <p:cNvPr id="140" name="Google Shape;140;p18"/>
            <p:cNvSpPr txBox="1"/>
            <p:nvPr/>
          </p:nvSpPr>
          <p:spPr>
            <a:xfrm>
              <a:off x="7171350" y="2433200"/>
              <a:ext cx="18585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chemeClr val="dk2"/>
                  </a:solidFill>
                  <a:latin typeface="Roboto"/>
                  <a:ea typeface="Roboto"/>
                  <a:cs typeface="Roboto"/>
                  <a:sym typeface="Roboto"/>
                </a:rPr>
                <a:t>Total Positive Cases per Million</a:t>
              </a:r>
              <a:endParaRPr i="1" sz="900">
                <a:solidFill>
                  <a:schemeClr val="dk2"/>
                </a:solidFill>
                <a:latin typeface="Roboto"/>
                <a:ea typeface="Roboto"/>
                <a:cs typeface="Roboto"/>
                <a:sym typeface="Roboto"/>
              </a:endParaRPr>
            </a:p>
          </p:txBody>
        </p:sp>
        <p:cxnSp>
          <p:nvCxnSpPr>
            <p:cNvPr id="141" name="Google Shape;141;p18"/>
            <p:cNvCxnSpPr/>
            <p:nvPr/>
          </p:nvCxnSpPr>
          <p:spPr>
            <a:xfrm>
              <a:off x="7177800" y="2433200"/>
              <a:ext cx="1669800" cy="0"/>
            </a:xfrm>
            <a:prstGeom prst="straightConnector1">
              <a:avLst/>
            </a:prstGeom>
            <a:noFill/>
            <a:ln cap="flat" cmpd="sng" w="9525">
              <a:solidFill>
                <a:schemeClr val="dk2"/>
              </a:solidFill>
              <a:prstDash val="solid"/>
              <a:round/>
              <a:headEnd len="med" w="med" type="none"/>
              <a:tailEnd len="med" w="med" type="none"/>
            </a:ln>
          </p:spPr>
        </p:cxnSp>
      </p:grpSp>
      <p:pic>
        <p:nvPicPr>
          <p:cNvPr id="142" name="Google Shape;142;p18"/>
          <p:cNvPicPr preferRelativeResize="0"/>
          <p:nvPr/>
        </p:nvPicPr>
        <p:blipFill>
          <a:blip r:embed="rId4">
            <a:alphaModFix/>
          </a:blip>
          <a:stretch>
            <a:fillRect/>
          </a:stretch>
        </p:blipFill>
        <p:spPr>
          <a:xfrm>
            <a:off x="33800" y="1744775"/>
            <a:ext cx="4510302" cy="3395132"/>
          </a:xfrm>
          <a:prstGeom prst="rect">
            <a:avLst/>
          </a:prstGeom>
          <a:noFill/>
          <a:ln cap="flat" cmpd="sng" w="9525">
            <a:solidFill>
              <a:srgbClr val="CCCCCC"/>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9"/>
          <p:cNvSpPr txBox="1"/>
          <p:nvPr>
            <p:ph idx="1" type="body"/>
          </p:nvPr>
        </p:nvSpPr>
        <p:spPr>
          <a:xfrm>
            <a:off x="9257300" y="1763325"/>
            <a:ext cx="3537900" cy="31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2"/>
                </a:solidFill>
              </a:rPr>
              <a:t>Pooled regression across all states: </a:t>
            </a:r>
            <a:endParaRPr sz="1400">
              <a:solidFill>
                <a:schemeClr val="dk2"/>
              </a:solidFill>
            </a:endParaRPr>
          </a:p>
          <a:p>
            <a:pPr indent="-317500" lvl="0" marL="457200" rtl="0" algn="l">
              <a:spcBef>
                <a:spcPts val="1600"/>
              </a:spcBef>
              <a:spcAft>
                <a:spcPts val="0"/>
              </a:spcAft>
              <a:buClr>
                <a:schemeClr val="dk2"/>
              </a:buClr>
              <a:buSzPts val="1400"/>
              <a:buChar char="●"/>
            </a:pPr>
            <a:r>
              <a:rPr lang="en" sz="1400">
                <a:solidFill>
                  <a:schemeClr val="dk2"/>
                </a:solidFill>
              </a:rPr>
              <a:t>Only one aggregated regression line</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State characteristics affect the # of positive cases</a:t>
            </a:r>
            <a:endParaRPr sz="1400">
              <a:solidFill>
                <a:schemeClr val="dk2"/>
              </a:solidFill>
            </a:endParaRPr>
          </a:p>
          <a:p>
            <a:pPr indent="0" lvl="0" marL="0" rtl="0" algn="l">
              <a:spcBef>
                <a:spcPts val="1600"/>
              </a:spcBef>
              <a:spcAft>
                <a:spcPts val="0"/>
              </a:spcAft>
              <a:buNone/>
            </a:pPr>
            <a:r>
              <a:rPr b="1" lang="en" sz="1400">
                <a:solidFill>
                  <a:schemeClr val="dk2"/>
                </a:solidFill>
              </a:rPr>
              <a:t>Our Method</a:t>
            </a:r>
            <a:r>
              <a:rPr lang="en" sz="1400">
                <a:solidFill>
                  <a:schemeClr val="dk2"/>
                </a:solidFill>
              </a:rPr>
              <a:t>: Fixed state effect regression on panel data of all states:</a:t>
            </a:r>
            <a:endParaRPr sz="1400">
              <a:solidFill>
                <a:schemeClr val="dk2"/>
              </a:solidFill>
            </a:endParaRPr>
          </a:p>
          <a:p>
            <a:pPr indent="-317500" lvl="0" marL="457200" rtl="0" algn="l">
              <a:spcBef>
                <a:spcPts val="1600"/>
              </a:spcBef>
              <a:spcAft>
                <a:spcPts val="0"/>
              </a:spcAft>
              <a:buClr>
                <a:schemeClr val="dk2"/>
              </a:buClr>
              <a:buSzPts val="1400"/>
              <a:buChar char="●"/>
            </a:pPr>
            <a:r>
              <a:rPr lang="en" sz="1400">
                <a:solidFill>
                  <a:schemeClr val="dk2"/>
                </a:solidFill>
              </a:rPr>
              <a:t>Controls </a:t>
            </a:r>
            <a:r>
              <a:rPr lang="en" sz="1400">
                <a:solidFill>
                  <a:schemeClr val="dk2"/>
                </a:solidFill>
              </a:rPr>
              <a:t>time-invariant </a:t>
            </a:r>
            <a:r>
              <a:rPr lang="en" sz="1400">
                <a:solidFill>
                  <a:schemeClr val="dk2"/>
                </a:solidFill>
              </a:rPr>
              <a:t>state</a:t>
            </a:r>
            <a:r>
              <a:rPr lang="en" sz="1400">
                <a:solidFill>
                  <a:schemeClr val="dk2"/>
                </a:solidFill>
              </a:rPr>
              <a:t>-specific </a:t>
            </a:r>
            <a:r>
              <a:rPr lang="en" sz="1400">
                <a:solidFill>
                  <a:schemeClr val="dk2"/>
                </a:solidFill>
              </a:rPr>
              <a:t>characteristics</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Considers a 14-day lag effect</a:t>
            </a:r>
            <a:endParaRPr sz="1400">
              <a:solidFill>
                <a:schemeClr val="dk2"/>
              </a:solidFill>
            </a:endParaRPr>
          </a:p>
        </p:txBody>
      </p:sp>
      <p:sp>
        <p:nvSpPr>
          <p:cNvPr id="148" name="Google Shape;148;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Why Do We Need A </a:t>
            </a:r>
            <a:r>
              <a:rPr b="1" lang="en"/>
              <a:t>Fixed Effect Model (FEM)?</a:t>
            </a:r>
            <a:endParaRPr b="1"/>
          </a:p>
        </p:txBody>
      </p:sp>
      <p:grpSp>
        <p:nvGrpSpPr>
          <p:cNvPr id="149" name="Google Shape;149;p19"/>
          <p:cNvGrpSpPr/>
          <p:nvPr/>
        </p:nvGrpSpPr>
        <p:grpSpPr>
          <a:xfrm>
            <a:off x="4078225" y="1710550"/>
            <a:ext cx="5020404" cy="3432950"/>
            <a:chOff x="4078225" y="1710550"/>
            <a:chExt cx="5020404" cy="3432950"/>
          </a:xfrm>
        </p:grpSpPr>
        <p:pic>
          <p:nvPicPr>
            <p:cNvPr id="150" name="Google Shape;150;p19"/>
            <p:cNvPicPr preferRelativeResize="0"/>
            <p:nvPr/>
          </p:nvPicPr>
          <p:blipFill>
            <a:blip r:embed="rId3">
              <a:alphaModFix/>
            </a:blip>
            <a:stretch>
              <a:fillRect/>
            </a:stretch>
          </p:blipFill>
          <p:spPr>
            <a:xfrm>
              <a:off x="4078225" y="1710550"/>
              <a:ext cx="5020404" cy="3432950"/>
            </a:xfrm>
            <a:prstGeom prst="rect">
              <a:avLst/>
            </a:prstGeom>
            <a:noFill/>
            <a:ln cap="flat" cmpd="sng" w="9525">
              <a:solidFill>
                <a:srgbClr val="999999"/>
              </a:solidFill>
              <a:prstDash val="solid"/>
              <a:round/>
              <a:headEnd len="sm" w="sm" type="none"/>
              <a:tailEnd len="sm" w="sm" type="none"/>
            </a:ln>
          </p:spPr>
        </p:pic>
        <p:pic>
          <p:nvPicPr>
            <p:cNvPr id="151" name="Google Shape;151;p19"/>
            <p:cNvPicPr preferRelativeResize="0"/>
            <p:nvPr/>
          </p:nvPicPr>
          <p:blipFill>
            <a:blip r:embed="rId4">
              <a:alphaModFix/>
            </a:blip>
            <a:stretch>
              <a:fillRect/>
            </a:stretch>
          </p:blipFill>
          <p:spPr>
            <a:xfrm>
              <a:off x="8163275" y="1958200"/>
              <a:ext cx="935350" cy="1046450"/>
            </a:xfrm>
            <a:prstGeom prst="rect">
              <a:avLst/>
            </a:prstGeom>
            <a:noFill/>
            <a:ln>
              <a:noFill/>
            </a:ln>
          </p:spPr>
        </p:pic>
      </p:grpSp>
      <p:grpSp>
        <p:nvGrpSpPr>
          <p:cNvPr id="152" name="Google Shape;152;p19"/>
          <p:cNvGrpSpPr/>
          <p:nvPr/>
        </p:nvGrpSpPr>
        <p:grpSpPr>
          <a:xfrm>
            <a:off x="39650" y="1710550"/>
            <a:ext cx="3925625" cy="3432950"/>
            <a:chOff x="39650" y="1710550"/>
            <a:chExt cx="3925625" cy="3432950"/>
          </a:xfrm>
        </p:grpSpPr>
        <p:pic>
          <p:nvPicPr>
            <p:cNvPr id="153" name="Google Shape;153;p19"/>
            <p:cNvPicPr preferRelativeResize="0"/>
            <p:nvPr/>
          </p:nvPicPr>
          <p:blipFill>
            <a:blip r:embed="rId5">
              <a:alphaModFix/>
            </a:blip>
            <a:stretch>
              <a:fillRect/>
            </a:stretch>
          </p:blipFill>
          <p:spPr>
            <a:xfrm>
              <a:off x="39650" y="1710550"/>
              <a:ext cx="3925625" cy="3432950"/>
            </a:xfrm>
            <a:prstGeom prst="rect">
              <a:avLst/>
            </a:prstGeom>
            <a:noFill/>
            <a:ln cap="flat" cmpd="sng" w="9525">
              <a:solidFill>
                <a:srgbClr val="999999"/>
              </a:solidFill>
              <a:prstDash val="solid"/>
              <a:round/>
              <a:headEnd len="sm" w="sm" type="none"/>
              <a:tailEnd len="sm" w="sm" type="none"/>
            </a:ln>
          </p:spPr>
        </p:pic>
        <p:sp>
          <p:nvSpPr>
            <p:cNvPr id="154" name="Google Shape;154;p19"/>
            <p:cNvSpPr txBox="1"/>
            <p:nvPr/>
          </p:nvSpPr>
          <p:spPr>
            <a:xfrm>
              <a:off x="2496550" y="4223850"/>
              <a:ext cx="1283400" cy="458400"/>
            </a:xfrm>
            <a:prstGeom prst="rect">
              <a:avLst/>
            </a:prstGeom>
            <a:solidFill>
              <a:schemeClr val="lt1"/>
            </a:solidFill>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600">
                  <a:solidFill>
                    <a:schemeClr val="dk2"/>
                  </a:solidFill>
                  <a:latin typeface="Roboto"/>
                  <a:ea typeface="Roboto"/>
                  <a:cs typeface="Roboto"/>
                  <a:sym typeface="Roboto"/>
                </a:rPr>
                <a:t>Log(confirmed case per capita)= 0.064 * Mask interest - 4.99</a:t>
              </a:r>
              <a:endParaRPr sz="6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rPr lang="en" sz="600">
                  <a:solidFill>
                    <a:schemeClr val="dk2"/>
                  </a:solidFill>
                  <a:latin typeface="Roboto"/>
                  <a:ea typeface="Roboto"/>
                  <a:cs typeface="Roboto"/>
                  <a:sym typeface="Roboto"/>
                </a:rPr>
                <a:t>P-value &lt; 0.0001</a:t>
              </a:r>
              <a:endParaRPr sz="600">
                <a:solidFill>
                  <a:schemeClr val="dk2"/>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What Went into Our Model?</a:t>
            </a:r>
            <a:endParaRPr b="1"/>
          </a:p>
        </p:txBody>
      </p:sp>
      <p:grpSp>
        <p:nvGrpSpPr>
          <p:cNvPr id="160" name="Google Shape;160;p20"/>
          <p:cNvGrpSpPr/>
          <p:nvPr/>
        </p:nvGrpSpPr>
        <p:grpSpPr>
          <a:xfrm>
            <a:off x="7503000" y="2481550"/>
            <a:ext cx="1651015" cy="1978346"/>
            <a:chOff x="-24150" y="3391648"/>
            <a:chExt cx="2010246" cy="2226613"/>
          </a:xfrm>
        </p:grpSpPr>
        <p:sp>
          <p:nvSpPr>
            <p:cNvPr id="161" name="Google Shape;161;p20"/>
            <p:cNvSpPr txBox="1"/>
            <p:nvPr/>
          </p:nvSpPr>
          <p:spPr>
            <a:xfrm>
              <a:off x="348096" y="3391648"/>
              <a:ext cx="1500900" cy="524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100">
                  <a:solidFill>
                    <a:schemeClr val="dk2"/>
                  </a:solidFill>
                  <a:latin typeface="Roboto Light"/>
                  <a:ea typeface="Roboto Light"/>
                  <a:cs typeface="Roboto Light"/>
                  <a:sym typeface="Roboto Light"/>
                </a:rPr>
                <a:t>Time span: </a:t>
              </a:r>
              <a:endParaRPr sz="1100">
                <a:solidFill>
                  <a:schemeClr val="dk2"/>
                </a:solidFill>
                <a:latin typeface="Roboto Light"/>
                <a:ea typeface="Roboto Light"/>
                <a:cs typeface="Roboto Light"/>
                <a:sym typeface="Roboto Light"/>
              </a:endParaRPr>
            </a:p>
            <a:p>
              <a:pPr indent="0" lvl="0" marL="0" rtl="0" algn="l">
                <a:lnSpc>
                  <a:spcPct val="100000"/>
                </a:lnSpc>
                <a:spcBef>
                  <a:spcPts val="0"/>
                </a:spcBef>
                <a:spcAft>
                  <a:spcPts val="0"/>
                </a:spcAft>
                <a:buNone/>
              </a:pPr>
              <a:r>
                <a:rPr lang="en" sz="1100">
                  <a:solidFill>
                    <a:schemeClr val="dk2"/>
                  </a:solidFill>
                  <a:latin typeface="Roboto Light"/>
                  <a:ea typeface="Roboto Light"/>
                  <a:cs typeface="Roboto Light"/>
                  <a:sym typeface="Roboto Light"/>
                </a:rPr>
                <a:t>03/01 - 04/12</a:t>
              </a:r>
              <a:endParaRPr sz="1100">
                <a:solidFill>
                  <a:schemeClr val="dk2"/>
                </a:solidFill>
                <a:latin typeface="Roboto Light"/>
                <a:ea typeface="Roboto Light"/>
                <a:cs typeface="Roboto Light"/>
                <a:sym typeface="Roboto Light"/>
              </a:endParaRPr>
            </a:p>
          </p:txBody>
        </p:sp>
        <p:pic>
          <p:nvPicPr>
            <p:cNvPr id="162" name="Google Shape;162;p20"/>
            <p:cNvPicPr preferRelativeResize="0"/>
            <p:nvPr/>
          </p:nvPicPr>
          <p:blipFill>
            <a:blip r:embed="rId3">
              <a:alphaModFix/>
            </a:blip>
            <a:stretch>
              <a:fillRect/>
            </a:stretch>
          </p:blipFill>
          <p:spPr>
            <a:xfrm>
              <a:off x="-24150" y="4318803"/>
              <a:ext cx="372246" cy="372276"/>
            </a:xfrm>
            <a:prstGeom prst="rect">
              <a:avLst/>
            </a:prstGeom>
            <a:noFill/>
            <a:ln>
              <a:noFill/>
            </a:ln>
          </p:spPr>
        </p:pic>
        <p:pic>
          <p:nvPicPr>
            <p:cNvPr id="163" name="Google Shape;163;p20"/>
            <p:cNvPicPr preferRelativeResize="0"/>
            <p:nvPr/>
          </p:nvPicPr>
          <p:blipFill>
            <a:blip r:embed="rId4">
              <a:alphaModFix/>
            </a:blip>
            <a:stretch>
              <a:fillRect/>
            </a:stretch>
          </p:blipFill>
          <p:spPr>
            <a:xfrm>
              <a:off x="-24149" y="3465170"/>
              <a:ext cx="372234" cy="372242"/>
            </a:xfrm>
            <a:prstGeom prst="rect">
              <a:avLst/>
            </a:prstGeom>
            <a:noFill/>
            <a:ln>
              <a:noFill/>
            </a:ln>
          </p:spPr>
        </p:pic>
        <p:pic>
          <p:nvPicPr>
            <p:cNvPr id="164" name="Google Shape;164;p20"/>
            <p:cNvPicPr preferRelativeResize="0"/>
            <p:nvPr/>
          </p:nvPicPr>
          <p:blipFill>
            <a:blip r:embed="rId5">
              <a:alphaModFix/>
            </a:blip>
            <a:stretch>
              <a:fillRect/>
            </a:stretch>
          </p:blipFill>
          <p:spPr>
            <a:xfrm>
              <a:off x="-24149" y="5172458"/>
              <a:ext cx="372246" cy="372253"/>
            </a:xfrm>
            <a:prstGeom prst="rect">
              <a:avLst/>
            </a:prstGeom>
            <a:noFill/>
            <a:ln>
              <a:noFill/>
            </a:ln>
          </p:spPr>
        </p:pic>
        <p:sp>
          <p:nvSpPr>
            <p:cNvPr id="165" name="Google Shape;165;p20"/>
            <p:cNvSpPr txBox="1"/>
            <p:nvPr/>
          </p:nvSpPr>
          <p:spPr>
            <a:xfrm>
              <a:off x="348096" y="4242605"/>
              <a:ext cx="1638000" cy="524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100">
                  <a:solidFill>
                    <a:schemeClr val="dk2"/>
                  </a:solidFill>
                  <a:latin typeface="Roboto Light"/>
                  <a:ea typeface="Roboto Light"/>
                  <a:cs typeface="Roboto Light"/>
                  <a:sym typeface="Roboto Light"/>
                </a:rPr>
                <a:t>Regions: </a:t>
              </a:r>
              <a:endParaRPr sz="1100">
                <a:solidFill>
                  <a:schemeClr val="dk2"/>
                </a:solidFill>
                <a:latin typeface="Roboto Light"/>
                <a:ea typeface="Roboto Light"/>
                <a:cs typeface="Roboto Light"/>
                <a:sym typeface="Roboto Light"/>
              </a:endParaRPr>
            </a:p>
            <a:p>
              <a:pPr indent="0" lvl="0" marL="0" rtl="0" algn="l">
                <a:lnSpc>
                  <a:spcPct val="100000"/>
                </a:lnSpc>
                <a:spcBef>
                  <a:spcPts val="0"/>
                </a:spcBef>
                <a:spcAft>
                  <a:spcPts val="0"/>
                </a:spcAft>
                <a:buNone/>
              </a:pPr>
              <a:r>
                <a:rPr lang="en" sz="1100">
                  <a:solidFill>
                    <a:schemeClr val="dk2"/>
                  </a:solidFill>
                  <a:latin typeface="Roboto Light"/>
                  <a:ea typeface="Roboto Light"/>
                  <a:cs typeface="Roboto Light"/>
                  <a:sym typeface="Roboto Light"/>
                </a:rPr>
                <a:t>All states in the US</a:t>
              </a:r>
              <a:endParaRPr sz="1100">
                <a:latin typeface="Roboto Light"/>
                <a:ea typeface="Roboto Light"/>
                <a:cs typeface="Roboto Light"/>
                <a:sym typeface="Roboto Light"/>
              </a:endParaRPr>
            </a:p>
          </p:txBody>
        </p:sp>
        <p:sp>
          <p:nvSpPr>
            <p:cNvPr id="166" name="Google Shape;166;p20"/>
            <p:cNvSpPr txBox="1"/>
            <p:nvPr/>
          </p:nvSpPr>
          <p:spPr>
            <a:xfrm>
              <a:off x="348096" y="5093561"/>
              <a:ext cx="1500900" cy="524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100">
                  <a:solidFill>
                    <a:schemeClr val="dk2"/>
                  </a:solidFill>
                  <a:latin typeface="Roboto Light"/>
                  <a:ea typeface="Roboto Light"/>
                  <a:cs typeface="Roboto Light"/>
                  <a:sym typeface="Roboto Light"/>
                </a:rPr>
                <a:t>Dimension: </a:t>
              </a:r>
              <a:endParaRPr sz="1100">
                <a:solidFill>
                  <a:schemeClr val="dk2"/>
                </a:solidFill>
                <a:latin typeface="Roboto Light"/>
                <a:ea typeface="Roboto Light"/>
                <a:cs typeface="Roboto Light"/>
                <a:sym typeface="Roboto Light"/>
              </a:endParaRPr>
            </a:p>
            <a:p>
              <a:pPr indent="0" lvl="0" marL="0" rtl="0" algn="l">
                <a:lnSpc>
                  <a:spcPct val="100000"/>
                </a:lnSpc>
                <a:spcBef>
                  <a:spcPts val="0"/>
                </a:spcBef>
                <a:spcAft>
                  <a:spcPts val="0"/>
                </a:spcAft>
                <a:buNone/>
              </a:pPr>
              <a:r>
                <a:rPr lang="en" sz="1100">
                  <a:solidFill>
                    <a:schemeClr val="dk2"/>
                  </a:solidFill>
                  <a:latin typeface="Roboto Light"/>
                  <a:ea typeface="Roboto Light"/>
                  <a:cs typeface="Roboto Light"/>
                  <a:sym typeface="Roboto Light"/>
                </a:rPr>
                <a:t>1064 * 29</a:t>
              </a:r>
              <a:endParaRPr sz="1100">
                <a:solidFill>
                  <a:schemeClr val="dk2"/>
                </a:solidFill>
                <a:latin typeface="Roboto Light"/>
                <a:ea typeface="Roboto Light"/>
                <a:cs typeface="Roboto Light"/>
                <a:sym typeface="Roboto Light"/>
              </a:endParaRPr>
            </a:p>
          </p:txBody>
        </p:sp>
      </p:grpSp>
      <p:grpSp>
        <p:nvGrpSpPr>
          <p:cNvPr id="167" name="Google Shape;167;p20"/>
          <p:cNvGrpSpPr/>
          <p:nvPr/>
        </p:nvGrpSpPr>
        <p:grpSpPr>
          <a:xfrm>
            <a:off x="70675" y="1869775"/>
            <a:ext cx="1865400" cy="3201900"/>
            <a:chOff x="-1746050" y="525950"/>
            <a:chExt cx="1865400" cy="3201900"/>
          </a:xfrm>
        </p:grpSpPr>
        <p:sp>
          <p:nvSpPr>
            <p:cNvPr id="168" name="Google Shape;168;p20"/>
            <p:cNvSpPr/>
            <p:nvPr/>
          </p:nvSpPr>
          <p:spPr>
            <a:xfrm>
              <a:off x="-1746050" y="525950"/>
              <a:ext cx="1865400" cy="3201900"/>
            </a:xfrm>
            <a:prstGeom prst="rect">
              <a:avLst/>
            </a:prstGeom>
            <a:solidFill>
              <a:srgbClr val="D3E4FF"/>
            </a:solidFill>
            <a:ln cap="flat" cmpd="sng" w="28575">
              <a:solidFill>
                <a:schemeClr val="accent1"/>
              </a:solidFill>
              <a:prstDash val="solid"/>
              <a:round/>
              <a:headEnd len="sm" w="sm" type="none"/>
              <a:tailEnd len="sm" w="sm" type="none"/>
            </a:ln>
          </p:spPr>
          <p:txBody>
            <a:bodyPr anchorCtr="0" anchor="t" bIns="91425" lIns="137150" spcFirstLastPara="1" rIns="91425" wrap="square" tIns="91425">
              <a:noAutofit/>
            </a:bodyPr>
            <a:lstStyle/>
            <a:p>
              <a:pPr indent="0" lvl="0" marL="0" rtl="0" algn="l">
                <a:spcBef>
                  <a:spcPts val="0"/>
                </a:spcBef>
                <a:spcAft>
                  <a:spcPts val="0"/>
                </a:spcAft>
                <a:buNone/>
              </a:pPr>
              <a:r>
                <a:rPr b="1" lang="en">
                  <a:solidFill>
                    <a:schemeClr val="accent1"/>
                  </a:solidFill>
                  <a:latin typeface="Roboto"/>
                  <a:ea typeface="Roboto"/>
                  <a:cs typeface="Roboto"/>
                  <a:sym typeface="Roboto"/>
                </a:rPr>
                <a:t>Dependent Variable</a:t>
              </a:r>
              <a:r>
                <a:rPr b="1" lang="en">
                  <a:solidFill>
                    <a:schemeClr val="accent1"/>
                  </a:solidFill>
                  <a:latin typeface="Roboto"/>
                  <a:ea typeface="Roboto"/>
                  <a:cs typeface="Roboto"/>
                  <a:sym typeface="Roboto"/>
                </a:rPr>
                <a:t>:</a:t>
              </a:r>
              <a:endParaRPr b="1">
                <a:solidFill>
                  <a:schemeClr val="accent1"/>
                </a:solidFill>
                <a:latin typeface="Roboto"/>
                <a:ea typeface="Roboto"/>
                <a:cs typeface="Roboto"/>
                <a:sym typeface="Roboto"/>
              </a:endParaRPr>
            </a:p>
            <a:p>
              <a:pPr indent="0" lvl="0" marL="0" rtl="0" algn="l">
                <a:spcBef>
                  <a:spcPts val="1000"/>
                </a:spcBef>
                <a:spcAft>
                  <a:spcPts val="0"/>
                </a:spcAft>
                <a:buNone/>
              </a:pPr>
              <a:r>
                <a:rPr b="1" lang="en">
                  <a:solidFill>
                    <a:schemeClr val="accent1"/>
                  </a:solidFill>
                  <a:latin typeface="Roboto"/>
                  <a:ea typeface="Roboto"/>
                  <a:cs typeface="Roboto"/>
                  <a:sym typeface="Roboto"/>
                </a:rPr>
                <a:t>Increase in Confirmed Cases of COVID-19</a:t>
              </a:r>
              <a:endParaRPr b="1">
                <a:solidFill>
                  <a:schemeClr val="accent1"/>
                </a:solidFill>
                <a:latin typeface="Roboto"/>
                <a:ea typeface="Roboto"/>
                <a:cs typeface="Roboto"/>
                <a:sym typeface="Roboto"/>
              </a:endParaRPr>
            </a:p>
          </p:txBody>
        </p:sp>
        <p:pic>
          <p:nvPicPr>
            <p:cNvPr id="169" name="Google Shape;169;p20"/>
            <p:cNvPicPr preferRelativeResize="0"/>
            <p:nvPr/>
          </p:nvPicPr>
          <p:blipFill>
            <a:blip r:embed="rId6">
              <a:alphaModFix/>
            </a:blip>
            <a:stretch>
              <a:fillRect/>
            </a:stretch>
          </p:blipFill>
          <p:spPr>
            <a:xfrm>
              <a:off x="-1584875" y="1973475"/>
              <a:ext cx="1543050" cy="1543050"/>
            </a:xfrm>
            <a:prstGeom prst="rect">
              <a:avLst/>
            </a:prstGeom>
            <a:noFill/>
            <a:ln>
              <a:noFill/>
            </a:ln>
          </p:spPr>
        </p:pic>
      </p:grpSp>
      <p:sp>
        <p:nvSpPr>
          <p:cNvPr id="170" name="Google Shape;170;p20"/>
          <p:cNvSpPr/>
          <p:nvPr/>
        </p:nvSpPr>
        <p:spPr>
          <a:xfrm>
            <a:off x="2016525" y="1869725"/>
            <a:ext cx="5345761" cy="3201988"/>
          </a:xfrm>
          <a:prstGeom prst="rect">
            <a:avLst/>
          </a:prstGeom>
          <a:solidFill>
            <a:srgbClr val="FFE7E5"/>
          </a:solidFill>
          <a:ln cap="flat" cmpd="sng" w="28575">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latin typeface="Roboto"/>
                <a:ea typeface="Roboto"/>
                <a:cs typeface="Roboto"/>
                <a:sym typeface="Roboto"/>
              </a:rPr>
              <a:t>Independent Variables</a:t>
            </a:r>
            <a:r>
              <a:rPr b="1" lang="en">
                <a:solidFill>
                  <a:schemeClr val="accent3"/>
                </a:solidFill>
                <a:latin typeface="Roboto"/>
                <a:ea typeface="Roboto"/>
                <a:cs typeface="Roboto"/>
                <a:sym typeface="Roboto"/>
              </a:rPr>
              <a:t>:</a:t>
            </a:r>
            <a:endParaRPr b="1">
              <a:solidFill>
                <a:schemeClr val="accent3"/>
              </a:solidFill>
              <a:latin typeface="Roboto"/>
              <a:ea typeface="Roboto"/>
              <a:cs typeface="Roboto"/>
              <a:sym typeface="Roboto"/>
            </a:endParaRPr>
          </a:p>
          <a:p>
            <a:pPr indent="0" lvl="0" marL="0" rtl="0" algn="l">
              <a:spcBef>
                <a:spcPts val="0"/>
              </a:spcBef>
              <a:spcAft>
                <a:spcPts val="0"/>
              </a:spcAft>
              <a:buNone/>
            </a:pPr>
            <a:r>
              <a:t/>
            </a:r>
            <a:endParaRPr b="1">
              <a:solidFill>
                <a:schemeClr val="accent3"/>
              </a:solidFill>
              <a:latin typeface="Roboto"/>
              <a:ea typeface="Roboto"/>
              <a:cs typeface="Roboto"/>
              <a:sym typeface="Roboto"/>
            </a:endParaRPr>
          </a:p>
        </p:txBody>
      </p:sp>
      <p:grpSp>
        <p:nvGrpSpPr>
          <p:cNvPr id="171" name="Google Shape;171;p20"/>
          <p:cNvGrpSpPr/>
          <p:nvPr/>
        </p:nvGrpSpPr>
        <p:grpSpPr>
          <a:xfrm>
            <a:off x="2120900" y="2313700"/>
            <a:ext cx="1955946" cy="2617373"/>
            <a:chOff x="2120900" y="2313700"/>
            <a:chExt cx="1955946" cy="2617373"/>
          </a:xfrm>
        </p:grpSpPr>
        <p:sp>
          <p:nvSpPr>
            <p:cNvPr id="172" name="Google Shape;172;p20"/>
            <p:cNvSpPr/>
            <p:nvPr/>
          </p:nvSpPr>
          <p:spPr>
            <a:xfrm>
              <a:off x="2120900" y="2313700"/>
              <a:ext cx="1955946" cy="2617373"/>
            </a:xfrm>
            <a:prstGeom prst="rect">
              <a:avLst/>
            </a:prstGeom>
            <a:solidFill>
              <a:srgbClr val="FFE7E5"/>
            </a:solidFill>
            <a:ln cap="flat" cmpd="sng" w="28575">
              <a:solidFill>
                <a:schemeClr val="accent3"/>
              </a:solidFill>
              <a:prstDash val="solid"/>
              <a:round/>
              <a:headEnd len="sm" w="sm" type="none"/>
              <a:tailEnd len="sm" w="sm" type="none"/>
            </a:ln>
            <a:effectLst>
              <a:outerShdw blurRad="14288" rotWithShape="0" algn="bl" dir="2640000" dist="19050">
                <a:schemeClr val="accent3">
                  <a:alpha val="50000"/>
                </a:scheme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latin typeface="Roboto"/>
                  <a:ea typeface="Roboto"/>
                  <a:cs typeface="Roboto"/>
                  <a:sym typeface="Roboto"/>
                </a:rPr>
                <a:t>Google Trends</a:t>
              </a:r>
              <a:endParaRPr b="1">
                <a:solidFill>
                  <a:schemeClr val="accent3"/>
                </a:solidFill>
                <a:latin typeface="Roboto"/>
                <a:ea typeface="Roboto"/>
                <a:cs typeface="Roboto"/>
                <a:sym typeface="Roboto"/>
              </a:endParaRPr>
            </a:p>
            <a:p>
              <a:pPr indent="0" lvl="0" marL="0" rtl="0" algn="l">
                <a:spcBef>
                  <a:spcPts val="0"/>
                </a:spcBef>
                <a:spcAft>
                  <a:spcPts val="0"/>
                </a:spcAft>
                <a:buNone/>
              </a:pPr>
              <a:r>
                <a:rPr b="1" lang="en">
                  <a:solidFill>
                    <a:schemeClr val="accent3"/>
                  </a:solidFill>
                  <a:latin typeface="Roboto"/>
                  <a:ea typeface="Roboto"/>
                  <a:cs typeface="Roboto"/>
                  <a:sym typeface="Roboto"/>
                </a:rPr>
                <a:t>(Search Interest)</a:t>
              </a:r>
              <a:endParaRPr b="1">
                <a:solidFill>
                  <a:schemeClr val="accent3"/>
                </a:solidFill>
                <a:latin typeface="Roboto"/>
                <a:ea typeface="Roboto"/>
                <a:cs typeface="Roboto"/>
                <a:sym typeface="Roboto"/>
              </a:endParaRPr>
            </a:p>
            <a:p>
              <a:pPr indent="0" lvl="0" marL="457200" rtl="0" algn="l">
                <a:lnSpc>
                  <a:spcPct val="170000"/>
                </a:lnSpc>
                <a:spcBef>
                  <a:spcPts val="1000"/>
                </a:spcBef>
                <a:spcAft>
                  <a:spcPts val="0"/>
                </a:spcAft>
                <a:buNone/>
              </a:pPr>
              <a:r>
                <a:rPr i="1" lang="en">
                  <a:solidFill>
                    <a:schemeClr val="accent3"/>
                  </a:solidFill>
                  <a:latin typeface="Roboto"/>
                  <a:ea typeface="Roboto"/>
                  <a:cs typeface="Roboto"/>
                  <a:sym typeface="Roboto"/>
                </a:rPr>
                <a:t>#Mask</a:t>
              </a:r>
              <a:endParaRPr i="1">
                <a:solidFill>
                  <a:schemeClr val="accent3"/>
                </a:solidFill>
                <a:latin typeface="Roboto"/>
                <a:ea typeface="Roboto"/>
                <a:cs typeface="Roboto"/>
                <a:sym typeface="Roboto"/>
              </a:endParaRPr>
            </a:p>
            <a:p>
              <a:pPr indent="0" lvl="0" marL="457200" rtl="0" algn="l">
                <a:lnSpc>
                  <a:spcPct val="170000"/>
                </a:lnSpc>
                <a:spcBef>
                  <a:spcPts val="1000"/>
                </a:spcBef>
                <a:spcAft>
                  <a:spcPts val="0"/>
                </a:spcAft>
                <a:buNone/>
              </a:pPr>
              <a:r>
                <a:rPr i="1" lang="en">
                  <a:solidFill>
                    <a:schemeClr val="accent3"/>
                  </a:solidFill>
                  <a:latin typeface="Roboto"/>
                  <a:ea typeface="Roboto"/>
                  <a:cs typeface="Roboto"/>
                  <a:sym typeface="Roboto"/>
                </a:rPr>
                <a:t>#Hand Sanitizer</a:t>
              </a:r>
              <a:endParaRPr i="1">
                <a:solidFill>
                  <a:schemeClr val="accent3"/>
                </a:solidFill>
                <a:latin typeface="Roboto"/>
                <a:ea typeface="Roboto"/>
                <a:cs typeface="Roboto"/>
                <a:sym typeface="Roboto"/>
              </a:endParaRPr>
            </a:p>
            <a:p>
              <a:pPr indent="0" lvl="0" marL="457200" rtl="0" algn="l">
                <a:lnSpc>
                  <a:spcPct val="170000"/>
                </a:lnSpc>
                <a:spcBef>
                  <a:spcPts val="1000"/>
                </a:spcBef>
                <a:spcAft>
                  <a:spcPts val="0"/>
                </a:spcAft>
                <a:buNone/>
              </a:pPr>
              <a:r>
                <a:rPr i="1" lang="en">
                  <a:solidFill>
                    <a:schemeClr val="accent3"/>
                  </a:solidFill>
                  <a:latin typeface="Roboto"/>
                  <a:ea typeface="Roboto"/>
                  <a:cs typeface="Roboto"/>
                  <a:sym typeface="Roboto"/>
                </a:rPr>
                <a:t>#Toilet Paper</a:t>
              </a:r>
              <a:endParaRPr>
                <a:solidFill>
                  <a:schemeClr val="accent3"/>
                </a:solidFill>
              </a:endParaRPr>
            </a:p>
            <a:p>
              <a:pPr indent="0" lvl="0" marL="457200" rtl="0" algn="l">
                <a:lnSpc>
                  <a:spcPct val="170000"/>
                </a:lnSpc>
                <a:spcBef>
                  <a:spcPts val="1000"/>
                </a:spcBef>
                <a:spcAft>
                  <a:spcPts val="0"/>
                </a:spcAft>
                <a:buNone/>
              </a:pPr>
              <a:r>
                <a:rPr i="1" lang="en">
                  <a:solidFill>
                    <a:schemeClr val="accent3"/>
                  </a:solidFill>
                  <a:latin typeface="Roboto"/>
                  <a:ea typeface="Roboto"/>
                  <a:cs typeface="Roboto"/>
                  <a:sym typeface="Roboto"/>
                </a:rPr>
                <a:t>#Coronavirus</a:t>
              </a:r>
              <a:endParaRPr i="1">
                <a:solidFill>
                  <a:schemeClr val="accent3"/>
                </a:solidFill>
                <a:latin typeface="Roboto"/>
                <a:ea typeface="Roboto"/>
                <a:cs typeface="Roboto"/>
                <a:sym typeface="Roboto"/>
              </a:endParaRPr>
            </a:p>
            <a:p>
              <a:pPr indent="0" lvl="0" marL="0" rtl="0" algn="l">
                <a:spcBef>
                  <a:spcPts val="0"/>
                </a:spcBef>
                <a:spcAft>
                  <a:spcPts val="0"/>
                </a:spcAft>
                <a:buNone/>
              </a:pPr>
              <a:r>
                <a:t/>
              </a:r>
              <a:endParaRPr i="1">
                <a:solidFill>
                  <a:schemeClr val="accent3"/>
                </a:solidFill>
                <a:latin typeface="Roboto"/>
                <a:ea typeface="Roboto"/>
                <a:cs typeface="Roboto"/>
                <a:sym typeface="Roboto"/>
              </a:endParaRPr>
            </a:p>
          </p:txBody>
        </p:sp>
        <p:pic>
          <p:nvPicPr>
            <p:cNvPr id="173" name="Google Shape;173;p20"/>
            <p:cNvPicPr preferRelativeResize="0"/>
            <p:nvPr/>
          </p:nvPicPr>
          <p:blipFill>
            <a:blip r:embed="rId7">
              <a:alphaModFix/>
            </a:blip>
            <a:stretch>
              <a:fillRect/>
            </a:stretch>
          </p:blipFill>
          <p:spPr>
            <a:xfrm>
              <a:off x="2244336" y="4314305"/>
              <a:ext cx="352448" cy="352492"/>
            </a:xfrm>
            <a:prstGeom prst="rect">
              <a:avLst/>
            </a:prstGeom>
            <a:noFill/>
            <a:ln>
              <a:noFill/>
            </a:ln>
          </p:spPr>
        </p:pic>
        <p:pic>
          <p:nvPicPr>
            <p:cNvPr id="174" name="Google Shape;174;p20"/>
            <p:cNvPicPr preferRelativeResize="0"/>
            <p:nvPr/>
          </p:nvPicPr>
          <p:blipFill>
            <a:blip r:embed="rId8">
              <a:alphaModFix/>
            </a:blip>
            <a:stretch>
              <a:fillRect/>
            </a:stretch>
          </p:blipFill>
          <p:spPr>
            <a:xfrm>
              <a:off x="2244326" y="2902105"/>
              <a:ext cx="352448" cy="352492"/>
            </a:xfrm>
            <a:prstGeom prst="rect">
              <a:avLst/>
            </a:prstGeom>
            <a:noFill/>
            <a:ln>
              <a:noFill/>
            </a:ln>
          </p:spPr>
        </p:pic>
        <p:pic>
          <p:nvPicPr>
            <p:cNvPr id="175" name="Google Shape;175;p20"/>
            <p:cNvPicPr preferRelativeResize="0"/>
            <p:nvPr/>
          </p:nvPicPr>
          <p:blipFill>
            <a:blip r:embed="rId9">
              <a:alphaModFix/>
            </a:blip>
            <a:stretch>
              <a:fillRect/>
            </a:stretch>
          </p:blipFill>
          <p:spPr>
            <a:xfrm>
              <a:off x="2244336" y="3367680"/>
              <a:ext cx="352448" cy="352492"/>
            </a:xfrm>
            <a:prstGeom prst="rect">
              <a:avLst/>
            </a:prstGeom>
            <a:noFill/>
            <a:ln>
              <a:noFill/>
            </a:ln>
          </p:spPr>
        </p:pic>
        <p:pic>
          <p:nvPicPr>
            <p:cNvPr id="176" name="Google Shape;176;p20"/>
            <p:cNvPicPr preferRelativeResize="0"/>
            <p:nvPr/>
          </p:nvPicPr>
          <p:blipFill>
            <a:blip r:embed="rId10">
              <a:alphaModFix/>
            </a:blip>
            <a:stretch>
              <a:fillRect/>
            </a:stretch>
          </p:blipFill>
          <p:spPr>
            <a:xfrm>
              <a:off x="2244336" y="3840987"/>
              <a:ext cx="352448" cy="352492"/>
            </a:xfrm>
            <a:prstGeom prst="rect">
              <a:avLst/>
            </a:prstGeom>
            <a:noFill/>
            <a:ln>
              <a:noFill/>
            </a:ln>
          </p:spPr>
        </p:pic>
      </p:grpSp>
      <p:grpSp>
        <p:nvGrpSpPr>
          <p:cNvPr id="177" name="Google Shape;177;p20"/>
          <p:cNvGrpSpPr/>
          <p:nvPr/>
        </p:nvGrpSpPr>
        <p:grpSpPr>
          <a:xfrm>
            <a:off x="5586025" y="2313650"/>
            <a:ext cx="1680900" cy="2617500"/>
            <a:chOff x="5586025" y="2313650"/>
            <a:chExt cx="1680900" cy="2617500"/>
          </a:xfrm>
        </p:grpSpPr>
        <p:sp>
          <p:nvSpPr>
            <p:cNvPr id="178" name="Google Shape;178;p20"/>
            <p:cNvSpPr/>
            <p:nvPr/>
          </p:nvSpPr>
          <p:spPr>
            <a:xfrm>
              <a:off x="5586025" y="2313650"/>
              <a:ext cx="1680900" cy="2617500"/>
            </a:xfrm>
            <a:prstGeom prst="rect">
              <a:avLst/>
            </a:prstGeom>
            <a:solidFill>
              <a:srgbClr val="FFE7E5"/>
            </a:solidFill>
            <a:ln cap="flat" cmpd="sng" w="28575">
              <a:solidFill>
                <a:schemeClr val="accent3"/>
              </a:solidFill>
              <a:prstDash val="solid"/>
              <a:round/>
              <a:headEnd len="sm" w="sm" type="none"/>
              <a:tailEnd len="sm" w="sm" type="none"/>
            </a:ln>
            <a:effectLst>
              <a:outerShdw blurRad="14288" rotWithShape="0" algn="bl" dir="2640000" dist="19050">
                <a:schemeClr val="accent3">
                  <a:alpha val="50000"/>
                </a:schemeClr>
              </a:outerShdw>
            </a:effectLst>
          </p:spPr>
          <p:txBody>
            <a:bodyPr anchorCtr="0" anchor="t" bIns="91425" lIns="91425" spcFirstLastPara="1" rIns="45700" wrap="square" tIns="91425">
              <a:noAutofit/>
            </a:bodyPr>
            <a:lstStyle/>
            <a:p>
              <a:pPr indent="0" lvl="0" marL="0" rtl="0" algn="l">
                <a:lnSpc>
                  <a:spcPct val="100000"/>
                </a:lnSpc>
                <a:spcBef>
                  <a:spcPts val="0"/>
                </a:spcBef>
                <a:spcAft>
                  <a:spcPts val="0"/>
                </a:spcAft>
                <a:buNone/>
              </a:pPr>
              <a:r>
                <a:rPr b="1" lang="en">
                  <a:solidFill>
                    <a:schemeClr val="accent3"/>
                  </a:solidFill>
                  <a:latin typeface="Roboto"/>
                  <a:ea typeface="Roboto"/>
                  <a:cs typeface="Roboto"/>
                  <a:sym typeface="Roboto"/>
                </a:rPr>
                <a:t>Medical Resources Available</a:t>
              </a:r>
              <a:endParaRPr b="1">
                <a:solidFill>
                  <a:schemeClr val="accent3"/>
                </a:solidFill>
                <a:latin typeface="Roboto"/>
                <a:ea typeface="Roboto"/>
                <a:cs typeface="Roboto"/>
                <a:sym typeface="Roboto"/>
              </a:endParaRPr>
            </a:p>
            <a:p>
              <a:pPr indent="0" lvl="0" marL="0" marR="0" rtl="0" algn="l">
                <a:lnSpc>
                  <a:spcPct val="170000"/>
                </a:lnSpc>
                <a:spcBef>
                  <a:spcPts val="1000"/>
                </a:spcBef>
                <a:spcAft>
                  <a:spcPts val="0"/>
                </a:spcAft>
                <a:buNone/>
              </a:pPr>
              <a:r>
                <a:rPr i="1" lang="en">
                  <a:solidFill>
                    <a:schemeClr val="accent3"/>
                  </a:solidFill>
                  <a:latin typeface="Roboto"/>
                  <a:ea typeface="Roboto"/>
                  <a:cs typeface="Roboto"/>
                  <a:sym typeface="Roboto"/>
                </a:rPr>
                <a:t># of Hospital Beds</a:t>
              </a:r>
              <a:endParaRPr i="1">
                <a:solidFill>
                  <a:schemeClr val="accent3"/>
                </a:solidFill>
                <a:latin typeface="Roboto"/>
                <a:ea typeface="Roboto"/>
                <a:cs typeface="Roboto"/>
                <a:sym typeface="Roboto"/>
              </a:endParaRPr>
            </a:p>
            <a:p>
              <a:pPr indent="0" lvl="0" marL="0" marR="0" rtl="0" algn="l">
                <a:lnSpc>
                  <a:spcPct val="170000"/>
                </a:lnSpc>
                <a:spcBef>
                  <a:spcPts val="1000"/>
                </a:spcBef>
                <a:spcAft>
                  <a:spcPts val="0"/>
                </a:spcAft>
                <a:buNone/>
              </a:pPr>
              <a:r>
                <a:rPr i="1" lang="en">
                  <a:solidFill>
                    <a:schemeClr val="accent3"/>
                  </a:solidFill>
                  <a:latin typeface="Roboto"/>
                  <a:ea typeface="Roboto"/>
                  <a:cs typeface="Roboto"/>
                  <a:sym typeface="Roboto"/>
                </a:rPr>
                <a:t># of ICU Beds</a:t>
              </a:r>
              <a:endParaRPr i="1">
                <a:solidFill>
                  <a:schemeClr val="accent3"/>
                </a:solidFill>
                <a:latin typeface="Roboto"/>
                <a:ea typeface="Roboto"/>
                <a:cs typeface="Roboto"/>
                <a:sym typeface="Roboto"/>
              </a:endParaRPr>
            </a:p>
            <a:p>
              <a:pPr indent="0" lvl="0" marL="0" marR="0" rtl="0" algn="l">
                <a:lnSpc>
                  <a:spcPct val="170000"/>
                </a:lnSpc>
                <a:spcBef>
                  <a:spcPts val="1000"/>
                </a:spcBef>
                <a:spcAft>
                  <a:spcPts val="0"/>
                </a:spcAft>
                <a:buNone/>
              </a:pPr>
              <a:r>
                <a:rPr i="1" lang="en">
                  <a:solidFill>
                    <a:schemeClr val="accent3"/>
                  </a:solidFill>
                  <a:latin typeface="Roboto"/>
                  <a:ea typeface="Roboto"/>
                  <a:cs typeface="Roboto"/>
                  <a:sym typeface="Roboto"/>
                </a:rPr>
                <a:t># of Seniors</a:t>
              </a:r>
              <a:endParaRPr i="1">
                <a:solidFill>
                  <a:schemeClr val="accent3"/>
                </a:solidFill>
                <a:latin typeface="Roboto"/>
                <a:ea typeface="Roboto"/>
                <a:cs typeface="Roboto"/>
                <a:sym typeface="Roboto"/>
              </a:endParaRPr>
            </a:p>
          </p:txBody>
        </p:sp>
        <p:pic>
          <p:nvPicPr>
            <p:cNvPr id="179" name="Google Shape;179;p20"/>
            <p:cNvPicPr preferRelativeResize="0"/>
            <p:nvPr/>
          </p:nvPicPr>
          <p:blipFill>
            <a:blip r:embed="rId11">
              <a:alphaModFix/>
            </a:blip>
            <a:stretch>
              <a:fillRect/>
            </a:stretch>
          </p:blipFill>
          <p:spPr>
            <a:xfrm>
              <a:off x="6197511" y="4361400"/>
              <a:ext cx="457925" cy="457949"/>
            </a:xfrm>
            <a:prstGeom prst="rect">
              <a:avLst/>
            </a:prstGeom>
            <a:noFill/>
            <a:ln>
              <a:noFill/>
            </a:ln>
          </p:spPr>
        </p:pic>
      </p:grpSp>
      <p:grpSp>
        <p:nvGrpSpPr>
          <p:cNvPr id="180" name="Google Shape;180;p20"/>
          <p:cNvGrpSpPr/>
          <p:nvPr/>
        </p:nvGrpSpPr>
        <p:grpSpPr>
          <a:xfrm>
            <a:off x="4179450" y="2313702"/>
            <a:ext cx="1303964" cy="2617373"/>
            <a:chOff x="4179450" y="2313702"/>
            <a:chExt cx="1303964" cy="2617373"/>
          </a:xfrm>
        </p:grpSpPr>
        <p:sp>
          <p:nvSpPr>
            <p:cNvPr id="181" name="Google Shape;181;p20"/>
            <p:cNvSpPr/>
            <p:nvPr/>
          </p:nvSpPr>
          <p:spPr>
            <a:xfrm>
              <a:off x="4179450" y="2313702"/>
              <a:ext cx="1303964" cy="2617373"/>
            </a:xfrm>
            <a:prstGeom prst="rect">
              <a:avLst/>
            </a:prstGeom>
            <a:solidFill>
              <a:srgbClr val="FFE7E5"/>
            </a:solidFill>
            <a:ln cap="flat" cmpd="sng" w="28575">
              <a:solidFill>
                <a:schemeClr val="accent3"/>
              </a:solidFill>
              <a:prstDash val="solid"/>
              <a:round/>
              <a:headEnd len="sm" w="sm" type="none"/>
              <a:tailEnd len="sm" w="sm" type="none"/>
            </a:ln>
            <a:effectLst>
              <a:outerShdw blurRad="14288" rotWithShape="0" algn="bl" dir="2640000" dist="19050">
                <a:schemeClr val="accent3">
                  <a:alpha val="50000"/>
                </a:schemeClr>
              </a:outerShdw>
            </a:effectLst>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chemeClr val="accent3"/>
                  </a:solidFill>
                  <a:latin typeface="Roboto"/>
                  <a:ea typeface="Roboto"/>
                  <a:cs typeface="Roboto"/>
                  <a:sym typeface="Roboto"/>
                </a:rPr>
                <a:t>Order</a:t>
              </a:r>
              <a:endParaRPr b="1">
                <a:solidFill>
                  <a:schemeClr val="accent3"/>
                </a:solidFill>
                <a:latin typeface="Roboto"/>
                <a:ea typeface="Roboto"/>
                <a:cs typeface="Roboto"/>
                <a:sym typeface="Roboto"/>
              </a:endParaRPr>
            </a:p>
            <a:p>
              <a:pPr indent="0" lvl="0" marL="0" rtl="0" algn="l">
                <a:lnSpc>
                  <a:spcPct val="115000"/>
                </a:lnSpc>
                <a:spcBef>
                  <a:spcPts val="1000"/>
                </a:spcBef>
                <a:spcAft>
                  <a:spcPts val="0"/>
                </a:spcAft>
                <a:buNone/>
              </a:pPr>
              <a:r>
                <a:rPr i="1" lang="en">
                  <a:solidFill>
                    <a:schemeClr val="accent3"/>
                  </a:solidFill>
                  <a:latin typeface="Roboto"/>
                  <a:ea typeface="Roboto"/>
                  <a:cs typeface="Roboto"/>
                  <a:sym typeface="Roboto"/>
                </a:rPr>
                <a:t>Whether a stay-at-home order is in place</a:t>
              </a:r>
              <a:endParaRPr>
                <a:solidFill>
                  <a:schemeClr val="accent3"/>
                </a:solidFill>
              </a:endParaRPr>
            </a:p>
            <a:p>
              <a:pPr indent="0" lvl="0" marL="0" rtl="0" algn="l">
                <a:spcBef>
                  <a:spcPts val="0"/>
                </a:spcBef>
                <a:spcAft>
                  <a:spcPts val="0"/>
                </a:spcAft>
                <a:buNone/>
              </a:pPr>
              <a:r>
                <a:t/>
              </a:r>
              <a:endParaRPr/>
            </a:p>
          </p:txBody>
        </p:sp>
        <p:pic>
          <p:nvPicPr>
            <p:cNvPr id="182" name="Google Shape;182;p20"/>
            <p:cNvPicPr preferRelativeResize="0"/>
            <p:nvPr/>
          </p:nvPicPr>
          <p:blipFill>
            <a:blip r:embed="rId12">
              <a:alphaModFix/>
            </a:blip>
            <a:stretch>
              <a:fillRect/>
            </a:stretch>
          </p:blipFill>
          <p:spPr>
            <a:xfrm>
              <a:off x="4383875" y="3907475"/>
              <a:ext cx="900950" cy="90095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4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4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4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FEM Results: </a:t>
            </a:r>
            <a:endParaRPr b="1"/>
          </a:p>
          <a:p>
            <a:pPr indent="0" lvl="0" marL="0" rtl="0" algn="l">
              <a:spcBef>
                <a:spcPts val="0"/>
              </a:spcBef>
              <a:spcAft>
                <a:spcPts val="0"/>
              </a:spcAft>
              <a:buNone/>
            </a:pPr>
            <a:r>
              <a:rPr b="1" lang="en"/>
              <a:t>Being Aware of Wearing Masks Helps!</a:t>
            </a:r>
            <a:endParaRPr b="1"/>
          </a:p>
        </p:txBody>
      </p:sp>
      <p:graphicFrame>
        <p:nvGraphicFramePr>
          <p:cNvPr id="188" name="Google Shape;188;p21"/>
          <p:cNvGraphicFramePr/>
          <p:nvPr/>
        </p:nvGraphicFramePr>
        <p:xfrm>
          <a:off x="104875" y="1791150"/>
          <a:ext cx="3000000" cy="3000000"/>
        </p:xfrm>
        <a:graphic>
          <a:graphicData uri="http://schemas.openxmlformats.org/drawingml/2006/table">
            <a:tbl>
              <a:tblPr>
                <a:noFill/>
                <a:tableStyleId>{2E6CA5E8-E207-4E9D-BBE4-6F32A02AF387}</a:tableStyleId>
              </a:tblPr>
              <a:tblGrid>
                <a:gridCol w="2672900"/>
                <a:gridCol w="1181425"/>
                <a:gridCol w="989400"/>
                <a:gridCol w="959900"/>
                <a:gridCol w="974625"/>
                <a:gridCol w="1078000"/>
                <a:gridCol w="1078000"/>
              </a:tblGrid>
              <a:tr h="374575">
                <a:tc>
                  <a:txBody>
                    <a:bodyPr/>
                    <a:lstStyle/>
                    <a:p>
                      <a:pPr indent="0" lvl="0" marL="0" marR="0" rtl="0" algn="r">
                        <a:lnSpc>
                          <a:spcPct val="100000"/>
                        </a:lnSpc>
                        <a:spcBef>
                          <a:spcPts val="0"/>
                        </a:spcBef>
                        <a:spcAft>
                          <a:spcPts val="0"/>
                        </a:spcAft>
                        <a:buNone/>
                      </a:pPr>
                      <a:r>
                        <a:rPr lang="en" sz="1200">
                          <a:latin typeface="Roboto Light"/>
                          <a:ea typeface="Roboto Light"/>
                          <a:cs typeface="Roboto Light"/>
                          <a:sym typeface="Roboto Light"/>
                        </a:rPr>
                        <a:t> </a:t>
                      </a:r>
                      <a:endParaRPr sz="1200">
                        <a:latin typeface="Roboto Light"/>
                        <a:ea typeface="Roboto Light"/>
                        <a:cs typeface="Roboto Light"/>
                        <a:sym typeface="Roboto Light"/>
                      </a:endParaRPr>
                    </a:p>
                  </a:txBody>
                  <a:tcPr marT="9525" marB="91425" marR="9525"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chemeClr val="accent4"/>
                    </a:solidFill>
                  </a:tcPr>
                </a:tc>
                <a:tc>
                  <a:txBody>
                    <a:bodyPr/>
                    <a:lstStyle/>
                    <a:p>
                      <a:pPr indent="0" lvl="0" marL="0" rtl="0" algn="ctr">
                        <a:lnSpc>
                          <a:spcPct val="115000"/>
                        </a:lnSpc>
                        <a:spcBef>
                          <a:spcPts val="0"/>
                        </a:spcBef>
                        <a:spcAft>
                          <a:spcPts val="0"/>
                        </a:spcAft>
                        <a:buNone/>
                      </a:pPr>
                      <a:r>
                        <a:rPr lang="en" sz="1200">
                          <a:solidFill>
                            <a:srgbClr val="00619B"/>
                          </a:solidFill>
                          <a:latin typeface="Roboto Light"/>
                          <a:ea typeface="Roboto Light"/>
                          <a:cs typeface="Roboto Light"/>
                          <a:sym typeface="Roboto Light"/>
                        </a:rPr>
                        <a:t>Parameter</a:t>
                      </a:r>
                      <a:endParaRPr sz="1200">
                        <a:solidFill>
                          <a:srgbClr val="00619B"/>
                        </a:solidFill>
                        <a:latin typeface="Roboto Light"/>
                        <a:ea typeface="Roboto Light"/>
                        <a:cs typeface="Roboto Light"/>
                        <a:sym typeface="Roboto Light"/>
                      </a:endParaRPr>
                    </a:p>
                  </a:txBody>
                  <a:tcPr marT="9525" marB="45700" marR="9525"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rgbClr val="D3E4FF"/>
                    </a:solidFill>
                  </a:tcPr>
                </a:tc>
                <a:tc>
                  <a:txBody>
                    <a:bodyPr/>
                    <a:lstStyle/>
                    <a:p>
                      <a:pPr indent="0" lvl="0" marL="0" rtl="0" algn="ctr">
                        <a:lnSpc>
                          <a:spcPct val="115000"/>
                        </a:lnSpc>
                        <a:spcBef>
                          <a:spcPts val="0"/>
                        </a:spcBef>
                        <a:spcAft>
                          <a:spcPts val="0"/>
                        </a:spcAft>
                        <a:buNone/>
                      </a:pPr>
                      <a:r>
                        <a:rPr lang="en" sz="1200">
                          <a:solidFill>
                            <a:srgbClr val="00619B"/>
                          </a:solidFill>
                          <a:latin typeface="Roboto Light"/>
                          <a:ea typeface="Roboto Light"/>
                          <a:cs typeface="Roboto Light"/>
                          <a:sym typeface="Roboto Light"/>
                        </a:rPr>
                        <a:t>Std. Err.</a:t>
                      </a:r>
                      <a:endParaRPr sz="1200">
                        <a:solidFill>
                          <a:srgbClr val="00619B"/>
                        </a:solidFill>
                        <a:latin typeface="Roboto Light"/>
                        <a:ea typeface="Roboto Light"/>
                        <a:cs typeface="Roboto Light"/>
                        <a:sym typeface="Roboto Light"/>
                      </a:endParaRPr>
                    </a:p>
                  </a:txBody>
                  <a:tcPr marT="9525" marB="45700" marR="9525"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rgbClr val="D3E4FF"/>
                    </a:solidFill>
                  </a:tcPr>
                </a:tc>
                <a:tc>
                  <a:txBody>
                    <a:bodyPr/>
                    <a:lstStyle/>
                    <a:p>
                      <a:pPr indent="0" lvl="0" marL="0" rtl="0" algn="ctr">
                        <a:lnSpc>
                          <a:spcPct val="115000"/>
                        </a:lnSpc>
                        <a:spcBef>
                          <a:spcPts val="0"/>
                        </a:spcBef>
                        <a:spcAft>
                          <a:spcPts val="0"/>
                        </a:spcAft>
                        <a:buNone/>
                      </a:pPr>
                      <a:r>
                        <a:rPr lang="en" sz="1200">
                          <a:solidFill>
                            <a:srgbClr val="00619B"/>
                          </a:solidFill>
                          <a:latin typeface="Roboto Light"/>
                          <a:ea typeface="Roboto Light"/>
                          <a:cs typeface="Roboto Light"/>
                          <a:sym typeface="Roboto Light"/>
                        </a:rPr>
                        <a:t>T-stat</a:t>
                      </a:r>
                      <a:endParaRPr sz="1200">
                        <a:solidFill>
                          <a:srgbClr val="00619B"/>
                        </a:solidFill>
                        <a:latin typeface="Roboto Light"/>
                        <a:ea typeface="Roboto Light"/>
                        <a:cs typeface="Roboto Light"/>
                        <a:sym typeface="Roboto Light"/>
                      </a:endParaRPr>
                    </a:p>
                  </a:txBody>
                  <a:tcPr marT="9525" marB="45700" marR="9525"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rgbClr val="D3E4FF"/>
                    </a:solidFill>
                  </a:tcPr>
                </a:tc>
                <a:tc>
                  <a:txBody>
                    <a:bodyPr/>
                    <a:lstStyle/>
                    <a:p>
                      <a:pPr indent="0" lvl="0" marL="0" rtl="0" algn="ctr">
                        <a:lnSpc>
                          <a:spcPct val="115000"/>
                        </a:lnSpc>
                        <a:spcBef>
                          <a:spcPts val="0"/>
                        </a:spcBef>
                        <a:spcAft>
                          <a:spcPts val="0"/>
                        </a:spcAft>
                        <a:buNone/>
                      </a:pPr>
                      <a:r>
                        <a:rPr lang="en" sz="1200">
                          <a:solidFill>
                            <a:srgbClr val="00619B"/>
                          </a:solidFill>
                          <a:latin typeface="Roboto Light"/>
                          <a:ea typeface="Roboto Light"/>
                          <a:cs typeface="Roboto Light"/>
                          <a:sym typeface="Roboto Light"/>
                        </a:rPr>
                        <a:t>P-value</a:t>
                      </a:r>
                      <a:endParaRPr sz="1200">
                        <a:solidFill>
                          <a:srgbClr val="00619B"/>
                        </a:solidFill>
                        <a:latin typeface="Roboto Light"/>
                        <a:ea typeface="Roboto Light"/>
                        <a:cs typeface="Roboto Light"/>
                        <a:sym typeface="Roboto Light"/>
                      </a:endParaRPr>
                    </a:p>
                  </a:txBody>
                  <a:tcPr marT="9525" marB="45700" marR="9525"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rgbClr val="D3E4FF"/>
                    </a:solidFill>
                  </a:tcPr>
                </a:tc>
                <a:tc>
                  <a:txBody>
                    <a:bodyPr/>
                    <a:lstStyle/>
                    <a:p>
                      <a:pPr indent="0" lvl="0" marL="0" rtl="0" algn="ctr">
                        <a:lnSpc>
                          <a:spcPct val="115000"/>
                        </a:lnSpc>
                        <a:spcBef>
                          <a:spcPts val="0"/>
                        </a:spcBef>
                        <a:spcAft>
                          <a:spcPts val="0"/>
                        </a:spcAft>
                        <a:buNone/>
                      </a:pPr>
                      <a:r>
                        <a:rPr lang="en" sz="1200">
                          <a:solidFill>
                            <a:srgbClr val="00619B"/>
                          </a:solidFill>
                          <a:latin typeface="Roboto Light"/>
                          <a:ea typeface="Roboto Light"/>
                          <a:cs typeface="Roboto Light"/>
                          <a:sym typeface="Roboto Light"/>
                        </a:rPr>
                        <a:t>Lower CI</a:t>
                      </a:r>
                      <a:endParaRPr sz="1200">
                        <a:solidFill>
                          <a:srgbClr val="00619B"/>
                        </a:solidFill>
                        <a:latin typeface="Roboto Light"/>
                        <a:ea typeface="Roboto Light"/>
                        <a:cs typeface="Roboto Light"/>
                        <a:sym typeface="Roboto Light"/>
                      </a:endParaRPr>
                    </a:p>
                  </a:txBody>
                  <a:tcPr marT="9525" marB="45700" marR="9525"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rgbClr val="D3E4FF"/>
                    </a:solidFill>
                  </a:tcPr>
                </a:tc>
                <a:tc>
                  <a:txBody>
                    <a:bodyPr/>
                    <a:lstStyle/>
                    <a:p>
                      <a:pPr indent="0" lvl="0" marL="0" rtl="0" algn="ctr">
                        <a:lnSpc>
                          <a:spcPct val="115000"/>
                        </a:lnSpc>
                        <a:spcBef>
                          <a:spcPts val="0"/>
                        </a:spcBef>
                        <a:spcAft>
                          <a:spcPts val="0"/>
                        </a:spcAft>
                        <a:buNone/>
                      </a:pPr>
                      <a:r>
                        <a:rPr lang="en" sz="1200">
                          <a:solidFill>
                            <a:srgbClr val="00619B"/>
                          </a:solidFill>
                          <a:latin typeface="Roboto Light"/>
                          <a:ea typeface="Roboto Light"/>
                          <a:cs typeface="Roboto Light"/>
                          <a:sym typeface="Roboto Light"/>
                        </a:rPr>
                        <a:t>Upper CI</a:t>
                      </a:r>
                      <a:endParaRPr sz="1200">
                        <a:solidFill>
                          <a:srgbClr val="00619B"/>
                        </a:solidFill>
                        <a:latin typeface="Roboto Light"/>
                        <a:ea typeface="Roboto Light"/>
                        <a:cs typeface="Roboto Light"/>
                        <a:sym typeface="Roboto Light"/>
                      </a:endParaRPr>
                    </a:p>
                  </a:txBody>
                  <a:tcPr marT="9525" marB="45700" marR="9525"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rgbClr val="D3E4FF"/>
                    </a:solidFill>
                  </a:tcPr>
                </a:tc>
              </a:tr>
              <a:tr h="484950">
                <a:tc>
                  <a:txBody>
                    <a:bodyPr/>
                    <a:lstStyle/>
                    <a:p>
                      <a:pPr indent="0" lvl="0" marL="0" marR="0" rtl="0" algn="r">
                        <a:lnSpc>
                          <a:spcPct val="100000"/>
                        </a:lnSpc>
                        <a:spcBef>
                          <a:spcPts val="0"/>
                        </a:spcBef>
                        <a:spcAft>
                          <a:spcPts val="0"/>
                        </a:spcAft>
                        <a:buNone/>
                      </a:pPr>
                      <a:r>
                        <a:rPr lang="en" sz="1200">
                          <a:solidFill>
                            <a:schemeClr val="accent3"/>
                          </a:solidFill>
                          <a:latin typeface="Roboto Light"/>
                          <a:ea typeface="Roboto Light"/>
                          <a:cs typeface="Roboto Light"/>
                          <a:sym typeface="Roboto Light"/>
                        </a:rPr>
                        <a:t>Increase in Hospitalized Patients</a:t>
                      </a:r>
                      <a:endParaRPr sz="1200">
                        <a:solidFill>
                          <a:schemeClr val="accent3"/>
                        </a:solidFill>
                        <a:latin typeface="Roboto Light"/>
                        <a:ea typeface="Roboto Light"/>
                        <a:cs typeface="Roboto Light"/>
                        <a:sym typeface="Roboto Light"/>
                      </a:endParaRPr>
                    </a:p>
                  </a:txBody>
                  <a:tcPr marT="45700" marB="91425" marR="91425"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rgbClr val="FFE7E5"/>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2.8170</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rgbClr val="FFEF9C"/>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0.4766</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5.9103</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0.0000</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rgbClr val="A9D08E"/>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1.8817</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3.7523</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chemeClr val="lt1"/>
                    </a:solidFill>
                  </a:tcPr>
                </a:tc>
              </a:tr>
              <a:tr h="473050">
                <a:tc>
                  <a:txBody>
                    <a:bodyPr/>
                    <a:lstStyle/>
                    <a:p>
                      <a:pPr indent="0" lvl="0" marL="0" rtl="0" algn="r">
                        <a:spcBef>
                          <a:spcPts val="0"/>
                        </a:spcBef>
                        <a:spcAft>
                          <a:spcPts val="0"/>
                        </a:spcAft>
                        <a:buNone/>
                      </a:pPr>
                      <a:r>
                        <a:rPr lang="en" sz="1200">
                          <a:solidFill>
                            <a:schemeClr val="accent3"/>
                          </a:solidFill>
                          <a:latin typeface="Roboto Light"/>
                          <a:ea typeface="Roboto Light"/>
                          <a:cs typeface="Roboto Light"/>
                          <a:sym typeface="Roboto Light"/>
                        </a:rPr>
                        <a:t>Stay-at-Home</a:t>
                      </a:r>
                      <a:r>
                        <a:rPr lang="en" sz="1200">
                          <a:solidFill>
                            <a:schemeClr val="accent3"/>
                          </a:solidFill>
                          <a:latin typeface="Roboto Light"/>
                          <a:ea typeface="Roboto Light"/>
                          <a:cs typeface="Roboto Light"/>
                          <a:sym typeface="Roboto Light"/>
                        </a:rPr>
                        <a:t> Order in Place</a:t>
                      </a:r>
                      <a:endParaRPr sz="1200">
                        <a:solidFill>
                          <a:schemeClr val="accent3"/>
                        </a:solidFill>
                        <a:latin typeface="Roboto Light"/>
                        <a:ea typeface="Roboto Light"/>
                        <a:cs typeface="Roboto Light"/>
                        <a:sym typeface="Roboto Light"/>
                      </a:endParaRPr>
                    </a:p>
                  </a:txBody>
                  <a:tcPr marT="45700" marB="91425" marR="91425"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rgbClr val="FFE7E5"/>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0.0001</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rgbClr val="DFE595"/>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0.0001</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1.7424</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0.0817</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rgbClr val="DDE494"/>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0.0000</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0.0002</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chemeClr val="lt1"/>
                    </a:solidFill>
                  </a:tcPr>
                </a:tc>
              </a:tr>
              <a:tr h="484950">
                <a:tc>
                  <a:txBody>
                    <a:bodyPr/>
                    <a:lstStyle/>
                    <a:p>
                      <a:pPr indent="0" lvl="0" marL="0" marR="0" rtl="0" algn="r">
                        <a:lnSpc>
                          <a:spcPct val="100000"/>
                        </a:lnSpc>
                        <a:spcBef>
                          <a:spcPts val="0"/>
                        </a:spcBef>
                        <a:spcAft>
                          <a:spcPts val="0"/>
                        </a:spcAft>
                        <a:buNone/>
                      </a:pPr>
                      <a:r>
                        <a:rPr lang="en" sz="1200">
                          <a:solidFill>
                            <a:schemeClr val="accent3"/>
                          </a:solidFill>
                          <a:latin typeface="Roboto Light"/>
                          <a:ea typeface="Roboto Light"/>
                          <a:cs typeface="Roboto Light"/>
                          <a:sym typeface="Roboto Light"/>
                        </a:rPr>
                        <a:t>Search Interest for “Coronavirus”</a:t>
                      </a:r>
                      <a:endParaRPr sz="1200">
                        <a:solidFill>
                          <a:schemeClr val="accent3"/>
                        </a:solidFill>
                        <a:latin typeface="Roboto Light"/>
                        <a:ea typeface="Roboto Light"/>
                        <a:cs typeface="Roboto Light"/>
                        <a:sym typeface="Roboto Light"/>
                      </a:endParaRPr>
                    </a:p>
                  </a:txBody>
                  <a:tcPr marT="45700" marB="91425" marR="91425"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rgbClr val="FFE7E5"/>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-0.1324</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rgbClr val="DDE494"/>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0.4189</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-0.3162</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0.7519</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-0.9545</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0.6896</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chemeClr val="lt1"/>
                    </a:solidFill>
                  </a:tcPr>
                </a:tc>
              </a:tr>
              <a:tr h="473050">
                <a:tc>
                  <a:txBody>
                    <a:bodyPr/>
                    <a:lstStyle/>
                    <a:p>
                      <a:pPr indent="0" lvl="0" marL="0" rtl="0" algn="r">
                        <a:spcBef>
                          <a:spcPts val="0"/>
                        </a:spcBef>
                        <a:spcAft>
                          <a:spcPts val="0"/>
                        </a:spcAft>
                        <a:buNone/>
                      </a:pPr>
                      <a:r>
                        <a:rPr lang="en" sz="1200">
                          <a:solidFill>
                            <a:schemeClr val="accent3"/>
                          </a:solidFill>
                          <a:latin typeface="Roboto"/>
                          <a:ea typeface="Roboto"/>
                          <a:cs typeface="Roboto"/>
                          <a:sym typeface="Roboto"/>
                        </a:rPr>
                        <a:t>Search Interest for “Masks”</a:t>
                      </a:r>
                      <a:endParaRPr sz="1200">
                        <a:solidFill>
                          <a:schemeClr val="accent3"/>
                        </a:solidFill>
                        <a:latin typeface="Roboto"/>
                        <a:ea typeface="Roboto"/>
                        <a:cs typeface="Roboto"/>
                        <a:sym typeface="Roboto"/>
                      </a:endParaRPr>
                    </a:p>
                  </a:txBody>
                  <a:tcPr marT="45700" marB="91425" marR="91425"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rgbClr val="FFE7E5"/>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-11.0730</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rgbClr val="63BE7B"/>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2.6637</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-4.1570</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0.0000</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rgbClr val="A9D08E"/>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-16.3000</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-5.8458</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chemeClr val="lt1"/>
                    </a:solidFill>
                  </a:tcPr>
                </a:tc>
              </a:tr>
              <a:tr h="484950">
                <a:tc>
                  <a:txBody>
                    <a:bodyPr/>
                    <a:lstStyle/>
                    <a:p>
                      <a:pPr indent="0" lvl="0" marL="0" rtl="0" algn="r">
                        <a:spcBef>
                          <a:spcPts val="0"/>
                        </a:spcBef>
                        <a:spcAft>
                          <a:spcPts val="0"/>
                        </a:spcAft>
                        <a:buNone/>
                      </a:pPr>
                      <a:r>
                        <a:rPr lang="en" sz="1200">
                          <a:solidFill>
                            <a:schemeClr val="accent3"/>
                          </a:solidFill>
                          <a:latin typeface="Roboto Light"/>
                          <a:ea typeface="Roboto Light"/>
                          <a:cs typeface="Roboto Light"/>
                          <a:sym typeface="Roboto Light"/>
                        </a:rPr>
                        <a:t>Search Interest for “Sanitizers”</a:t>
                      </a:r>
                      <a:endParaRPr sz="1200">
                        <a:solidFill>
                          <a:schemeClr val="accent3"/>
                        </a:solidFill>
                        <a:latin typeface="Roboto Light"/>
                        <a:ea typeface="Roboto Light"/>
                        <a:cs typeface="Roboto Light"/>
                        <a:sym typeface="Roboto Light"/>
                      </a:endParaRPr>
                    </a:p>
                  </a:txBody>
                  <a:tcPr marT="45700" marB="91425" marR="91425"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rgbClr val="FFE7E5"/>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1.0953</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rgbClr val="EBE897"/>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1.6358</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0.6696</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0.5033</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-2.1147</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4.3053</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chemeClr val="lt1"/>
                    </a:solidFill>
                  </a:tcPr>
                </a:tc>
              </a:tr>
              <a:tr h="484950">
                <a:tc>
                  <a:txBody>
                    <a:bodyPr/>
                    <a:lstStyle/>
                    <a:p>
                      <a:pPr indent="0" lvl="0" marL="0" rtl="0" algn="r">
                        <a:spcBef>
                          <a:spcPts val="0"/>
                        </a:spcBef>
                        <a:spcAft>
                          <a:spcPts val="0"/>
                        </a:spcAft>
                        <a:buNone/>
                      </a:pPr>
                      <a:r>
                        <a:rPr lang="en" sz="1200">
                          <a:solidFill>
                            <a:schemeClr val="accent3"/>
                          </a:solidFill>
                          <a:latin typeface="Roboto Light"/>
                          <a:ea typeface="Roboto Light"/>
                          <a:cs typeface="Roboto Light"/>
                          <a:sym typeface="Roboto Light"/>
                        </a:rPr>
                        <a:t>Search Interest for “Toilet Paper”</a:t>
                      </a:r>
                      <a:endParaRPr sz="1200">
                        <a:solidFill>
                          <a:schemeClr val="accent3"/>
                        </a:solidFill>
                        <a:latin typeface="Roboto Light"/>
                        <a:ea typeface="Roboto Light"/>
                        <a:cs typeface="Roboto Light"/>
                        <a:sym typeface="Roboto Light"/>
                      </a:endParaRPr>
                    </a:p>
                  </a:txBody>
                  <a:tcPr marT="45700" marB="91425" marR="91425"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rgbClr val="FFE7E5"/>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0.2343</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rgbClr val="E1E595"/>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0.6093</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0.3845</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0.7007</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-0.9613</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a:latin typeface="Roboto Light"/>
                          <a:ea typeface="Roboto Light"/>
                          <a:cs typeface="Roboto Light"/>
                          <a:sym typeface="Roboto Light"/>
                        </a:rPr>
                        <a:t>1.4298</a:t>
                      </a:r>
                      <a:endParaRPr>
                        <a:latin typeface="Roboto Light"/>
                        <a:ea typeface="Roboto Light"/>
                        <a:cs typeface="Roboto Light"/>
                        <a:sym typeface="Roboto Light"/>
                      </a:endParaRPr>
                    </a:p>
                  </a:txBody>
                  <a:tcPr marT="45700" marB="91425" marR="45700" marL="9525" anchor="b">
                    <a:lnL cap="flat" cmpd="sng" w="6250">
                      <a:solidFill>
                        <a:srgbClr val="666666"/>
                      </a:solidFill>
                      <a:prstDash val="solid"/>
                      <a:round/>
                      <a:headEnd len="sm" w="sm" type="none"/>
                      <a:tailEnd len="sm" w="sm" type="none"/>
                    </a:lnL>
                    <a:lnR cap="flat" cmpd="sng" w="6250">
                      <a:solidFill>
                        <a:srgbClr val="666666"/>
                      </a:solidFill>
                      <a:prstDash val="solid"/>
                      <a:round/>
                      <a:headEnd len="sm" w="sm" type="none"/>
                      <a:tailEnd len="sm" w="sm" type="none"/>
                    </a:lnR>
                    <a:lnT cap="flat" cmpd="sng" w="6250">
                      <a:solidFill>
                        <a:srgbClr val="666666"/>
                      </a:solidFill>
                      <a:prstDash val="solid"/>
                      <a:round/>
                      <a:headEnd len="sm" w="sm" type="none"/>
                      <a:tailEnd len="sm" w="sm" type="none"/>
                    </a:lnT>
                    <a:lnB cap="flat" cmpd="sng" w="6250">
                      <a:solidFill>
                        <a:srgbClr val="666666"/>
                      </a:solidFill>
                      <a:prstDash val="solid"/>
                      <a:round/>
                      <a:headEnd len="sm" w="sm" type="none"/>
                      <a:tailEnd len="sm" w="sm" type="none"/>
                    </a:lnB>
                    <a:solidFill>
                      <a:schemeClr val="lt1"/>
                    </a:solidFill>
                  </a:tcPr>
                </a:tc>
              </a:tr>
            </a:tbl>
          </a:graphicData>
        </a:graphic>
      </p:graphicFrame>
      <p:sp>
        <p:nvSpPr>
          <p:cNvPr id="189" name="Google Shape;189;p21"/>
          <p:cNvSpPr/>
          <p:nvPr/>
        </p:nvSpPr>
        <p:spPr>
          <a:xfrm>
            <a:off x="757500" y="3703425"/>
            <a:ext cx="1972200" cy="378300"/>
          </a:xfrm>
          <a:prstGeom prst="rect">
            <a:avLst/>
          </a:prstGeom>
          <a:noFill/>
          <a:ln cap="flat" cmpd="sng" w="19050">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0" name="Google Shape;190;p21"/>
          <p:cNvCxnSpPr>
            <a:stCxn id="189" idx="3"/>
          </p:cNvCxnSpPr>
          <p:nvPr/>
        </p:nvCxnSpPr>
        <p:spPr>
          <a:xfrm>
            <a:off x="2729700" y="3892575"/>
            <a:ext cx="392700" cy="0"/>
          </a:xfrm>
          <a:prstGeom prst="straightConnector1">
            <a:avLst/>
          </a:prstGeom>
          <a:noFill/>
          <a:ln cap="flat" cmpd="sng" w="19050">
            <a:solidFill>
              <a:schemeClr val="accent3"/>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500"/>
                                        <p:tgtEl>
                                          <p:spTgt spid="18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