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55"/>
  </p:notesMasterIdLst>
  <p:handoutMasterIdLst>
    <p:handoutMasterId r:id="rId56"/>
  </p:handoutMasterIdLst>
  <p:sldIdLst>
    <p:sldId id="649" r:id="rId2"/>
    <p:sldId id="312" r:id="rId3"/>
    <p:sldId id="623" r:id="rId4"/>
    <p:sldId id="596" r:id="rId5"/>
    <p:sldId id="597" r:id="rId6"/>
    <p:sldId id="598" r:id="rId7"/>
    <p:sldId id="599" r:id="rId8"/>
    <p:sldId id="600"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615" r:id="rId24"/>
    <p:sldId id="616" r:id="rId25"/>
    <p:sldId id="617" r:id="rId26"/>
    <p:sldId id="618" r:id="rId27"/>
    <p:sldId id="619" r:id="rId28"/>
    <p:sldId id="620" r:id="rId29"/>
    <p:sldId id="621" r:id="rId30"/>
    <p:sldId id="622" r:id="rId31"/>
    <p:sldId id="648" r:id="rId32"/>
    <p:sldId id="625" r:id="rId33"/>
    <p:sldId id="627" r:id="rId34"/>
    <p:sldId id="628" r:id="rId35"/>
    <p:sldId id="629" r:id="rId36"/>
    <p:sldId id="630" r:id="rId37"/>
    <p:sldId id="631" r:id="rId38"/>
    <p:sldId id="632" r:id="rId39"/>
    <p:sldId id="633" r:id="rId40"/>
    <p:sldId id="634" r:id="rId41"/>
    <p:sldId id="635" r:id="rId42"/>
    <p:sldId id="636" r:id="rId43"/>
    <p:sldId id="637" r:id="rId44"/>
    <p:sldId id="638" r:id="rId45"/>
    <p:sldId id="639" r:id="rId46"/>
    <p:sldId id="640" r:id="rId47"/>
    <p:sldId id="641" r:id="rId48"/>
    <p:sldId id="642" r:id="rId49"/>
    <p:sldId id="643" r:id="rId50"/>
    <p:sldId id="644" r:id="rId51"/>
    <p:sldId id="645" r:id="rId52"/>
    <p:sldId id="646" r:id="rId53"/>
    <p:sldId id="647" r:id="rId5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97" autoAdjust="0"/>
  </p:normalViewPr>
  <p:slideViewPr>
    <p:cSldViewPr>
      <p:cViewPr varScale="1">
        <p:scale>
          <a:sx n="125" d="100"/>
          <a:sy n="125" d="100"/>
        </p:scale>
        <p:origin x="11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BF174C3-E250-463D-8EB4-B850F424970E}" type="datetimeFigureOut">
              <a:rPr lang="en-US" smtClean="0"/>
              <a:t>10/9/2019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DC5B021-921D-47D9-9B0C-DE5070224BE6}" type="slidenum">
              <a:rPr lang="en-US" smtClean="0"/>
              <a:t>‹#›</a:t>
            </a:fld>
            <a:endParaRPr lang="en-US"/>
          </a:p>
        </p:txBody>
      </p:sp>
    </p:spTree>
    <p:extLst>
      <p:ext uri="{BB962C8B-B14F-4D97-AF65-F5344CB8AC3E}">
        <p14:creationId xmlns:p14="http://schemas.microsoft.com/office/powerpoint/2010/main" val="343403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EB2BF90-99B2-4202-92DF-19479BF58EE9}" type="datetimeFigureOut">
              <a:rPr lang="en-GB" smtClean="0"/>
              <a:t>09/10/2019</a:t>
            </a:fld>
            <a:endParaRPr lang="en-GB"/>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F55A965-49CD-492E-84BE-5EB2A9CC3DBD}" type="slidenum">
              <a:rPr lang="en-GB" smtClean="0"/>
              <a:t>2</a:t>
            </a:fld>
            <a:endParaRPr lang="en-GB"/>
          </a:p>
        </p:txBody>
      </p:sp>
    </p:spTree>
    <p:extLst>
      <p:ext uri="{BB962C8B-B14F-4D97-AF65-F5344CB8AC3E}">
        <p14:creationId xmlns:p14="http://schemas.microsoft.com/office/powerpoint/2010/main" val="224777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F55A965-49CD-492E-84BE-5EB2A9CC3DBD}" type="slidenum">
              <a:rPr lang="en-GB" smtClean="0"/>
              <a:t>31</a:t>
            </a:fld>
            <a:endParaRPr lang="en-GB"/>
          </a:p>
        </p:txBody>
      </p:sp>
    </p:spTree>
    <p:extLst>
      <p:ext uri="{BB962C8B-B14F-4D97-AF65-F5344CB8AC3E}">
        <p14:creationId xmlns:p14="http://schemas.microsoft.com/office/powerpoint/2010/main" val="62548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4B5F7F8-3368-411B-BA90-A9E66530517B}" type="slidenum">
              <a:rPr lang="en-GB" altLang="en-US" sz="1200"/>
              <a:pPr eaLnBrk="1" hangingPunct="1"/>
              <a:t>51</a:t>
            </a:fld>
            <a:endParaRPr lang="en-GB" altLang="en-US" sz="1200"/>
          </a:p>
        </p:txBody>
      </p:sp>
      <p:sp>
        <p:nvSpPr>
          <p:cNvPr id="276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a:fld id="{5A57A33A-2DCD-41DC-850D-724DFCC9EB52}" type="slidenum">
              <a:rPr lang="en-US" altLang="en-US" sz="1200">
                <a:latin typeface="Times" charset="0"/>
              </a:rPr>
              <a:pPr algn="r"/>
              <a:t>51</a:t>
            </a:fld>
            <a:endParaRPr lang="en-US" altLang="en-US" sz="1200">
              <a:latin typeface="Times" charset="0"/>
            </a:endParaRPr>
          </a:p>
        </p:txBody>
      </p:sp>
      <p:sp>
        <p:nvSpPr>
          <p:cNvPr id="27652" name="Rectangle 2"/>
          <p:cNvSpPr>
            <a:spLocks noGrp="1" noRot="1" noChangeAspect="1" noChangeArrowheads="1" noTextEdit="1"/>
          </p:cNvSpPr>
          <p:nvPr>
            <p:ph type="sldImg"/>
          </p:nvPr>
        </p:nvSpPr>
        <p:spPr>
          <a:solidFill>
            <a:srgbClr val="FFFFFF"/>
          </a:solidFill>
          <a:ln/>
        </p:spPr>
      </p:sp>
      <p:sp>
        <p:nvSpPr>
          <p:cNvPr id="2765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2203162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endParaRPr lang="en-GB"/>
          </a:p>
        </p:txBody>
      </p:sp>
      <p:sp>
        <p:nvSpPr>
          <p:cNvPr id="5" name="Footer Placeholder 4"/>
          <p:cNvSpPr>
            <a:spLocks noGrp="1"/>
          </p:cNvSpPr>
          <p:nvPr>
            <p:ph type="ftr" sz="quarter" idx="11"/>
          </p:nvPr>
        </p:nvSpPr>
        <p:spPr>
          <a:xfrm>
            <a:off x="914400" y="4323846"/>
            <a:ext cx="4880610" cy="365125"/>
          </a:xfrm>
        </p:spPr>
        <p:txBody>
          <a:bodyPr/>
          <a:lstStyle/>
          <a:p>
            <a:r>
              <a:rPr lang="en-GB"/>
              <a:t>www.id-book.com</a:t>
            </a:r>
          </a:p>
        </p:txBody>
      </p:sp>
      <p:sp>
        <p:nvSpPr>
          <p:cNvPr id="6" name="Slide Number Placeholder 5"/>
          <p:cNvSpPr>
            <a:spLocks noGrp="1"/>
          </p:cNvSpPr>
          <p:nvPr>
            <p:ph type="sldNum" sz="quarter" idx="12"/>
          </p:nvPr>
        </p:nvSpPr>
        <p:spPr>
          <a:xfrm>
            <a:off x="6057900" y="1430867"/>
            <a:ext cx="2171700"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72346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a:t>
            </a:r>
            <a:endParaRPr lang="en-GB" dirty="0"/>
          </a:p>
        </p:txBody>
      </p:sp>
      <p:sp>
        <p:nvSpPr>
          <p:cNvPr id="7" name="Slide Number Placeholder 6"/>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53999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81001"/>
            <a:ext cx="4830656" cy="365125"/>
          </a:xfrm>
        </p:spPr>
        <p:txBody>
          <a:bodyPr/>
          <a:lstStyle/>
          <a:p>
            <a:r>
              <a:rPr lang="en-GB"/>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37439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79438"/>
            <a:ext cx="4830656" cy="365125"/>
          </a:xfrm>
        </p:spPr>
        <p:txBody>
          <a:bodyPr/>
          <a:lstStyle/>
          <a:p>
            <a:r>
              <a:rPr lang="en-GB"/>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298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78884"/>
            <a:ext cx="4830656" cy="365125"/>
          </a:xfrm>
        </p:spPr>
        <p:txBody>
          <a:bodyPr/>
          <a:lstStyle/>
          <a:p>
            <a:r>
              <a:rPr lang="en-GB"/>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65091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www.id-book.com</a:t>
            </a:r>
            <a:endParaRPr lang="en-GB" dirty="0"/>
          </a:p>
        </p:txBody>
      </p:sp>
      <p:sp>
        <p:nvSpPr>
          <p:cNvPr id="5" name="Slide Number Placeholder 4"/>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337426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www.id-book.com</a:t>
            </a:r>
            <a:endParaRPr lang="en-GB" dirty="0"/>
          </a:p>
        </p:txBody>
      </p:sp>
      <p:sp>
        <p:nvSpPr>
          <p:cNvPr id="5" name="Slide Number Placeholder 4"/>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65284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933327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GB"/>
          </a:p>
        </p:txBody>
      </p:sp>
      <p:sp>
        <p:nvSpPr>
          <p:cNvPr id="5" name="Footer Placeholder 4"/>
          <p:cNvSpPr>
            <a:spLocks noGrp="1"/>
          </p:cNvSpPr>
          <p:nvPr>
            <p:ph type="ftr" sz="quarter" idx="11"/>
          </p:nvPr>
        </p:nvSpPr>
        <p:spPr>
          <a:xfrm>
            <a:off x="594360" y="381001"/>
            <a:ext cx="4830656" cy="365125"/>
          </a:xfrm>
        </p:spPr>
        <p:txBody>
          <a:bodyPr/>
          <a:lstStyle/>
          <a:p>
            <a:r>
              <a:rPr lang="en-GB"/>
              <a:t>www.id-book.com</a:t>
            </a:r>
          </a:p>
        </p:txBody>
      </p:sp>
      <p:sp>
        <p:nvSpPr>
          <p:cNvPr id="6" name="Slide Number Placeholder 5"/>
          <p:cNvSpPr>
            <a:spLocks noGrp="1"/>
          </p:cNvSpPr>
          <p:nvPr>
            <p:ph type="sldNum" sz="quarter" idx="12"/>
          </p:nvPr>
        </p:nvSpPr>
        <p:spPr>
          <a:xfrm>
            <a:off x="7882466" y="381001"/>
            <a:ext cx="667174"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8086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2987675" y="6381750"/>
            <a:ext cx="2895600" cy="476250"/>
          </a:xfrm>
        </p:spPr>
        <p:txBody>
          <a:bodyPr/>
          <a:lstStyle>
            <a:lvl1pPr>
              <a:defRPr/>
            </a:lvl1pPr>
          </a:lstStyle>
          <a:p>
            <a:r>
              <a:rPr lang="en-GB"/>
              <a:t>www.id-book.com</a:t>
            </a:r>
          </a:p>
        </p:txBody>
      </p:sp>
      <p:sp>
        <p:nvSpPr>
          <p:cNvPr id="4" name="Date Placeholder 3"/>
          <p:cNvSpPr>
            <a:spLocks noGrp="1"/>
          </p:cNvSpPr>
          <p:nvPr>
            <p:ph type="dt" sz="half" idx="11"/>
          </p:nvPr>
        </p:nvSpPr>
        <p:spPr>
          <a:xfrm>
            <a:off x="179388" y="6381750"/>
            <a:ext cx="2133600" cy="476250"/>
          </a:xfrm>
        </p:spPr>
        <p:txBody>
          <a:bodyPr/>
          <a:lstStyle>
            <a:lvl1pPr>
              <a:defRPr/>
            </a:lvl1pPr>
          </a:lstStyle>
          <a:p>
            <a:endParaRPr lang="en-GB"/>
          </a:p>
        </p:txBody>
      </p:sp>
    </p:spTree>
    <p:extLst>
      <p:ext uri="{BB962C8B-B14F-4D97-AF65-F5344CB8AC3E}">
        <p14:creationId xmlns:p14="http://schemas.microsoft.com/office/powerpoint/2010/main" val="4010743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828800"/>
            <a:ext cx="8229600" cy="4302125"/>
          </a:xfrm>
        </p:spPr>
        <p:txBody>
          <a:bodyPr/>
          <a:lstStyle/>
          <a:p>
            <a:endParaRPr lang="en-GB"/>
          </a:p>
        </p:txBody>
      </p:sp>
      <p:sp>
        <p:nvSpPr>
          <p:cNvPr id="4" name="Date Placeholder 3"/>
          <p:cNvSpPr>
            <a:spLocks noGrp="1"/>
          </p:cNvSpPr>
          <p:nvPr>
            <p:ph type="dt" sz="half" idx="10"/>
          </p:nvPr>
        </p:nvSpPr>
        <p:spPr>
          <a:xfrm>
            <a:off x="457200" y="6248400"/>
            <a:ext cx="1676400" cy="45720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en-US"/>
              <a:t>‹#›</a:t>
            </a:r>
          </a:p>
        </p:txBody>
      </p:sp>
      <p:sp>
        <p:nvSpPr>
          <p:cNvPr id="6" name="Slide Number Placeholder 5"/>
          <p:cNvSpPr>
            <a:spLocks noGrp="1"/>
          </p:cNvSpPr>
          <p:nvPr>
            <p:ph type="sldNum" sz="quarter" idx="12"/>
          </p:nvPr>
        </p:nvSpPr>
        <p:spPr>
          <a:xfrm>
            <a:off x="6781800" y="6248400"/>
            <a:ext cx="1905000" cy="457200"/>
          </a:xfrm>
          <a:prstGeom prst="rect">
            <a:avLst/>
          </a:prstGeom>
        </p:spPr>
        <p:txBody>
          <a:bodyPr/>
          <a:lstStyle>
            <a:lvl1pPr>
              <a:defRPr/>
            </a:lvl1pPr>
          </a:lstStyle>
          <a:p>
            <a:fld id="{48CC41D5-5A38-4AD2-B411-365D3438254D}" type="slidenum">
              <a:rPr lang="en-US" altLang="en-US"/>
              <a:pPr/>
              <a:t>‹#›</a:t>
            </a:fld>
            <a:endParaRPr lang="en-US" altLang="en-US"/>
          </a:p>
        </p:txBody>
      </p:sp>
    </p:spTree>
    <p:extLst>
      <p:ext uri="{BB962C8B-B14F-4D97-AF65-F5344CB8AC3E}">
        <p14:creationId xmlns:p14="http://schemas.microsoft.com/office/powerpoint/2010/main" val="54008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04711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GB"/>
          </a:p>
        </p:txBody>
      </p:sp>
      <p:sp>
        <p:nvSpPr>
          <p:cNvPr id="5" name="Footer Placeholder 4"/>
          <p:cNvSpPr>
            <a:spLocks noGrp="1"/>
          </p:cNvSpPr>
          <p:nvPr>
            <p:ph type="ftr" sz="quarter" idx="11"/>
          </p:nvPr>
        </p:nvSpPr>
        <p:spPr>
          <a:xfrm>
            <a:off x="594360" y="381001"/>
            <a:ext cx="4830656" cy="365125"/>
          </a:xfrm>
        </p:spPr>
        <p:txBody>
          <a:bodyPr/>
          <a:lstStyle/>
          <a:p>
            <a:r>
              <a:rPr lang="en-GB"/>
              <a:t>www.id-book.com</a:t>
            </a:r>
          </a:p>
        </p:txBody>
      </p:sp>
      <p:sp>
        <p:nvSpPr>
          <p:cNvPr id="6" name="Slide Number Placeholder 5"/>
          <p:cNvSpPr>
            <a:spLocks noGrp="1"/>
          </p:cNvSpPr>
          <p:nvPr>
            <p:ph type="sldNum" sz="quarter" idx="12"/>
          </p:nvPr>
        </p:nvSpPr>
        <p:spPr>
          <a:xfrm>
            <a:off x="7882466" y="381001"/>
            <a:ext cx="667173"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227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05724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www.id-book.com</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13184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86934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61262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46975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3808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a:t>www.id-book.com</a:t>
            </a:r>
            <a:endParaRPr lang="en-GB"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8878568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9" r:id="rId18"/>
    <p:sldLayoutId id="2147483700" r:id="rId19"/>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94360" y="1340768"/>
            <a:ext cx="7955280" cy="4922872"/>
          </a:xfrm>
        </p:spPr>
        <p:txBody>
          <a:bodyPr>
            <a:normAutofit fontScale="85000" lnSpcReduction="20000"/>
          </a:bodyPr>
          <a:lstStyle/>
          <a:p>
            <a:pPr algn="ctr"/>
            <a:r>
              <a:rPr lang="en-AU" dirty="0"/>
              <a:t>COMMONWEALTH OF AUSTRALIA</a:t>
            </a:r>
          </a:p>
          <a:p>
            <a:pPr algn="ctr"/>
            <a:endParaRPr lang="en-AU" dirty="0"/>
          </a:p>
          <a:p>
            <a:pPr algn="ctr"/>
            <a:r>
              <a:rPr lang="en-AU" dirty="0"/>
              <a:t>Copyright Regulations 1969</a:t>
            </a:r>
          </a:p>
          <a:p>
            <a:pPr algn="ctr"/>
            <a:endParaRPr lang="en-AU" dirty="0"/>
          </a:p>
          <a:p>
            <a:pPr algn="ctr"/>
            <a:r>
              <a:rPr lang="en-AU" dirty="0"/>
              <a:t>WARNING</a:t>
            </a:r>
          </a:p>
          <a:p>
            <a:pPr algn="ctr"/>
            <a:endParaRPr lang="en-AU" dirty="0"/>
          </a:p>
          <a:p>
            <a:pPr algn="ctr"/>
            <a:r>
              <a:rPr lang="en-AU" dirty="0"/>
              <a:t>This material has been copied and communicated to you by or on behalf of The University of Newcastle pursuant to Part VB of the Copyright Act 1968 (the Act).</a:t>
            </a:r>
          </a:p>
          <a:p>
            <a:pPr algn="ctr"/>
            <a:endParaRPr lang="en-AU" dirty="0"/>
          </a:p>
          <a:p>
            <a:pPr algn="ctr"/>
            <a:r>
              <a:rPr lang="en-AU" dirty="0"/>
              <a:t>The material in this communication may be subject to copyright under the Act. Any further copying or communication of this material by you may be the subject of copyright protection under the Act.</a:t>
            </a:r>
          </a:p>
          <a:p>
            <a:pPr algn="ctr"/>
            <a:endParaRPr lang="en-AU" dirty="0"/>
          </a:p>
          <a:p>
            <a:pPr algn="ctr"/>
            <a:r>
              <a:rPr lang="en-AU" dirty="0"/>
              <a:t>Do not remove this notice.</a:t>
            </a:r>
          </a:p>
        </p:txBody>
      </p:sp>
    </p:spTree>
    <p:extLst>
      <p:ext uri="{BB962C8B-B14F-4D97-AF65-F5344CB8AC3E}">
        <p14:creationId xmlns:p14="http://schemas.microsoft.com/office/powerpoint/2010/main" val="121984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764373"/>
            <a:ext cx="8154104" cy="1293028"/>
          </a:xfrm>
        </p:spPr>
        <p:txBody>
          <a:bodyPr/>
          <a:lstStyle/>
          <a:p>
            <a:r>
              <a:rPr lang="en-NZ" altLang="en-US" dirty="0"/>
              <a:t>Human errors are inevitable</a:t>
            </a:r>
          </a:p>
        </p:txBody>
      </p:sp>
      <p:sp>
        <p:nvSpPr>
          <p:cNvPr id="12291" name="Rectangle 3"/>
          <p:cNvSpPr>
            <a:spLocks noGrp="1" noChangeArrowheads="1"/>
          </p:cNvSpPr>
          <p:nvPr>
            <p:ph type="body" idx="1"/>
          </p:nvPr>
        </p:nvSpPr>
        <p:spPr>
          <a:xfrm>
            <a:off x="594360" y="1916832"/>
            <a:ext cx="8226112" cy="4680520"/>
          </a:xfrm>
        </p:spPr>
        <p:txBody>
          <a:bodyPr>
            <a:normAutofit fontScale="92500" lnSpcReduction="10000"/>
          </a:bodyPr>
          <a:lstStyle/>
          <a:p>
            <a:r>
              <a:rPr lang="en-NZ" altLang="en-US" dirty="0"/>
              <a:t>Human error</a:t>
            </a:r>
          </a:p>
          <a:p>
            <a:pPr lvl="1"/>
            <a:r>
              <a:rPr lang="en-NZ" altLang="en-US" dirty="0"/>
              <a:t>Slips - formulate the right action but fail to execute that action correctly</a:t>
            </a:r>
          </a:p>
          <a:p>
            <a:pPr lvl="1"/>
            <a:r>
              <a:rPr lang="en-NZ" altLang="en-US" dirty="0"/>
              <a:t>Mistakes – do not formulate the right action</a:t>
            </a:r>
          </a:p>
          <a:p>
            <a:pPr lvl="1"/>
            <a:endParaRPr lang="en-NZ" altLang="en-US" dirty="0"/>
          </a:p>
          <a:p>
            <a:r>
              <a:rPr lang="en-NZ" altLang="en-US" dirty="0"/>
              <a:t>Errors occur despite experience</a:t>
            </a:r>
          </a:p>
          <a:p>
            <a:endParaRPr lang="en-NZ" altLang="en-US" dirty="0"/>
          </a:p>
          <a:p>
            <a:r>
              <a:rPr lang="en-NZ" altLang="en-US" dirty="0"/>
              <a:t>Training and familiarity can’t eliminate errors</a:t>
            </a:r>
          </a:p>
          <a:p>
            <a:pPr lvl="1"/>
            <a:r>
              <a:rPr lang="en-NZ" altLang="en-US" dirty="0"/>
              <a:t>60% of errors are on “skill-based” automatic tasks</a:t>
            </a:r>
          </a:p>
          <a:p>
            <a:pPr lvl="1"/>
            <a:r>
              <a:rPr lang="en-NZ" altLang="en-US" dirty="0"/>
              <a:t>30% of errors on “rule-based” reasoning tasks</a:t>
            </a:r>
          </a:p>
          <a:p>
            <a:pPr lvl="1"/>
            <a:r>
              <a:rPr lang="en-NZ" altLang="en-US" dirty="0"/>
              <a:t>10% of errors on “knowledge-based” tasks that require novel reasoning</a:t>
            </a:r>
          </a:p>
          <a:p>
            <a:pPr lvl="1"/>
            <a:endParaRPr lang="en-NZ" altLang="en-US" dirty="0"/>
          </a:p>
          <a:p>
            <a:r>
              <a:rPr lang="en-NZ" altLang="en-US" dirty="0"/>
              <a:t>Question: How do we build interfaces to reduce human error?</a:t>
            </a:r>
          </a:p>
        </p:txBody>
      </p:sp>
    </p:spTree>
    <p:extLst>
      <p:ext uri="{BB962C8B-B14F-4D97-AF65-F5344CB8AC3E}">
        <p14:creationId xmlns:p14="http://schemas.microsoft.com/office/powerpoint/2010/main" val="342564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NZ" altLang="en-US"/>
              <a:t>Types of human error	</a:t>
            </a:r>
            <a:endParaRPr lang="en-NZ" altLang="en-US" dirty="0"/>
          </a:p>
        </p:txBody>
      </p:sp>
      <p:sp>
        <p:nvSpPr>
          <p:cNvPr id="13315" name="Rectangle 3"/>
          <p:cNvSpPr>
            <a:spLocks noGrp="1" noChangeArrowheads="1"/>
          </p:cNvSpPr>
          <p:nvPr>
            <p:ph type="body" idx="1"/>
          </p:nvPr>
        </p:nvSpPr>
        <p:spPr>
          <a:xfrm>
            <a:off x="594360" y="1772816"/>
            <a:ext cx="8298120" cy="4968552"/>
          </a:xfrm>
        </p:spPr>
        <p:txBody>
          <a:bodyPr>
            <a:normAutofit/>
          </a:bodyPr>
          <a:lstStyle/>
          <a:p>
            <a:r>
              <a:rPr lang="en-NZ" altLang="en-US" sz="2400" dirty="0"/>
              <a:t>Human error can occur at different levels</a:t>
            </a:r>
          </a:p>
          <a:p>
            <a:pPr lvl="1"/>
            <a:r>
              <a:rPr lang="en-NZ" altLang="en-US" sz="2400" b="1" dirty="0">
                <a:solidFill>
                  <a:srgbClr val="CC0000"/>
                </a:solidFill>
              </a:rPr>
              <a:t>Skill-based</a:t>
            </a:r>
            <a:r>
              <a:rPr lang="en-NZ" altLang="en-US" sz="2400" dirty="0"/>
              <a:t>: usually errors of inattention or misplaced attention …</a:t>
            </a:r>
          </a:p>
          <a:p>
            <a:pPr lvl="1"/>
            <a:r>
              <a:rPr lang="en-NZ" altLang="en-US" sz="2400" b="1" dirty="0">
                <a:solidFill>
                  <a:srgbClr val="CC0000"/>
                </a:solidFill>
              </a:rPr>
              <a:t>Rule-based</a:t>
            </a:r>
            <a:r>
              <a:rPr lang="en-NZ" altLang="en-US" sz="2400" dirty="0"/>
              <a:t>: picked inappropriate rule, misdiagnosed state of system, deficient rules …</a:t>
            </a:r>
          </a:p>
          <a:p>
            <a:pPr lvl="1"/>
            <a:r>
              <a:rPr lang="en-NZ" altLang="en-US" sz="2400" b="1" dirty="0">
                <a:solidFill>
                  <a:srgbClr val="CC0000"/>
                </a:solidFill>
              </a:rPr>
              <a:t>Knowledge-based</a:t>
            </a:r>
            <a:r>
              <a:rPr lang="en-NZ" altLang="en-US" sz="2400" dirty="0"/>
              <a:t>: incomplete/inaccurate understanding of system, overconfidence, cognitive strain …</a:t>
            </a:r>
          </a:p>
          <a:p>
            <a:pPr lvl="1"/>
            <a:endParaRPr lang="en-NZ" altLang="en-US" sz="2400" dirty="0"/>
          </a:p>
          <a:p>
            <a:r>
              <a:rPr lang="en-NZ" altLang="en-US" sz="2400" dirty="0"/>
              <a:t>System design affects error-susceptibility</a:t>
            </a:r>
          </a:p>
          <a:p>
            <a:pPr lvl="1"/>
            <a:r>
              <a:rPr lang="en-NZ" altLang="en-US" sz="2400" dirty="0"/>
              <a:t>Bad design, poor usability -&gt; HCI issues</a:t>
            </a:r>
          </a:p>
        </p:txBody>
      </p:sp>
    </p:spTree>
    <p:extLst>
      <p:ext uri="{BB962C8B-B14F-4D97-AF65-F5344CB8AC3E}">
        <p14:creationId xmlns:p14="http://schemas.microsoft.com/office/powerpoint/2010/main" val="191281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764373"/>
            <a:ext cx="7722056" cy="1293028"/>
          </a:xfrm>
        </p:spPr>
        <p:txBody>
          <a:bodyPr/>
          <a:lstStyle/>
          <a:p>
            <a:r>
              <a:rPr lang="en-NZ" altLang="en-US" dirty="0"/>
              <a:t>Dangers of automation</a:t>
            </a:r>
          </a:p>
        </p:txBody>
      </p:sp>
      <p:sp>
        <p:nvSpPr>
          <p:cNvPr id="14339" name="Rectangle 3"/>
          <p:cNvSpPr>
            <a:spLocks noGrp="1" noChangeArrowheads="1"/>
          </p:cNvSpPr>
          <p:nvPr>
            <p:ph type="body" idx="1"/>
          </p:nvPr>
        </p:nvSpPr>
        <p:spPr>
          <a:xfrm>
            <a:off x="594360" y="2057401"/>
            <a:ext cx="8154104" cy="4611959"/>
          </a:xfrm>
        </p:spPr>
        <p:txBody>
          <a:bodyPr>
            <a:normAutofit/>
          </a:bodyPr>
          <a:lstStyle/>
          <a:p>
            <a:r>
              <a:rPr lang="en-NZ" altLang="en-US" sz="2400" dirty="0"/>
              <a:t>Automation often addresses skill and rule-based tasks</a:t>
            </a:r>
          </a:p>
          <a:p>
            <a:pPr lvl="1"/>
            <a:r>
              <a:rPr lang="en-NZ" altLang="en-US" sz="2400" dirty="0"/>
              <a:t>Complex knowledge-based tasks left for the human operator</a:t>
            </a:r>
          </a:p>
          <a:p>
            <a:pPr lvl="1"/>
            <a:r>
              <a:rPr lang="en-NZ" altLang="en-US" sz="2400" dirty="0"/>
              <a:t>However, under stress, humans are ill-suited to knowledge-based tasks</a:t>
            </a:r>
          </a:p>
          <a:p>
            <a:pPr lvl="1"/>
            <a:endParaRPr lang="en-NZ" altLang="en-US" sz="2400" dirty="0"/>
          </a:p>
          <a:p>
            <a:r>
              <a:rPr lang="en-NZ" altLang="en-US" sz="2400" dirty="0"/>
              <a:t>Implications of automation</a:t>
            </a:r>
          </a:p>
          <a:p>
            <a:pPr lvl="1"/>
            <a:r>
              <a:rPr lang="en-NZ" altLang="en-US" sz="2400" dirty="0"/>
              <a:t>Can hinder understanding and mental modelling</a:t>
            </a:r>
          </a:p>
          <a:p>
            <a:pPr lvl="2"/>
            <a:r>
              <a:rPr lang="en-NZ" altLang="en-US" sz="2000" dirty="0"/>
              <a:t>Decreases system visibility and increases complexity</a:t>
            </a:r>
          </a:p>
          <a:p>
            <a:pPr lvl="2"/>
            <a:r>
              <a:rPr lang="en-NZ" altLang="en-US" sz="2000" dirty="0"/>
              <a:t>Operator’s don’t get hands-on control experience</a:t>
            </a:r>
          </a:p>
        </p:txBody>
      </p:sp>
    </p:spTree>
    <p:extLst>
      <p:ext uri="{BB962C8B-B14F-4D97-AF65-F5344CB8AC3E}">
        <p14:creationId xmlns:p14="http://schemas.microsoft.com/office/powerpoint/2010/main" val="354050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0344" y="479788"/>
            <a:ext cx="8298120" cy="1293028"/>
          </a:xfrm>
        </p:spPr>
        <p:txBody>
          <a:bodyPr/>
          <a:lstStyle/>
          <a:p>
            <a:r>
              <a:rPr lang="en-NZ" altLang="en-US" dirty="0"/>
              <a:t>Human involvement is unavoidable</a:t>
            </a:r>
          </a:p>
        </p:txBody>
      </p:sp>
      <p:sp>
        <p:nvSpPr>
          <p:cNvPr id="15363" name="Rectangle 3"/>
          <p:cNvSpPr>
            <a:spLocks noGrp="1" noChangeArrowheads="1"/>
          </p:cNvSpPr>
          <p:nvPr>
            <p:ph type="body" idx="1"/>
          </p:nvPr>
        </p:nvSpPr>
        <p:spPr>
          <a:xfrm>
            <a:off x="395536" y="1772816"/>
            <a:ext cx="8352928" cy="4896544"/>
          </a:xfrm>
        </p:spPr>
        <p:txBody>
          <a:bodyPr>
            <a:normAutofit lnSpcReduction="10000"/>
          </a:bodyPr>
          <a:lstStyle/>
          <a:p>
            <a:r>
              <a:rPr lang="en-NZ" altLang="en-US" sz="1600" dirty="0"/>
              <a:t>Any involvement provides opportunity for errors</a:t>
            </a:r>
          </a:p>
          <a:p>
            <a:endParaRPr lang="en-NZ" altLang="en-US" sz="1600" dirty="0"/>
          </a:p>
          <a:p>
            <a:r>
              <a:rPr lang="en-NZ" altLang="en-US" sz="1600" dirty="0"/>
              <a:t>Build systems that can cope with human error</a:t>
            </a:r>
          </a:p>
          <a:p>
            <a:pPr lvl="1"/>
            <a:r>
              <a:rPr lang="en-NZ" altLang="en-US" sz="1600" dirty="0"/>
              <a:t>Fault tolerance systems</a:t>
            </a:r>
          </a:p>
          <a:p>
            <a:pPr lvl="1"/>
            <a:r>
              <a:rPr lang="en-NZ" altLang="en-US" sz="1600" dirty="0"/>
              <a:t>Focus on recovery?</a:t>
            </a:r>
          </a:p>
          <a:p>
            <a:pPr lvl="1"/>
            <a:r>
              <a:rPr lang="en-NZ" altLang="en-US" sz="1600" dirty="0"/>
              <a:t>Question: What might be an example of fault tolerance for a user interface?</a:t>
            </a:r>
          </a:p>
          <a:p>
            <a:pPr lvl="1"/>
            <a:endParaRPr lang="en-NZ" altLang="en-US" sz="1600" dirty="0"/>
          </a:p>
          <a:p>
            <a:r>
              <a:rPr lang="en-NZ" altLang="en-US" sz="1600" dirty="0"/>
              <a:t>undo: the ultimate recovery mechanism?</a:t>
            </a:r>
          </a:p>
          <a:p>
            <a:pPr lvl="1"/>
            <a:r>
              <a:rPr lang="en-NZ" altLang="en-US" sz="1600" dirty="0"/>
              <a:t>Ubiquitous and well-proven in productivity applications</a:t>
            </a:r>
          </a:p>
          <a:p>
            <a:pPr lvl="1"/>
            <a:r>
              <a:rPr lang="en-NZ" altLang="en-US" sz="1600" dirty="0"/>
              <a:t>Familiar model for error recovery</a:t>
            </a:r>
          </a:p>
          <a:p>
            <a:pPr lvl="1"/>
            <a:r>
              <a:rPr lang="en-NZ" altLang="en-US" sz="1600" dirty="0"/>
              <a:t>Enables trial-and-error interaction patterns</a:t>
            </a:r>
          </a:p>
          <a:p>
            <a:pPr lvl="1"/>
            <a:endParaRPr lang="en-NZ" altLang="en-US" sz="1600" dirty="0"/>
          </a:p>
          <a:p>
            <a:r>
              <a:rPr lang="en-NZ" altLang="en-US" sz="1600" dirty="0"/>
              <a:t>undo for system maintenance</a:t>
            </a:r>
          </a:p>
          <a:p>
            <a:pPr lvl="1"/>
            <a:r>
              <a:rPr lang="en-NZ" altLang="en-US" sz="1600" dirty="0"/>
              <a:t>“Time-travel” for system state</a:t>
            </a:r>
          </a:p>
          <a:p>
            <a:pPr lvl="1"/>
            <a:r>
              <a:rPr lang="en-NZ" altLang="en-US" sz="1600" dirty="0"/>
              <a:t>Must encompass all hard state, including hardware and network configuration</a:t>
            </a:r>
          </a:p>
          <a:p>
            <a:pPr lvl="1"/>
            <a:r>
              <a:rPr lang="en-NZ" altLang="en-US" sz="1600" dirty="0"/>
              <a:t>Must be flexible, low-overhead, and transparent to end user of system</a:t>
            </a:r>
          </a:p>
        </p:txBody>
      </p:sp>
    </p:spTree>
    <p:extLst>
      <p:ext uri="{BB962C8B-B14F-4D97-AF65-F5344CB8AC3E}">
        <p14:creationId xmlns:p14="http://schemas.microsoft.com/office/powerpoint/2010/main" val="36798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a:t>Humans in evaluation</a:t>
            </a:r>
            <a:endParaRPr lang="en-GB" altLang="en-US" dirty="0"/>
          </a:p>
        </p:txBody>
      </p:sp>
      <p:sp>
        <p:nvSpPr>
          <p:cNvPr id="258051" name="Rectangle 3"/>
          <p:cNvSpPr>
            <a:spLocks noGrp="1" noChangeArrowheads="1"/>
          </p:cNvSpPr>
          <p:nvPr>
            <p:ph type="body" idx="1"/>
          </p:nvPr>
        </p:nvSpPr>
        <p:spPr>
          <a:xfrm>
            <a:off x="594360" y="1844824"/>
            <a:ext cx="8154104" cy="4752528"/>
          </a:xfrm>
        </p:spPr>
        <p:txBody>
          <a:bodyPr>
            <a:normAutofit/>
          </a:bodyPr>
          <a:lstStyle/>
          <a:p>
            <a:r>
              <a:rPr lang="en-GB" dirty="0"/>
              <a:t>Part of the process of verifying and evaluating a system</a:t>
            </a:r>
          </a:p>
          <a:p>
            <a:endParaRPr lang="en-GB" dirty="0"/>
          </a:p>
          <a:p>
            <a:pPr lvl="1"/>
            <a:r>
              <a:rPr lang="en-GB" dirty="0"/>
              <a:t>Verification – the process of determining whether the output of a lifecycle phase fulfils the requirements specified by the previous phase</a:t>
            </a:r>
          </a:p>
          <a:p>
            <a:pPr lvl="1"/>
            <a:endParaRPr lang="en-GB" dirty="0"/>
          </a:p>
          <a:p>
            <a:pPr lvl="1"/>
            <a:r>
              <a:rPr lang="en-GB" dirty="0"/>
              <a:t>Validation – the process of confirming that the specification of a phase, or of the complete system, is appropriate and is consistent with the customer requirements</a:t>
            </a:r>
          </a:p>
          <a:p>
            <a:pPr lvl="1"/>
            <a:endParaRPr lang="en-GB" dirty="0"/>
          </a:p>
          <a:p>
            <a:pPr lvl="1"/>
            <a:r>
              <a:rPr lang="en-GB" dirty="0"/>
              <a:t>Testing – the process used to verify or validate a system or its component.</a:t>
            </a:r>
          </a:p>
        </p:txBody>
      </p:sp>
    </p:spTree>
    <p:extLst>
      <p:ext uri="{BB962C8B-B14F-4D97-AF65-F5344CB8AC3E}">
        <p14:creationId xmlns:p14="http://schemas.microsoft.com/office/powerpoint/2010/main" val="421301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948829"/>
            <a:ext cx="3767138" cy="1616075"/>
          </a:xfrm>
        </p:spPr>
        <p:txBody>
          <a:bodyPr>
            <a:normAutofit fontScale="90000"/>
          </a:bodyPr>
          <a:lstStyle/>
          <a:p>
            <a:r>
              <a:rPr lang="en-GB" altLang="en-US" dirty="0"/>
              <a:t>V development </a:t>
            </a:r>
            <a:br>
              <a:rPr lang="en-GB" altLang="en-US" dirty="0"/>
            </a:br>
            <a:r>
              <a:rPr lang="en-GB" altLang="en-US" dirty="0"/>
              <a:t>model with test planning</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764704"/>
            <a:ext cx="4791075"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17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Humans in the system: summary</a:t>
            </a:r>
            <a:endParaRPr lang="en-US" altLang="en-US" dirty="0"/>
          </a:p>
        </p:txBody>
      </p:sp>
      <p:sp>
        <p:nvSpPr>
          <p:cNvPr id="18435" name="Rectangle 3"/>
          <p:cNvSpPr>
            <a:spLocks noGrp="1" noChangeArrowheads="1"/>
          </p:cNvSpPr>
          <p:nvPr>
            <p:ph type="body" idx="1"/>
          </p:nvPr>
        </p:nvSpPr>
        <p:spPr>
          <a:xfrm>
            <a:off x="323528" y="2194560"/>
            <a:ext cx="8568952" cy="4402792"/>
          </a:xfrm>
        </p:spPr>
        <p:txBody>
          <a:bodyPr>
            <a:normAutofit/>
          </a:bodyPr>
          <a:lstStyle/>
          <a:p>
            <a:r>
              <a:rPr lang="en-US" altLang="en-US" sz="2400" dirty="0"/>
              <a:t>Humans are critical to system development and use</a:t>
            </a:r>
          </a:p>
          <a:p>
            <a:pPr lvl="1"/>
            <a:endParaRPr lang="en-US" altLang="en-US" sz="2400" dirty="0"/>
          </a:p>
          <a:p>
            <a:r>
              <a:rPr lang="en-US" altLang="en-US" sz="2400" dirty="0"/>
              <a:t>Human error is inescapable</a:t>
            </a:r>
          </a:p>
          <a:p>
            <a:pPr lvl="1"/>
            <a:r>
              <a:rPr lang="en-US" altLang="en-US" sz="2400" dirty="0"/>
              <a:t>Blame the user instead of fixing systems</a:t>
            </a:r>
          </a:p>
          <a:p>
            <a:pPr lvl="1"/>
            <a:endParaRPr lang="en-US" altLang="en-US" sz="2400" dirty="0"/>
          </a:p>
          <a:p>
            <a:r>
              <a:rPr lang="en-US" altLang="en-US" sz="2400" dirty="0"/>
              <a:t>Need to take human error into account when building and evaluating systems</a:t>
            </a:r>
          </a:p>
          <a:p>
            <a:pPr lvl="1"/>
            <a:r>
              <a:rPr lang="en-US" altLang="en-US" sz="2400" dirty="0"/>
              <a:t>In system design, by providing tolerance</a:t>
            </a:r>
          </a:p>
          <a:p>
            <a:pPr lvl="1"/>
            <a:r>
              <a:rPr lang="en-US" altLang="en-US" sz="2400" dirty="0"/>
              <a:t>Or in recovery mechanisms like undo</a:t>
            </a:r>
          </a:p>
        </p:txBody>
      </p:sp>
    </p:spTree>
    <p:extLst>
      <p:ext uri="{BB962C8B-B14F-4D97-AF65-F5344CB8AC3E}">
        <p14:creationId xmlns:p14="http://schemas.microsoft.com/office/powerpoint/2010/main" val="32641122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NZ" dirty="0"/>
              <a:t>Security as a </a:t>
            </a:r>
            <a:r>
              <a:rPr lang="en-NZ"/>
              <a:t>non-functional requirement</a:t>
            </a:r>
            <a:endParaRPr lang="en-NZ" dirty="0"/>
          </a:p>
        </p:txBody>
      </p:sp>
      <p:sp>
        <p:nvSpPr>
          <p:cNvPr id="60419" name="Text Box 3"/>
          <p:cNvSpPr txBox="1">
            <a:spLocks noChangeArrowheads="1"/>
          </p:cNvSpPr>
          <p:nvPr/>
        </p:nvSpPr>
        <p:spPr bwMode="auto">
          <a:xfrm>
            <a:off x="3699966" y="2276872"/>
            <a:ext cx="2195512" cy="519112"/>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NZ" sz="2800">
                <a:latin typeface="Times New Roman" pitchFamily="18" charset="0"/>
              </a:rPr>
              <a:t>Dependability</a:t>
            </a:r>
          </a:p>
        </p:txBody>
      </p:sp>
      <p:sp>
        <p:nvSpPr>
          <p:cNvPr id="60420" name="Text Box 4"/>
          <p:cNvSpPr txBox="1">
            <a:spLocks noChangeArrowheads="1"/>
          </p:cNvSpPr>
          <p:nvPr/>
        </p:nvSpPr>
        <p:spPr bwMode="auto">
          <a:xfrm>
            <a:off x="540841" y="4091384"/>
            <a:ext cx="1681162" cy="5191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NZ" sz="2800">
                <a:latin typeface="Times New Roman" pitchFamily="18" charset="0"/>
              </a:rPr>
              <a:t>Reliability</a:t>
            </a:r>
          </a:p>
        </p:txBody>
      </p:sp>
      <p:sp>
        <p:nvSpPr>
          <p:cNvPr id="60421" name="Text Box 5"/>
          <p:cNvSpPr txBox="1">
            <a:spLocks noChangeArrowheads="1"/>
          </p:cNvSpPr>
          <p:nvPr/>
        </p:nvSpPr>
        <p:spPr bwMode="auto">
          <a:xfrm>
            <a:off x="2764928" y="4148534"/>
            <a:ext cx="1879600" cy="5191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NZ" sz="2800">
                <a:latin typeface="Times New Roman" pitchFamily="18" charset="0"/>
              </a:rPr>
              <a:t>Availability</a:t>
            </a:r>
          </a:p>
        </p:txBody>
      </p:sp>
      <p:sp>
        <p:nvSpPr>
          <p:cNvPr id="60422" name="Text Box 6"/>
          <p:cNvSpPr txBox="1">
            <a:spLocks noChangeArrowheads="1"/>
          </p:cNvSpPr>
          <p:nvPr/>
        </p:nvSpPr>
        <p:spPr bwMode="auto">
          <a:xfrm>
            <a:off x="5212853" y="4148534"/>
            <a:ext cx="1092200" cy="5191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NZ" sz="2800">
                <a:latin typeface="Times New Roman" pitchFamily="18" charset="0"/>
              </a:rPr>
              <a:t>Safety</a:t>
            </a:r>
          </a:p>
        </p:txBody>
      </p:sp>
      <p:sp>
        <p:nvSpPr>
          <p:cNvPr id="60423" name="Text Box 7"/>
          <p:cNvSpPr txBox="1">
            <a:spLocks noChangeArrowheads="1"/>
          </p:cNvSpPr>
          <p:nvPr/>
        </p:nvSpPr>
        <p:spPr bwMode="auto">
          <a:xfrm>
            <a:off x="6868616" y="4148534"/>
            <a:ext cx="1447800" cy="519113"/>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NZ" sz="2800" b="1">
                <a:solidFill>
                  <a:srgbClr val="CC0000"/>
                </a:solidFill>
                <a:latin typeface="Times New Roman" pitchFamily="18" charset="0"/>
              </a:rPr>
              <a:t>Security</a:t>
            </a:r>
          </a:p>
        </p:txBody>
      </p:sp>
      <p:sp>
        <p:nvSpPr>
          <p:cNvPr id="60424" name="Line 8"/>
          <p:cNvSpPr>
            <a:spLocks noChangeShapeType="1"/>
          </p:cNvSpPr>
          <p:nvPr/>
        </p:nvSpPr>
        <p:spPr bwMode="auto">
          <a:xfrm flipV="1">
            <a:off x="1539378" y="3788172"/>
            <a:ext cx="0" cy="431800"/>
          </a:xfrm>
          <a:prstGeom prst="line">
            <a:avLst/>
          </a:prstGeom>
          <a:noFill/>
          <a:ln w="38100">
            <a:solidFill>
              <a:schemeClr val="tx1"/>
            </a:solidFill>
            <a:round/>
            <a:headEnd/>
            <a:tailEnd/>
          </a:ln>
          <a:effectLst/>
        </p:spPr>
        <p:txBody>
          <a:bodyPr/>
          <a:lstStyle/>
          <a:p>
            <a:endParaRPr lang="en-GB"/>
          </a:p>
        </p:txBody>
      </p:sp>
      <p:sp>
        <p:nvSpPr>
          <p:cNvPr id="60425" name="Line 9"/>
          <p:cNvSpPr>
            <a:spLocks noChangeShapeType="1"/>
          </p:cNvSpPr>
          <p:nvPr/>
        </p:nvSpPr>
        <p:spPr bwMode="auto">
          <a:xfrm>
            <a:off x="1539378" y="3788172"/>
            <a:ext cx="6049963" cy="0"/>
          </a:xfrm>
          <a:prstGeom prst="line">
            <a:avLst/>
          </a:prstGeom>
          <a:noFill/>
          <a:ln w="38100">
            <a:solidFill>
              <a:schemeClr val="tx1"/>
            </a:solidFill>
            <a:round/>
            <a:headEnd/>
            <a:tailEnd/>
          </a:ln>
          <a:effectLst/>
        </p:spPr>
        <p:txBody>
          <a:bodyPr/>
          <a:lstStyle/>
          <a:p>
            <a:endParaRPr lang="en-GB"/>
          </a:p>
        </p:txBody>
      </p:sp>
      <p:sp>
        <p:nvSpPr>
          <p:cNvPr id="60426" name="Line 10"/>
          <p:cNvSpPr>
            <a:spLocks noChangeShapeType="1"/>
          </p:cNvSpPr>
          <p:nvPr/>
        </p:nvSpPr>
        <p:spPr bwMode="auto">
          <a:xfrm>
            <a:off x="7589341" y="3788172"/>
            <a:ext cx="0" cy="431800"/>
          </a:xfrm>
          <a:prstGeom prst="line">
            <a:avLst/>
          </a:prstGeom>
          <a:noFill/>
          <a:ln w="38100">
            <a:solidFill>
              <a:schemeClr val="tx1"/>
            </a:solidFill>
            <a:round/>
            <a:headEnd/>
            <a:tailEnd/>
          </a:ln>
          <a:effectLst/>
        </p:spPr>
        <p:txBody>
          <a:bodyPr/>
          <a:lstStyle/>
          <a:p>
            <a:endParaRPr lang="en-GB"/>
          </a:p>
        </p:txBody>
      </p:sp>
      <p:sp>
        <p:nvSpPr>
          <p:cNvPr id="60427" name="Line 11"/>
          <p:cNvSpPr>
            <a:spLocks noChangeShapeType="1"/>
          </p:cNvSpPr>
          <p:nvPr/>
        </p:nvSpPr>
        <p:spPr bwMode="auto">
          <a:xfrm flipV="1">
            <a:off x="5716091" y="3788172"/>
            <a:ext cx="0" cy="431800"/>
          </a:xfrm>
          <a:prstGeom prst="line">
            <a:avLst/>
          </a:prstGeom>
          <a:noFill/>
          <a:ln w="38100">
            <a:solidFill>
              <a:schemeClr val="tx1"/>
            </a:solidFill>
            <a:round/>
            <a:headEnd/>
            <a:tailEnd/>
          </a:ln>
          <a:effectLst/>
        </p:spPr>
        <p:txBody>
          <a:bodyPr/>
          <a:lstStyle/>
          <a:p>
            <a:endParaRPr lang="en-GB"/>
          </a:p>
        </p:txBody>
      </p:sp>
      <p:sp>
        <p:nvSpPr>
          <p:cNvPr id="60428" name="Line 12"/>
          <p:cNvSpPr>
            <a:spLocks noChangeShapeType="1"/>
          </p:cNvSpPr>
          <p:nvPr/>
        </p:nvSpPr>
        <p:spPr bwMode="auto">
          <a:xfrm flipV="1">
            <a:off x="3628528" y="3788172"/>
            <a:ext cx="0" cy="431800"/>
          </a:xfrm>
          <a:prstGeom prst="line">
            <a:avLst/>
          </a:prstGeom>
          <a:noFill/>
          <a:ln w="38100">
            <a:solidFill>
              <a:schemeClr val="tx1"/>
            </a:solidFill>
            <a:round/>
            <a:headEnd/>
            <a:tailEnd/>
          </a:ln>
          <a:effectLst/>
        </p:spPr>
        <p:txBody>
          <a:bodyPr/>
          <a:lstStyle/>
          <a:p>
            <a:endParaRPr lang="en-GB"/>
          </a:p>
        </p:txBody>
      </p:sp>
      <p:sp>
        <p:nvSpPr>
          <p:cNvPr id="60429" name="Line 13"/>
          <p:cNvSpPr>
            <a:spLocks noChangeShapeType="1"/>
          </p:cNvSpPr>
          <p:nvPr/>
        </p:nvSpPr>
        <p:spPr bwMode="auto">
          <a:xfrm flipV="1">
            <a:off x="4708028" y="2853134"/>
            <a:ext cx="0" cy="935038"/>
          </a:xfrm>
          <a:prstGeom prst="line">
            <a:avLst/>
          </a:prstGeom>
          <a:noFill/>
          <a:ln w="38100">
            <a:solidFill>
              <a:schemeClr val="tx1"/>
            </a:solidFill>
            <a:round/>
            <a:headEnd/>
            <a:tailEnd/>
          </a:ln>
          <a:effectLst/>
        </p:spPr>
        <p:txBody>
          <a:bodyPr/>
          <a:lstStyle/>
          <a:p>
            <a:endParaRPr lang="en-GB"/>
          </a:p>
        </p:txBody>
      </p:sp>
    </p:spTree>
    <p:extLst>
      <p:ext uri="{BB962C8B-B14F-4D97-AF65-F5344CB8AC3E}">
        <p14:creationId xmlns:p14="http://schemas.microsoft.com/office/powerpoint/2010/main" val="326583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7544" y="764373"/>
            <a:ext cx="8082096" cy="1293028"/>
          </a:xfrm>
        </p:spPr>
        <p:txBody>
          <a:bodyPr/>
          <a:lstStyle/>
          <a:p>
            <a:r>
              <a:rPr lang="en-NZ" dirty="0"/>
              <a:t>Security considerations</a:t>
            </a:r>
          </a:p>
        </p:txBody>
      </p:sp>
      <p:sp>
        <p:nvSpPr>
          <p:cNvPr id="61443" name="Rectangle 3"/>
          <p:cNvSpPr>
            <a:spLocks noGrp="1" noChangeArrowheads="1"/>
          </p:cNvSpPr>
          <p:nvPr>
            <p:ph type="body" idx="1"/>
          </p:nvPr>
        </p:nvSpPr>
        <p:spPr>
          <a:xfrm>
            <a:off x="251520" y="1844824"/>
            <a:ext cx="8568952" cy="4896544"/>
          </a:xfrm>
        </p:spPr>
        <p:txBody>
          <a:bodyPr>
            <a:normAutofit fontScale="92500" lnSpcReduction="20000"/>
          </a:bodyPr>
          <a:lstStyle/>
          <a:p>
            <a:r>
              <a:rPr lang="en-NZ" dirty="0"/>
              <a:t>Security is a system attribute that reflects the ability of the system to protect itself from external attacks</a:t>
            </a:r>
          </a:p>
          <a:p>
            <a:pPr lvl="1"/>
            <a:r>
              <a:rPr lang="en-NZ" dirty="0"/>
              <a:t>Attacks may be accidental or deliberate</a:t>
            </a:r>
          </a:p>
          <a:p>
            <a:pPr lvl="1"/>
            <a:endParaRPr lang="en-NZ" dirty="0"/>
          </a:p>
          <a:p>
            <a:r>
              <a:rPr lang="en-NZ" dirty="0"/>
              <a:t>Influence of the Internet</a:t>
            </a:r>
          </a:p>
          <a:p>
            <a:pPr lvl="1"/>
            <a:r>
              <a:rPr lang="en-NZ" dirty="0"/>
              <a:t>Increased opportunities for attack </a:t>
            </a:r>
          </a:p>
          <a:p>
            <a:pPr lvl="1"/>
            <a:r>
              <a:rPr lang="en-NZ" dirty="0"/>
              <a:t>Increased information distribution</a:t>
            </a:r>
          </a:p>
          <a:p>
            <a:pPr lvl="2"/>
            <a:r>
              <a:rPr lang="en-NZ" dirty="0"/>
              <a:t>On system vulnerabilities </a:t>
            </a:r>
          </a:p>
          <a:p>
            <a:pPr lvl="2"/>
            <a:r>
              <a:rPr lang="en-NZ" dirty="0"/>
              <a:t>On patches and upgrades</a:t>
            </a:r>
          </a:p>
          <a:p>
            <a:pPr lvl="2"/>
            <a:endParaRPr lang="en-NZ" dirty="0"/>
          </a:p>
          <a:p>
            <a:r>
              <a:rPr lang="en-NZ" dirty="0"/>
              <a:t>Example attacks</a:t>
            </a:r>
          </a:p>
          <a:p>
            <a:pPr lvl="1"/>
            <a:r>
              <a:rPr lang="en-NZ" dirty="0"/>
              <a:t>Viruses, unauthorised use of system </a:t>
            </a:r>
            <a:br>
              <a:rPr lang="en-NZ" dirty="0"/>
            </a:br>
            <a:r>
              <a:rPr lang="en-NZ" dirty="0"/>
              <a:t>services and unauthorised modification </a:t>
            </a:r>
            <a:br>
              <a:rPr lang="en-NZ" dirty="0"/>
            </a:br>
            <a:r>
              <a:rPr lang="en-NZ" dirty="0"/>
              <a:t>of the system or its data</a:t>
            </a:r>
          </a:p>
          <a:p>
            <a:pPr lvl="1"/>
            <a:endParaRPr lang="en-NZ" dirty="0"/>
          </a:p>
          <a:p>
            <a:r>
              <a:rPr lang="en-NZ" dirty="0"/>
              <a:t>Poor interface design can increase a system’s vulnerability to other attacks </a:t>
            </a:r>
          </a:p>
        </p:txBody>
      </p:sp>
      <p:pic>
        <p:nvPicPr>
          <p:cNvPr id="61445" name="Picture 5" descr="7-12-07-fast_internet"/>
          <p:cNvPicPr>
            <a:picLocks noChangeAspect="1" noChangeArrowheads="1"/>
          </p:cNvPicPr>
          <p:nvPr/>
        </p:nvPicPr>
        <p:blipFill>
          <a:blip r:embed="rId2"/>
          <a:srcRect/>
          <a:stretch>
            <a:fillRect/>
          </a:stretch>
        </p:blipFill>
        <p:spPr bwMode="auto">
          <a:xfrm>
            <a:off x="5868144" y="2901032"/>
            <a:ext cx="3168650" cy="2616200"/>
          </a:xfrm>
          <a:prstGeom prst="rect">
            <a:avLst/>
          </a:prstGeom>
          <a:noFill/>
        </p:spPr>
      </p:pic>
    </p:spTree>
    <p:extLst>
      <p:ext uri="{BB962C8B-B14F-4D97-AF65-F5344CB8AC3E}">
        <p14:creationId xmlns:p14="http://schemas.microsoft.com/office/powerpoint/2010/main" val="252398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NZ"/>
              <a:t>Security aspects</a:t>
            </a:r>
          </a:p>
        </p:txBody>
      </p:sp>
      <p:sp>
        <p:nvSpPr>
          <p:cNvPr id="63491" name="Rectangle 3"/>
          <p:cNvSpPr>
            <a:spLocks noGrp="1" noChangeArrowheads="1"/>
          </p:cNvSpPr>
          <p:nvPr>
            <p:ph type="body" idx="1"/>
          </p:nvPr>
        </p:nvSpPr>
        <p:spPr>
          <a:xfrm>
            <a:off x="395536" y="1844824"/>
            <a:ext cx="8424936" cy="4824536"/>
          </a:xfrm>
        </p:spPr>
        <p:txBody>
          <a:bodyPr>
            <a:normAutofit fontScale="92500" lnSpcReduction="10000"/>
          </a:bodyPr>
          <a:lstStyle/>
          <a:p>
            <a:r>
              <a:rPr lang="en-NZ" sz="2400" dirty="0"/>
              <a:t>Security can be considered over three main aspects</a:t>
            </a:r>
          </a:p>
          <a:p>
            <a:endParaRPr lang="en-NZ" sz="2400" dirty="0"/>
          </a:p>
          <a:p>
            <a:r>
              <a:rPr lang="en-NZ" sz="2400" dirty="0">
                <a:solidFill>
                  <a:srgbClr val="FF0000"/>
                </a:solidFill>
              </a:rPr>
              <a:t>Confidentiality</a:t>
            </a:r>
          </a:p>
          <a:p>
            <a:pPr lvl="1"/>
            <a:r>
              <a:rPr lang="en-NZ" dirty="0"/>
              <a:t>Prevention of the unauthorised disclosure of information</a:t>
            </a:r>
          </a:p>
          <a:p>
            <a:pPr lvl="1"/>
            <a:endParaRPr lang="en-NZ" dirty="0"/>
          </a:p>
          <a:p>
            <a:r>
              <a:rPr lang="en-NZ" sz="2400" dirty="0">
                <a:solidFill>
                  <a:srgbClr val="FF0000"/>
                </a:solidFill>
              </a:rPr>
              <a:t>Integrity</a:t>
            </a:r>
          </a:p>
          <a:p>
            <a:pPr lvl="1"/>
            <a:r>
              <a:rPr lang="en-NZ" dirty="0"/>
              <a:t>Prevention of the unauthorised modification of information</a:t>
            </a:r>
          </a:p>
          <a:p>
            <a:pPr lvl="1"/>
            <a:endParaRPr lang="en-NZ" dirty="0"/>
          </a:p>
          <a:p>
            <a:r>
              <a:rPr lang="en-NZ" sz="2400" dirty="0">
                <a:solidFill>
                  <a:srgbClr val="FF0000"/>
                </a:solidFill>
              </a:rPr>
              <a:t>Availability</a:t>
            </a:r>
          </a:p>
          <a:p>
            <a:pPr lvl="1"/>
            <a:r>
              <a:rPr lang="en-NZ" dirty="0"/>
              <a:t>Prevention of the unauthorised withholding of information of resources </a:t>
            </a:r>
          </a:p>
          <a:p>
            <a:pPr lvl="1"/>
            <a:endParaRPr lang="en-NZ" dirty="0"/>
          </a:p>
          <a:p>
            <a:r>
              <a:rPr lang="en-NZ" sz="2400" dirty="0"/>
              <a:t>Question: Consider how UI components can help/hinder the security of the underlying system?</a:t>
            </a:r>
          </a:p>
        </p:txBody>
      </p:sp>
    </p:spTree>
    <p:extLst>
      <p:ext uri="{BB962C8B-B14F-4D97-AF65-F5344CB8AC3E}">
        <p14:creationId xmlns:p14="http://schemas.microsoft.com/office/powerpoint/2010/main" val="137331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p:txBody>
          <a:bodyPr>
            <a:normAutofit fontScale="90000"/>
          </a:bodyPr>
          <a:lstStyle/>
          <a:p>
            <a:r>
              <a:rPr lang="en-AU" dirty="0"/>
              <a:t>SENG2260</a:t>
            </a:r>
            <a:br>
              <a:rPr lang="en-AU" dirty="0"/>
            </a:br>
            <a:r>
              <a:rPr lang="en-AU" dirty="0"/>
              <a:t>Human-Computer Interaction</a:t>
            </a:r>
            <a:endParaRPr lang="en-GB" altLang="en-US" dirty="0"/>
          </a:p>
        </p:txBody>
      </p:sp>
      <p:sp>
        <p:nvSpPr>
          <p:cNvPr id="9" name="Subtitle 4"/>
          <p:cNvSpPr>
            <a:spLocks noGrp="1"/>
          </p:cNvSpPr>
          <p:nvPr>
            <p:ph type="subTitle" idx="1"/>
          </p:nvPr>
        </p:nvSpPr>
        <p:spPr/>
        <p:txBody>
          <a:bodyPr/>
          <a:lstStyle/>
          <a:p>
            <a:r>
              <a:rPr lang="en-GB" altLang="en-US" dirty="0"/>
              <a:t>Week 11a: </a:t>
            </a:r>
            <a:r>
              <a:rPr lang="en-AU" altLang="en-US" dirty="0"/>
              <a:t>Human Factors and Security </a:t>
            </a:r>
            <a:endParaRPr lang="en-AU" dirty="0"/>
          </a:p>
        </p:txBody>
      </p:sp>
    </p:spTree>
    <p:extLst>
      <p:ext uri="{BB962C8B-B14F-4D97-AF65-F5344CB8AC3E}">
        <p14:creationId xmlns:p14="http://schemas.microsoft.com/office/powerpoint/2010/main" val="11149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99592" y="620688"/>
            <a:ext cx="8082096" cy="1293028"/>
          </a:xfrm>
        </p:spPr>
        <p:txBody>
          <a:bodyPr/>
          <a:lstStyle/>
          <a:p>
            <a:r>
              <a:rPr lang="en-NZ" dirty="0"/>
              <a:t>Security for critical systems</a:t>
            </a:r>
          </a:p>
        </p:txBody>
      </p:sp>
      <p:sp>
        <p:nvSpPr>
          <p:cNvPr id="64515" name="Rectangle 3"/>
          <p:cNvSpPr>
            <a:spLocks noGrp="1" noChangeArrowheads="1"/>
          </p:cNvSpPr>
          <p:nvPr>
            <p:ph type="body" idx="1"/>
          </p:nvPr>
        </p:nvSpPr>
        <p:spPr>
          <a:xfrm>
            <a:off x="467544" y="1772816"/>
            <a:ext cx="8352928" cy="4824536"/>
          </a:xfrm>
        </p:spPr>
        <p:txBody>
          <a:bodyPr>
            <a:normAutofit/>
          </a:bodyPr>
          <a:lstStyle/>
          <a:p>
            <a:r>
              <a:rPr lang="en-NZ" dirty="0"/>
              <a:t>For some critical systems, security is the most important of the dependability attributes</a:t>
            </a:r>
          </a:p>
          <a:p>
            <a:pPr lvl="1"/>
            <a:r>
              <a:rPr lang="en-NZ" dirty="0"/>
              <a:t>Military systems</a:t>
            </a:r>
          </a:p>
          <a:p>
            <a:pPr lvl="1"/>
            <a:r>
              <a:rPr lang="en-NZ" dirty="0"/>
              <a:t>Electronic commerce</a:t>
            </a:r>
          </a:p>
          <a:p>
            <a:pPr lvl="1"/>
            <a:r>
              <a:rPr lang="en-NZ" dirty="0"/>
              <a:t>Systems involved in the processing and </a:t>
            </a:r>
            <a:br>
              <a:rPr lang="en-NZ" dirty="0"/>
            </a:br>
            <a:r>
              <a:rPr lang="en-NZ" dirty="0"/>
              <a:t>interchange of confidential information</a:t>
            </a:r>
          </a:p>
          <a:p>
            <a:pPr lvl="1"/>
            <a:endParaRPr lang="en-NZ" dirty="0"/>
          </a:p>
          <a:p>
            <a:r>
              <a:rPr lang="en-NZ" dirty="0"/>
              <a:t>Requirement for a high level of security</a:t>
            </a:r>
          </a:p>
          <a:p>
            <a:endParaRPr lang="en-NZ" dirty="0"/>
          </a:p>
          <a:p>
            <a:r>
              <a:rPr lang="en-NZ" dirty="0"/>
              <a:t>Reliability and availability may cause inconvenience but security can compromise the whole system environment  </a:t>
            </a:r>
          </a:p>
        </p:txBody>
      </p:sp>
      <p:pic>
        <p:nvPicPr>
          <p:cNvPr id="4" name="Picture 9" descr="http://www.sophos.com/medialibrary/Images/Content/Press%20Office/images/common/misc/critical%20170.ashx"/>
          <p:cNvPicPr>
            <a:picLocks noChangeAspect="1" noChangeArrowheads="1"/>
          </p:cNvPicPr>
          <p:nvPr/>
        </p:nvPicPr>
        <p:blipFill>
          <a:blip r:embed="rId2"/>
          <a:srcRect/>
          <a:stretch>
            <a:fillRect/>
          </a:stretch>
        </p:blipFill>
        <p:spPr bwMode="auto">
          <a:xfrm>
            <a:off x="7020272" y="2775384"/>
            <a:ext cx="1619250" cy="1409700"/>
          </a:xfrm>
          <a:prstGeom prst="rect">
            <a:avLst/>
          </a:prstGeom>
          <a:noFill/>
          <a:ln w="9525">
            <a:noFill/>
            <a:miter lim="800000"/>
            <a:headEnd/>
            <a:tailEnd/>
          </a:ln>
        </p:spPr>
      </p:pic>
    </p:spTree>
    <p:extLst>
      <p:ext uri="{BB962C8B-B14F-4D97-AF65-F5344CB8AC3E}">
        <p14:creationId xmlns:p14="http://schemas.microsoft.com/office/powerpoint/2010/main" val="3278896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ttp://t1.gstatic.com/images?q=tbn:ANd9GcSV8wMNKbUAiYOJx3XkYN4_63SCorJ4nII1BH-JpHRNC6tVQ-U2ZA"/>
          <p:cNvPicPr>
            <a:picLocks noChangeAspect="1" noChangeArrowheads="1"/>
          </p:cNvPicPr>
          <p:nvPr/>
        </p:nvPicPr>
        <p:blipFill>
          <a:blip r:embed="rId2"/>
          <a:srcRect/>
          <a:stretch>
            <a:fillRect/>
          </a:stretch>
        </p:blipFill>
        <p:spPr bwMode="auto">
          <a:xfrm>
            <a:off x="7030001" y="1410887"/>
            <a:ext cx="2143125" cy="2143125"/>
          </a:xfrm>
          <a:prstGeom prst="rect">
            <a:avLst/>
          </a:prstGeom>
          <a:noFill/>
          <a:ln w="9525">
            <a:noFill/>
            <a:miter lim="800000"/>
            <a:headEnd/>
            <a:tailEnd/>
          </a:ln>
        </p:spPr>
      </p:pic>
      <p:sp>
        <p:nvSpPr>
          <p:cNvPr id="65538" name="Rectangle 2"/>
          <p:cNvSpPr>
            <a:spLocks noGrp="1" noChangeArrowheads="1"/>
          </p:cNvSpPr>
          <p:nvPr>
            <p:ph type="title"/>
          </p:nvPr>
        </p:nvSpPr>
        <p:spPr/>
        <p:txBody>
          <a:bodyPr/>
          <a:lstStyle/>
          <a:p>
            <a:r>
              <a:rPr lang="en-NZ"/>
              <a:t>Points of attack</a:t>
            </a:r>
          </a:p>
        </p:txBody>
      </p:sp>
      <p:sp>
        <p:nvSpPr>
          <p:cNvPr id="65539" name="Rectangle 3"/>
          <p:cNvSpPr>
            <a:spLocks noGrp="1" noChangeArrowheads="1"/>
          </p:cNvSpPr>
          <p:nvPr>
            <p:ph type="body" idx="1"/>
          </p:nvPr>
        </p:nvSpPr>
        <p:spPr>
          <a:xfrm>
            <a:off x="467544" y="2194560"/>
            <a:ext cx="8082096" cy="4330784"/>
          </a:xfrm>
        </p:spPr>
        <p:txBody>
          <a:bodyPr>
            <a:normAutofit/>
          </a:bodyPr>
          <a:lstStyle/>
          <a:p>
            <a:r>
              <a:rPr lang="en-NZ" sz="2400" dirty="0"/>
              <a:t>A system consists of hosts (servers </a:t>
            </a:r>
            <a:br>
              <a:rPr lang="en-NZ" sz="2400" dirty="0"/>
            </a:br>
            <a:r>
              <a:rPr lang="en-NZ" sz="2400" dirty="0"/>
              <a:t>and clients), networks, applications, </a:t>
            </a:r>
            <a:br>
              <a:rPr lang="en-NZ" sz="2400" dirty="0"/>
            </a:br>
            <a:r>
              <a:rPr lang="en-NZ" sz="2400" dirty="0"/>
              <a:t>system administration, users and attackers</a:t>
            </a:r>
          </a:p>
          <a:p>
            <a:endParaRPr lang="en-NZ" sz="2400" dirty="0"/>
          </a:p>
          <a:p>
            <a:r>
              <a:rPr lang="en-NZ" sz="2400" dirty="0"/>
              <a:t>Points of attack at host and communication links</a:t>
            </a:r>
          </a:p>
          <a:p>
            <a:pPr lvl="1"/>
            <a:r>
              <a:rPr lang="en-NZ" sz="2400" dirty="0"/>
              <a:t>The people – e.g. social engineering</a:t>
            </a:r>
          </a:p>
          <a:p>
            <a:pPr lvl="1"/>
            <a:r>
              <a:rPr lang="en-NZ" sz="2400" dirty="0"/>
              <a:t>The server – e.g. malicious input for buffer overflows</a:t>
            </a:r>
          </a:p>
          <a:p>
            <a:pPr lvl="1"/>
            <a:r>
              <a:rPr lang="en-NZ" sz="2400" dirty="0"/>
              <a:t>The software – e.g. “upgrades” and viruses</a:t>
            </a:r>
          </a:p>
          <a:p>
            <a:pPr lvl="1"/>
            <a:r>
              <a:rPr lang="en-NZ" sz="2400" dirty="0"/>
              <a:t>The data – e.g. configuration data</a:t>
            </a:r>
          </a:p>
          <a:p>
            <a:pPr lvl="1"/>
            <a:r>
              <a:rPr lang="en-NZ" sz="2400" dirty="0"/>
              <a:t>The network – e.g. “spoofing” to access traffic</a:t>
            </a:r>
          </a:p>
        </p:txBody>
      </p:sp>
    </p:spTree>
    <p:extLst>
      <p:ext uri="{BB962C8B-B14F-4D97-AF65-F5344CB8AC3E}">
        <p14:creationId xmlns:p14="http://schemas.microsoft.com/office/powerpoint/2010/main" val="2418587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NZ"/>
              <a:t>Categories of attack</a:t>
            </a:r>
          </a:p>
        </p:txBody>
      </p:sp>
      <p:sp>
        <p:nvSpPr>
          <p:cNvPr id="66563" name="Rectangle 3"/>
          <p:cNvSpPr>
            <a:spLocks noGrp="1" noChangeArrowheads="1"/>
          </p:cNvSpPr>
          <p:nvPr>
            <p:ph type="body" idx="1"/>
          </p:nvPr>
        </p:nvSpPr>
        <p:spPr>
          <a:xfrm>
            <a:off x="683568" y="2194560"/>
            <a:ext cx="7866072" cy="4402792"/>
          </a:xfrm>
        </p:spPr>
        <p:txBody>
          <a:bodyPr>
            <a:normAutofit/>
          </a:bodyPr>
          <a:lstStyle/>
          <a:p>
            <a:r>
              <a:rPr lang="en-NZ" dirty="0"/>
              <a:t>Interception</a:t>
            </a:r>
          </a:p>
          <a:p>
            <a:pPr lvl="1"/>
            <a:r>
              <a:rPr lang="en-NZ" dirty="0"/>
              <a:t>Attack on confidentiality</a:t>
            </a:r>
          </a:p>
          <a:p>
            <a:pPr lvl="1"/>
            <a:endParaRPr lang="en-NZ" dirty="0"/>
          </a:p>
          <a:p>
            <a:r>
              <a:rPr lang="en-NZ" dirty="0"/>
              <a:t>Modification</a:t>
            </a:r>
          </a:p>
          <a:p>
            <a:pPr lvl="1"/>
            <a:r>
              <a:rPr lang="en-NZ" dirty="0"/>
              <a:t>Attack on integrity</a:t>
            </a:r>
          </a:p>
          <a:p>
            <a:pPr lvl="1"/>
            <a:endParaRPr lang="en-NZ" dirty="0"/>
          </a:p>
          <a:p>
            <a:r>
              <a:rPr lang="en-NZ" dirty="0"/>
              <a:t>Interruption </a:t>
            </a:r>
          </a:p>
          <a:p>
            <a:pPr lvl="1"/>
            <a:r>
              <a:rPr lang="en-NZ" dirty="0"/>
              <a:t>Attack on availability</a:t>
            </a:r>
          </a:p>
          <a:p>
            <a:pPr lvl="1"/>
            <a:endParaRPr lang="en-NZ" sz="2400" dirty="0"/>
          </a:p>
          <a:p>
            <a:r>
              <a:rPr lang="en-NZ" dirty="0"/>
              <a:t>Fabrication</a:t>
            </a:r>
          </a:p>
          <a:p>
            <a:pPr lvl="1"/>
            <a:r>
              <a:rPr lang="en-NZ" dirty="0"/>
              <a:t>Attack on authenticity</a:t>
            </a:r>
          </a:p>
        </p:txBody>
      </p:sp>
      <p:pic>
        <p:nvPicPr>
          <p:cNvPr id="66567" name="Picture 7" descr="virus_stuxnet1"/>
          <p:cNvPicPr>
            <a:picLocks noChangeAspect="1" noChangeArrowheads="1"/>
          </p:cNvPicPr>
          <p:nvPr/>
        </p:nvPicPr>
        <p:blipFill>
          <a:blip r:embed="rId2"/>
          <a:srcRect/>
          <a:stretch>
            <a:fillRect/>
          </a:stretch>
        </p:blipFill>
        <p:spPr bwMode="auto">
          <a:xfrm>
            <a:off x="4932363" y="2276475"/>
            <a:ext cx="3810000" cy="2695575"/>
          </a:xfrm>
          <a:prstGeom prst="rect">
            <a:avLst/>
          </a:prstGeom>
          <a:noFill/>
        </p:spPr>
      </p:pic>
    </p:spTree>
    <p:extLst>
      <p:ext uri="{BB962C8B-B14F-4D97-AF65-F5344CB8AC3E}">
        <p14:creationId xmlns:p14="http://schemas.microsoft.com/office/powerpoint/2010/main" val="176699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1520" y="764373"/>
            <a:ext cx="8568952" cy="1293028"/>
          </a:xfrm>
        </p:spPr>
        <p:txBody>
          <a:bodyPr/>
          <a:lstStyle/>
          <a:p>
            <a:r>
              <a:rPr lang="en-NZ" dirty="0"/>
              <a:t>Damage from external attacks</a:t>
            </a:r>
          </a:p>
        </p:txBody>
      </p:sp>
      <p:sp>
        <p:nvSpPr>
          <p:cNvPr id="67587" name="Rectangle 3"/>
          <p:cNvSpPr>
            <a:spLocks noGrp="1" noChangeArrowheads="1"/>
          </p:cNvSpPr>
          <p:nvPr>
            <p:ph type="body" idx="1"/>
          </p:nvPr>
        </p:nvSpPr>
        <p:spPr>
          <a:xfrm>
            <a:off x="395536" y="1916832"/>
            <a:ext cx="8424936" cy="4680520"/>
          </a:xfrm>
        </p:spPr>
        <p:txBody>
          <a:bodyPr>
            <a:normAutofit fontScale="92500" lnSpcReduction="10000"/>
          </a:bodyPr>
          <a:lstStyle/>
          <a:p>
            <a:r>
              <a:rPr lang="en-NZ" dirty="0"/>
              <a:t>Denial of service</a:t>
            </a:r>
          </a:p>
          <a:p>
            <a:pPr lvl="1"/>
            <a:r>
              <a:rPr lang="en-NZ" dirty="0"/>
              <a:t>System forced into a state where its normal service becomes unavailable </a:t>
            </a:r>
          </a:p>
          <a:p>
            <a:pPr lvl="1"/>
            <a:r>
              <a:rPr lang="en-NZ" dirty="0"/>
              <a:t>Impacts availability</a:t>
            </a:r>
          </a:p>
          <a:p>
            <a:pPr lvl="1"/>
            <a:endParaRPr lang="en-NZ" dirty="0"/>
          </a:p>
          <a:p>
            <a:r>
              <a:rPr lang="en-NZ" dirty="0"/>
              <a:t>Corruption of programs or data</a:t>
            </a:r>
          </a:p>
          <a:p>
            <a:pPr lvl="1"/>
            <a:r>
              <a:rPr lang="en-NZ" dirty="0"/>
              <a:t>Software components altered in some unauthorised way</a:t>
            </a:r>
          </a:p>
          <a:p>
            <a:pPr lvl="1"/>
            <a:r>
              <a:rPr lang="en-NZ" dirty="0"/>
              <a:t>May affect the systems behaviour and impact reliability and safety</a:t>
            </a:r>
          </a:p>
          <a:p>
            <a:pPr lvl="1"/>
            <a:endParaRPr lang="en-NZ" dirty="0"/>
          </a:p>
          <a:p>
            <a:r>
              <a:rPr lang="en-NZ" dirty="0"/>
              <a:t>Disclosure of confidential information </a:t>
            </a:r>
          </a:p>
          <a:p>
            <a:pPr lvl="1"/>
            <a:r>
              <a:rPr lang="en-NZ" dirty="0"/>
              <a:t>Exposure to unauthorised people</a:t>
            </a:r>
          </a:p>
          <a:p>
            <a:pPr lvl="1"/>
            <a:r>
              <a:rPr lang="en-NZ" dirty="0"/>
              <a:t>Depending on the nature of the information, this could affect the safety of the system</a:t>
            </a:r>
          </a:p>
          <a:p>
            <a:pPr lvl="1"/>
            <a:r>
              <a:rPr lang="en-NZ" dirty="0"/>
              <a:t>May allow later attacks that affect system availability or reliability</a:t>
            </a:r>
          </a:p>
        </p:txBody>
      </p:sp>
    </p:spTree>
    <p:extLst>
      <p:ext uri="{BB962C8B-B14F-4D97-AF65-F5344CB8AC3E}">
        <p14:creationId xmlns:p14="http://schemas.microsoft.com/office/powerpoint/2010/main" val="74382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NZ"/>
              <a:t>Security terminology</a:t>
            </a:r>
          </a:p>
        </p:txBody>
      </p:sp>
      <p:sp>
        <p:nvSpPr>
          <p:cNvPr id="68611" name="Rectangle 3"/>
          <p:cNvSpPr>
            <a:spLocks noGrp="1" noChangeArrowheads="1"/>
          </p:cNvSpPr>
          <p:nvPr>
            <p:ph type="body" idx="1"/>
          </p:nvPr>
        </p:nvSpPr>
        <p:spPr>
          <a:xfrm>
            <a:off x="395536" y="1772816"/>
            <a:ext cx="8424936" cy="4752528"/>
          </a:xfrm>
        </p:spPr>
        <p:txBody>
          <a:bodyPr>
            <a:normAutofit lnSpcReduction="10000"/>
          </a:bodyPr>
          <a:lstStyle/>
          <a:p>
            <a:r>
              <a:rPr lang="en-NZ" sz="2400" dirty="0">
                <a:solidFill>
                  <a:srgbClr val="FF0000"/>
                </a:solidFill>
              </a:rPr>
              <a:t>Exposure</a:t>
            </a:r>
          </a:p>
          <a:p>
            <a:pPr lvl="1"/>
            <a:r>
              <a:rPr lang="en-NZ" sz="2400" dirty="0"/>
              <a:t>Possible loss or harm in a system. Loss or damage to data or loss of time and effort if recovery is necessary after a security breach</a:t>
            </a:r>
          </a:p>
          <a:p>
            <a:pPr lvl="1"/>
            <a:endParaRPr lang="en-NZ" sz="2400" dirty="0"/>
          </a:p>
          <a:p>
            <a:r>
              <a:rPr lang="en-NZ" sz="2400" dirty="0">
                <a:solidFill>
                  <a:srgbClr val="FF0000"/>
                </a:solidFill>
              </a:rPr>
              <a:t>Vulnerability</a:t>
            </a:r>
          </a:p>
          <a:p>
            <a:pPr lvl="1"/>
            <a:r>
              <a:rPr lang="en-NZ" sz="2400" dirty="0"/>
              <a:t>A weakness in a computer-based system that may be exploited to cause loss or harm</a:t>
            </a:r>
          </a:p>
          <a:p>
            <a:pPr lvl="1"/>
            <a:endParaRPr lang="en-NZ" sz="2400" dirty="0"/>
          </a:p>
          <a:p>
            <a:r>
              <a:rPr lang="en-NZ" sz="2400" dirty="0">
                <a:solidFill>
                  <a:srgbClr val="FF0000"/>
                </a:solidFill>
              </a:rPr>
              <a:t>Attack</a:t>
            </a:r>
          </a:p>
          <a:p>
            <a:pPr lvl="1"/>
            <a:r>
              <a:rPr lang="en-NZ" sz="2400" dirty="0"/>
              <a:t>An exploitation of a system’s vulnerability. Usually from outside the system and is a deliberate attempt to cause some damage</a:t>
            </a:r>
          </a:p>
        </p:txBody>
      </p:sp>
    </p:spTree>
    <p:extLst>
      <p:ext uri="{BB962C8B-B14F-4D97-AF65-F5344CB8AC3E}">
        <p14:creationId xmlns:p14="http://schemas.microsoft.com/office/powerpoint/2010/main" val="7484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27584" y="764373"/>
            <a:ext cx="7722056" cy="1293028"/>
          </a:xfrm>
        </p:spPr>
        <p:txBody>
          <a:bodyPr/>
          <a:lstStyle/>
          <a:p>
            <a:r>
              <a:rPr lang="en-NZ" dirty="0"/>
              <a:t>Security terminology</a:t>
            </a:r>
            <a:r>
              <a:rPr lang="en-NZ" sz="1800" dirty="0"/>
              <a:t>2</a:t>
            </a:r>
            <a:endParaRPr lang="en-NZ" dirty="0"/>
          </a:p>
        </p:txBody>
      </p:sp>
      <p:sp>
        <p:nvSpPr>
          <p:cNvPr id="76803" name="Rectangle 3"/>
          <p:cNvSpPr>
            <a:spLocks noGrp="1" noChangeArrowheads="1"/>
          </p:cNvSpPr>
          <p:nvPr>
            <p:ph type="body" idx="1"/>
          </p:nvPr>
        </p:nvSpPr>
        <p:spPr>
          <a:xfrm>
            <a:off x="539552" y="1844824"/>
            <a:ext cx="8352928" cy="4752528"/>
          </a:xfrm>
        </p:spPr>
        <p:txBody>
          <a:bodyPr>
            <a:normAutofit lnSpcReduction="10000"/>
          </a:bodyPr>
          <a:lstStyle/>
          <a:p>
            <a:r>
              <a:rPr lang="en-NZ" sz="2400" dirty="0">
                <a:solidFill>
                  <a:srgbClr val="FF0000"/>
                </a:solidFill>
              </a:rPr>
              <a:t>Threats</a:t>
            </a:r>
          </a:p>
          <a:p>
            <a:pPr lvl="1"/>
            <a:r>
              <a:rPr lang="en-NZ" sz="2400" dirty="0"/>
              <a:t>Circumstances that have potential to cause loss or harm. A system vulnerability that is subjected to an attack</a:t>
            </a:r>
          </a:p>
          <a:p>
            <a:pPr lvl="1"/>
            <a:endParaRPr lang="en-NZ" sz="2400" dirty="0"/>
          </a:p>
          <a:p>
            <a:r>
              <a:rPr lang="en-NZ" sz="2400" dirty="0">
                <a:solidFill>
                  <a:srgbClr val="FF0000"/>
                </a:solidFill>
              </a:rPr>
              <a:t>Control</a:t>
            </a:r>
          </a:p>
          <a:p>
            <a:pPr lvl="1"/>
            <a:r>
              <a:rPr lang="en-NZ" sz="2400" dirty="0"/>
              <a:t>Protective measure that reduces a system’s vulnerability. Encryption would be an example of a control that reduced a vulnerability of a weak access control system</a:t>
            </a:r>
          </a:p>
          <a:p>
            <a:pPr lvl="1"/>
            <a:endParaRPr lang="en-NZ" sz="2400" dirty="0"/>
          </a:p>
          <a:p>
            <a:r>
              <a:rPr lang="en-NZ" sz="2400" dirty="0"/>
              <a:t>Question: What threats do visual passwords or fingerprint identification in a UI login control? </a:t>
            </a:r>
          </a:p>
        </p:txBody>
      </p:sp>
    </p:spTree>
    <p:extLst>
      <p:ext uri="{BB962C8B-B14F-4D97-AF65-F5344CB8AC3E}">
        <p14:creationId xmlns:p14="http://schemas.microsoft.com/office/powerpoint/2010/main" val="227186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NZ"/>
              <a:t>Security design</a:t>
            </a:r>
          </a:p>
        </p:txBody>
      </p:sp>
      <p:sp>
        <p:nvSpPr>
          <p:cNvPr id="70659" name="Rectangle 3"/>
          <p:cNvSpPr>
            <a:spLocks noGrp="1" noChangeArrowheads="1"/>
          </p:cNvSpPr>
          <p:nvPr>
            <p:ph type="body" idx="1"/>
          </p:nvPr>
        </p:nvSpPr>
        <p:spPr>
          <a:xfrm>
            <a:off x="395536" y="1772816"/>
            <a:ext cx="8424936" cy="4824536"/>
          </a:xfrm>
        </p:spPr>
        <p:txBody>
          <a:bodyPr>
            <a:normAutofit/>
          </a:bodyPr>
          <a:lstStyle/>
          <a:p>
            <a:r>
              <a:rPr lang="en-NZ" dirty="0"/>
              <a:t>Security analysis of a design focuses on identifying the following:</a:t>
            </a:r>
          </a:p>
          <a:p>
            <a:endParaRPr lang="en-NZ" dirty="0"/>
          </a:p>
          <a:p>
            <a:r>
              <a:rPr lang="en-NZ" dirty="0"/>
              <a:t>Data flow between components</a:t>
            </a:r>
          </a:p>
          <a:p>
            <a:endParaRPr lang="en-NZ" dirty="0"/>
          </a:p>
          <a:p>
            <a:r>
              <a:rPr lang="en-NZ" dirty="0"/>
              <a:t>Users, roles and rights </a:t>
            </a:r>
          </a:p>
          <a:p>
            <a:pPr lvl="1"/>
            <a:r>
              <a:rPr lang="en-NZ" dirty="0"/>
              <a:t>explicit or implicit</a:t>
            </a:r>
          </a:p>
          <a:p>
            <a:endParaRPr lang="en-NZ" dirty="0"/>
          </a:p>
          <a:p>
            <a:r>
              <a:rPr lang="en-NZ" dirty="0"/>
              <a:t>Trust relationships of each component</a:t>
            </a:r>
          </a:p>
          <a:p>
            <a:endParaRPr lang="en-NZ" dirty="0"/>
          </a:p>
          <a:p>
            <a:r>
              <a:rPr lang="en-NZ" dirty="0"/>
              <a:t>Potentially applicable solutions to recognised problems</a:t>
            </a:r>
          </a:p>
        </p:txBody>
      </p:sp>
      <p:pic>
        <p:nvPicPr>
          <p:cNvPr id="70661" name="Picture 5" descr="20090908-VideoOverEnterprise-data-flow"/>
          <p:cNvPicPr>
            <a:picLocks noChangeAspect="1" noChangeArrowheads="1"/>
          </p:cNvPicPr>
          <p:nvPr/>
        </p:nvPicPr>
        <p:blipFill>
          <a:blip r:embed="rId2"/>
          <a:srcRect/>
          <a:stretch>
            <a:fillRect/>
          </a:stretch>
        </p:blipFill>
        <p:spPr bwMode="auto">
          <a:xfrm>
            <a:off x="5508104" y="2456036"/>
            <a:ext cx="3311525" cy="2197100"/>
          </a:xfrm>
          <a:prstGeom prst="rect">
            <a:avLst/>
          </a:prstGeom>
          <a:noFill/>
        </p:spPr>
      </p:pic>
    </p:spTree>
    <p:extLst>
      <p:ext uri="{BB962C8B-B14F-4D97-AF65-F5344CB8AC3E}">
        <p14:creationId xmlns:p14="http://schemas.microsoft.com/office/powerpoint/2010/main" val="1828585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1520" y="764373"/>
            <a:ext cx="8298120" cy="1293028"/>
          </a:xfrm>
        </p:spPr>
        <p:txBody>
          <a:bodyPr/>
          <a:lstStyle/>
          <a:p>
            <a:r>
              <a:rPr lang="en-NZ" dirty="0"/>
              <a:t>Security design guidelines</a:t>
            </a:r>
          </a:p>
        </p:txBody>
      </p:sp>
      <p:sp>
        <p:nvSpPr>
          <p:cNvPr id="71683" name="Rectangle 3"/>
          <p:cNvSpPr>
            <a:spLocks noGrp="1" noChangeArrowheads="1"/>
          </p:cNvSpPr>
          <p:nvPr>
            <p:ph type="body" idx="1"/>
          </p:nvPr>
        </p:nvSpPr>
        <p:spPr>
          <a:xfrm>
            <a:off x="467544" y="1844824"/>
            <a:ext cx="8424936" cy="4752528"/>
          </a:xfrm>
        </p:spPr>
        <p:txBody>
          <a:bodyPr>
            <a:normAutofit/>
          </a:bodyPr>
          <a:lstStyle/>
          <a:p>
            <a:r>
              <a:rPr lang="en-NZ" dirty="0"/>
              <a:t>Secure the weakest link</a:t>
            </a:r>
          </a:p>
          <a:p>
            <a:pPr lvl="1"/>
            <a:r>
              <a:rPr lang="en-NZ" dirty="0"/>
              <a:t>Security is only as strong as its weakest link</a:t>
            </a:r>
          </a:p>
          <a:p>
            <a:pPr lvl="1"/>
            <a:r>
              <a:rPr lang="en-NZ" dirty="0"/>
              <a:t>Attackers will look for and exploit weak points before data is encrypted and after data is decrypted as attacking encrypted data is too difficult</a:t>
            </a:r>
          </a:p>
          <a:p>
            <a:pPr lvl="1"/>
            <a:r>
              <a:rPr lang="en-NZ" dirty="0"/>
              <a:t>The weakest link is usually the users and system administrators who are subject to social engineering attacks</a:t>
            </a:r>
          </a:p>
          <a:p>
            <a:pPr lvl="1"/>
            <a:endParaRPr lang="en-NZ" dirty="0"/>
          </a:p>
          <a:p>
            <a:r>
              <a:rPr lang="en-NZ" dirty="0"/>
              <a:t>Practise defence in depth</a:t>
            </a:r>
          </a:p>
          <a:p>
            <a:pPr lvl="1"/>
            <a:r>
              <a:rPr lang="en-NZ" dirty="0"/>
              <a:t>Managing risk with diverse defensive strategies</a:t>
            </a:r>
          </a:p>
          <a:p>
            <a:pPr lvl="1"/>
            <a:r>
              <a:rPr lang="en-NZ" dirty="0"/>
              <a:t>If one layer is inadequate, another layer with prevent the breach</a:t>
            </a:r>
          </a:p>
          <a:p>
            <a:pPr lvl="1"/>
            <a:r>
              <a:rPr lang="en-NZ" dirty="0"/>
              <a:t>For example multiple firewalls combined with data encryption </a:t>
            </a:r>
          </a:p>
        </p:txBody>
      </p:sp>
    </p:spTree>
    <p:extLst>
      <p:ext uri="{BB962C8B-B14F-4D97-AF65-F5344CB8AC3E}">
        <p14:creationId xmlns:p14="http://schemas.microsoft.com/office/powerpoint/2010/main" val="221615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94360" y="548680"/>
            <a:ext cx="7955280" cy="1293028"/>
          </a:xfrm>
        </p:spPr>
        <p:txBody>
          <a:bodyPr/>
          <a:lstStyle/>
          <a:p>
            <a:r>
              <a:rPr lang="en-NZ" dirty="0"/>
              <a:t>Security design guidelines </a:t>
            </a:r>
            <a:r>
              <a:rPr lang="en-NZ" sz="2000" dirty="0"/>
              <a:t>2</a:t>
            </a:r>
            <a:endParaRPr lang="en-NZ" dirty="0"/>
          </a:p>
        </p:txBody>
      </p:sp>
      <p:sp>
        <p:nvSpPr>
          <p:cNvPr id="72707" name="Rectangle 3"/>
          <p:cNvSpPr>
            <a:spLocks noGrp="1" noChangeArrowheads="1"/>
          </p:cNvSpPr>
          <p:nvPr>
            <p:ph type="body" idx="1"/>
          </p:nvPr>
        </p:nvSpPr>
        <p:spPr>
          <a:xfrm>
            <a:off x="467544" y="1628800"/>
            <a:ext cx="8496944" cy="5040560"/>
          </a:xfrm>
        </p:spPr>
        <p:txBody>
          <a:bodyPr>
            <a:normAutofit lnSpcReduction="10000"/>
          </a:bodyPr>
          <a:lstStyle/>
          <a:p>
            <a:r>
              <a:rPr lang="en-NZ" sz="2400" dirty="0"/>
              <a:t>Fail securely</a:t>
            </a:r>
          </a:p>
          <a:p>
            <a:pPr lvl="1"/>
            <a:r>
              <a:rPr lang="en-NZ" dirty="0"/>
              <a:t>Failure is often unavoidable. Avoid systems moving to insecure states when they fail</a:t>
            </a:r>
          </a:p>
          <a:p>
            <a:pPr lvl="1"/>
            <a:endParaRPr lang="en-NZ" dirty="0"/>
          </a:p>
          <a:p>
            <a:r>
              <a:rPr lang="en-NZ" sz="2400" dirty="0"/>
              <a:t>Follow the principle of least privilege</a:t>
            </a:r>
          </a:p>
          <a:p>
            <a:pPr lvl="1"/>
            <a:r>
              <a:rPr lang="en-NZ" dirty="0"/>
              <a:t>Only the minimum privilege necessary to perform an operation should be granted and then only for the minimum amount of time necessary</a:t>
            </a:r>
          </a:p>
          <a:p>
            <a:pPr lvl="1"/>
            <a:endParaRPr lang="en-NZ" dirty="0"/>
          </a:p>
          <a:p>
            <a:r>
              <a:rPr lang="en-NZ" sz="2400" dirty="0"/>
              <a:t>Compartmentalise</a:t>
            </a:r>
          </a:p>
          <a:p>
            <a:pPr lvl="1"/>
            <a:r>
              <a:rPr lang="en-NZ" dirty="0"/>
              <a:t>Isolate code module by security privileges to minimise potential exposure and damage</a:t>
            </a:r>
          </a:p>
          <a:p>
            <a:pPr lvl="1"/>
            <a:endParaRPr lang="en-NZ" dirty="0"/>
          </a:p>
          <a:p>
            <a:r>
              <a:rPr lang="en-NZ" sz="2400" dirty="0"/>
              <a:t>Keep it simple</a:t>
            </a:r>
          </a:p>
          <a:p>
            <a:pPr lvl="1"/>
            <a:r>
              <a:rPr lang="en-NZ" dirty="0"/>
              <a:t>Limit functionality as limited functionality is easier to protect</a:t>
            </a:r>
          </a:p>
        </p:txBody>
      </p:sp>
    </p:spTree>
    <p:extLst>
      <p:ext uri="{BB962C8B-B14F-4D97-AF65-F5344CB8AC3E}">
        <p14:creationId xmlns:p14="http://schemas.microsoft.com/office/powerpoint/2010/main" val="231999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94360" y="548680"/>
            <a:ext cx="7955280" cy="1293028"/>
          </a:xfrm>
        </p:spPr>
        <p:txBody>
          <a:bodyPr/>
          <a:lstStyle/>
          <a:p>
            <a:r>
              <a:rPr lang="en-NZ" dirty="0"/>
              <a:t>Security design guidelines </a:t>
            </a:r>
            <a:r>
              <a:rPr lang="en-NZ" sz="2000" dirty="0"/>
              <a:t>3</a:t>
            </a:r>
            <a:endParaRPr lang="en-NZ" dirty="0"/>
          </a:p>
        </p:txBody>
      </p:sp>
      <p:sp>
        <p:nvSpPr>
          <p:cNvPr id="73731" name="Rectangle 3"/>
          <p:cNvSpPr>
            <a:spLocks noGrp="1" noChangeArrowheads="1"/>
          </p:cNvSpPr>
          <p:nvPr>
            <p:ph type="body" idx="1"/>
          </p:nvPr>
        </p:nvSpPr>
        <p:spPr>
          <a:xfrm>
            <a:off x="395536" y="1556792"/>
            <a:ext cx="8496944" cy="5040560"/>
          </a:xfrm>
        </p:spPr>
        <p:txBody>
          <a:bodyPr>
            <a:normAutofit lnSpcReduction="10000"/>
          </a:bodyPr>
          <a:lstStyle/>
          <a:p>
            <a:r>
              <a:rPr lang="en-NZ" dirty="0"/>
              <a:t>Promote privacy</a:t>
            </a:r>
          </a:p>
          <a:p>
            <a:pPr lvl="1"/>
            <a:r>
              <a:rPr lang="en-NZ" dirty="0"/>
              <a:t>Educate users and system admin. Restrict public information on system operation (e.g. login/password pairs) </a:t>
            </a:r>
          </a:p>
          <a:p>
            <a:pPr lvl="1"/>
            <a:endParaRPr lang="en-NZ" dirty="0"/>
          </a:p>
          <a:p>
            <a:r>
              <a:rPr lang="en-NZ" dirty="0"/>
              <a:t>Be reluctant to trust</a:t>
            </a:r>
          </a:p>
          <a:p>
            <a:pPr lvl="1"/>
            <a:r>
              <a:rPr lang="en-NZ" dirty="0"/>
              <a:t>Servers should be designed not to trust clients and clients should be designed not to trust servers</a:t>
            </a:r>
          </a:p>
          <a:p>
            <a:pPr lvl="1"/>
            <a:r>
              <a:rPr lang="en-NZ" dirty="0"/>
              <a:t>Trust is transitive. Trusted programs should not invoke un-trusted programs</a:t>
            </a:r>
          </a:p>
          <a:p>
            <a:pPr lvl="1"/>
            <a:endParaRPr lang="en-NZ" dirty="0"/>
          </a:p>
          <a:p>
            <a:r>
              <a:rPr lang="en-NZ" dirty="0"/>
              <a:t>Use of community resources</a:t>
            </a:r>
          </a:p>
          <a:p>
            <a:pPr lvl="1"/>
            <a:r>
              <a:rPr lang="en-NZ" dirty="0"/>
              <a:t>Place more trust on publicly available algorithms and security libraries that have been subjected to repeated use without failure</a:t>
            </a:r>
          </a:p>
          <a:p>
            <a:pPr lvl="1"/>
            <a:r>
              <a:rPr lang="en-NZ" dirty="0"/>
              <a:t>Particularly true for open source material that has had public scrutiny</a:t>
            </a:r>
          </a:p>
        </p:txBody>
      </p:sp>
    </p:spTree>
    <p:extLst>
      <p:ext uri="{BB962C8B-B14F-4D97-AF65-F5344CB8AC3E}">
        <p14:creationId xmlns:p14="http://schemas.microsoft.com/office/powerpoint/2010/main" val="41606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AD26-DB55-8147-8E8C-01126B0FA676}"/>
              </a:ext>
            </a:extLst>
          </p:cNvPr>
          <p:cNvSpPr>
            <a:spLocks noGrp="1"/>
          </p:cNvSpPr>
          <p:nvPr>
            <p:ph type="title"/>
          </p:nvPr>
        </p:nvSpPr>
        <p:spPr/>
        <p:txBody>
          <a:bodyPr/>
          <a:lstStyle/>
          <a:p>
            <a:r>
              <a:rPr lang="en-AU" dirty="0"/>
              <a:t>Aims</a:t>
            </a:r>
            <a:endParaRPr lang="en-US" dirty="0"/>
          </a:p>
        </p:txBody>
      </p:sp>
      <p:sp>
        <p:nvSpPr>
          <p:cNvPr id="3" name="Content Placeholder 2">
            <a:extLst>
              <a:ext uri="{FF2B5EF4-FFF2-40B4-BE49-F238E27FC236}">
                <a16:creationId xmlns:a16="http://schemas.microsoft.com/office/drawing/2014/main" id="{559DF921-6098-2D4E-9212-A7EF2B04E891}"/>
              </a:ext>
            </a:extLst>
          </p:cNvPr>
          <p:cNvSpPr>
            <a:spLocks noGrp="1"/>
          </p:cNvSpPr>
          <p:nvPr>
            <p:ph idx="1"/>
          </p:nvPr>
        </p:nvSpPr>
        <p:spPr/>
        <p:txBody>
          <a:bodyPr/>
          <a:lstStyle/>
          <a:p>
            <a:r>
              <a:rPr lang="en-AU" dirty="0"/>
              <a:t>To consider the human element in computer system</a:t>
            </a:r>
          </a:p>
          <a:p>
            <a:endParaRPr lang="en-AU" dirty="0"/>
          </a:p>
          <a:p>
            <a:r>
              <a:rPr lang="en-AU" dirty="0"/>
              <a:t>Explore human error issues for HCI</a:t>
            </a:r>
          </a:p>
          <a:p>
            <a:endParaRPr lang="en-AU" dirty="0"/>
          </a:p>
          <a:p>
            <a:r>
              <a:rPr lang="en-AU" dirty="0"/>
              <a:t>Define human issues in evaluation</a:t>
            </a:r>
          </a:p>
          <a:p>
            <a:endParaRPr lang="en-AU" dirty="0"/>
          </a:p>
          <a:p>
            <a:r>
              <a:rPr lang="en-AU" dirty="0"/>
              <a:t>To consider human engagement in security issues</a:t>
            </a:r>
          </a:p>
          <a:p>
            <a:endParaRPr lang="en-AU" dirty="0"/>
          </a:p>
          <a:p>
            <a:r>
              <a:rPr lang="en-AU" dirty="0"/>
              <a:t>To define security design guidelines </a:t>
            </a:r>
            <a:endParaRPr lang="en-US" dirty="0"/>
          </a:p>
        </p:txBody>
      </p:sp>
      <p:sp>
        <p:nvSpPr>
          <p:cNvPr id="4" name="Slide Number Placeholder 3">
            <a:extLst>
              <a:ext uri="{FF2B5EF4-FFF2-40B4-BE49-F238E27FC236}">
                <a16:creationId xmlns:a16="http://schemas.microsoft.com/office/drawing/2014/main" id="{89C8E0AB-8CCE-054E-BC65-1F4F9431A252}"/>
              </a:ext>
            </a:extLst>
          </p:cNvPr>
          <p:cNvSpPr>
            <a:spLocks noGrp="1"/>
          </p:cNvSpPr>
          <p:nvPr>
            <p:ph type="sldNum" sz="quarter" idx="12"/>
          </p:nvPr>
        </p:nvSpPr>
        <p:spPr/>
        <p:txBody>
          <a:bodyPr/>
          <a:lstStyle/>
          <a:p>
            <a:fld id="{A7EA2D8D-44E5-43C4-BBA1-AE3E32EF0894}" type="slidenum">
              <a:rPr lang="en-GB" smtClean="0"/>
              <a:t>3</a:t>
            </a:fld>
            <a:endParaRPr lang="en-GB"/>
          </a:p>
        </p:txBody>
      </p:sp>
    </p:spTree>
    <p:extLst>
      <p:ext uri="{BB962C8B-B14F-4D97-AF65-F5344CB8AC3E}">
        <p14:creationId xmlns:p14="http://schemas.microsoft.com/office/powerpoint/2010/main" val="1688382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descr="password_post-it_note"/>
          <p:cNvPicPr>
            <a:picLocks noChangeAspect="1" noChangeArrowheads="1"/>
          </p:cNvPicPr>
          <p:nvPr/>
        </p:nvPicPr>
        <p:blipFill>
          <a:blip r:embed="rId2"/>
          <a:srcRect/>
          <a:stretch>
            <a:fillRect/>
          </a:stretch>
        </p:blipFill>
        <p:spPr bwMode="auto">
          <a:xfrm>
            <a:off x="7030677" y="1628800"/>
            <a:ext cx="2204763" cy="1437044"/>
          </a:xfrm>
          <a:prstGeom prst="rect">
            <a:avLst/>
          </a:prstGeom>
          <a:noFill/>
        </p:spPr>
      </p:pic>
      <p:sp>
        <p:nvSpPr>
          <p:cNvPr id="74754" name="Rectangle 2"/>
          <p:cNvSpPr>
            <a:spLocks noGrp="1" noChangeArrowheads="1"/>
          </p:cNvSpPr>
          <p:nvPr>
            <p:ph type="title"/>
          </p:nvPr>
        </p:nvSpPr>
        <p:spPr/>
        <p:txBody>
          <a:bodyPr/>
          <a:lstStyle/>
          <a:p>
            <a:r>
              <a:rPr lang="en-NZ"/>
              <a:t>The human factor</a:t>
            </a:r>
          </a:p>
        </p:txBody>
      </p:sp>
      <p:sp>
        <p:nvSpPr>
          <p:cNvPr id="74755" name="Rectangle 3"/>
          <p:cNvSpPr>
            <a:spLocks noGrp="1" noChangeArrowheads="1"/>
          </p:cNvSpPr>
          <p:nvPr>
            <p:ph type="body" idx="1"/>
          </p:nvPr>
        </p:nvSpPr>
        <p:spPr>
          <a:xfrm>
            <a:off x="323528" y="1772816"/>
            <a:ext cx="8352928" cy="4824536"/>
          </a:xfrm>
        </p:spPr>
        <p:txBody>
          <a:bodyPr>
            <a:normAutofit lnSpcReduction="10000"/>
          </a:bodyPr>
          <a:lstStyle/>
          <a:p>
            <a:r>
              <a:rPr lang="en-NZ" sz="2400" dirty="0"/>
              <a:t>Majority of vulnerabilities in computer-</a:t>
            </a:r>
            <a:br>
              <a:rPr lang="en-NZ" sz="2400" dirty="0"/>
            </a:br>
            <a:r>
              <a:rPr lang="en-NZ" sz="2400" dirty="0"/>
              <a:t>based systems result from human failings </a:t>
            </a:r>
            <a:br>
              <a:rPr lang="en-NZ" sz="2400" dirty="0"/>
            </a:br>
            <a:r>
              <a:rPr lang="en-NZ" sz="2400" dirty="0"/>
              <a:t>rather than technical problems</a:t>
            </a:r>
          </a:p>
          <a:p>
            <a:pPr lvl="1"/>
            <a:r>
              <a:rPr lang="en-NZ" sz="2400" dirty="0"/>
              <a:t>People choose easy to guess passwords</a:t>
            </a:r>
          </a:p>
          <a:p>
            <a:pPr lvl="1"/>
            <a:r>
              <a:rPr lang="en-NZ" sz="2400" dirty="0"/>
              <a:t>People write their passwords down</a:t>
            </a:r>
          </a:p>
          <a:p>
            <a:pPr lvl="1"/>
            <a:r>
              <a:rPr lang="en-NZ" sz="2400" dirty="0"/>
              <a:t>System administrators make errors in setting up access control or configuration files</a:t>
            </a:r>
          </a:p>
          <a:p>
            <a:pPr lvl="1"/>
            <a:r>
              <a:rPr lang="en-NZ" sz="2400" dirty="0"/>
              <a:t>User forget to install, use and update protection software</a:t>
            </a:r>
          </a:p>
          <a:p>
            <a:pPr lvl="1"/>
            <a:endParaRPr lang="en-NZ" sz="2400" dirty="0"/>
          </a:p>
          <a:p>
            <a:r>
              <a:rPr lang="en-NZ" sz="2400" dirty="0"/>
              <a:t>Improving security requires us to consider the socio-technical perspective</a:t>
            </a:r>
          </a:p>
          <a:p>
            <a:pPr lvl="1"/>
            <a:r>
              <a:rPr lang="en-NZ" sz="2400" dirty="0"/>
              <a:t>How systems are actually used</a:t>
            </a:r>
          </a:p>
          <a:p>
            <a:pPr lvl="1"/>
            <a:r>
              <a:rPr lang="en-NZ" sz="2400" dirty="0"/>
              <a:t>Not just the technical characteristics</a:t>
            </a:r>
          </a:p>
        </p:txBody>
      </p:sp>
    </p:spTree>
    <p:extLst>
      <p:ext uri="{BB962C8B-B14F-4D97-AF65-F5344CB8AC3E}">
        <p14:creationId xmlns:p14="http://schemas.microsoft.com/office/powerpoint/2010/main" val="291312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p:txBody>
          <a:bodyPr>
            <a:normAutofit fontScale="90000"/>
          </a:bodyPr>
          <a:lstStyle/>
          <a:p>
            <a:r>
              <a:rPr lang="en-AU" dirty="0"/>
              <a:t>SENG2260</a:t>
            </a:r>
            <a:br>
              <a:rPr lang="en-AU" dirty="0"/>
            </a:br>
            <a:r>
              <a:rPr lang="en-AU" dirty="0"/>
              <a:t>Human-Computer Interaction</a:t>
            </a:r>
            <a:endParaRPr lang="en-GB" altLang="en-US" dirty="0"/>
          </a:p>
        </p:txBody>
      </p:sp>
      <p:sp>
        <p:nvSpPr>
          <p:cNvPr id="9" name="Subtitle 4"/>
          <p:cNvSpPr>
            <a:spLocks noGrp="1"/>
          </p:cNvSpPr>
          <p:nvPr>
            <p:ph type="subTitle" idx="1"/>
          </p:nvPr>
        </p:nvSpPr>
        <p:spPr/>
        <p:txBody>
          <a:bodyPr/>
          <a:lstStyle/>
          <a:p>
            <a:r>
              <a:rPr lang="en-GB" altLang="en-US" dirty="0"/>
              <a:t>Week 11b: </a:t>
            </a:r>
            <a:r>
              <a:rPr lang="en-AU" altLang="en-US" dirty="0"/>
              <a:t>Social and Ethical Concerns</a:t>
            </a:r>
            <a:endParaRPr lang="en-AU" dirty="0"/>
          </a:p>
        </p:txBody>
      </p:sp>
    </p:spTree>
    <p:extLst>
      <p:ext uri="{BB962C8B-B14F-4D97-AF65-F5344CB8AC3E}">
        <p14:creationId xmlns:p14="http://schemas.microsoft.com/office/powerpoint/2010/main" val="109119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dirty="0"/>
              <a:t>Learning Objectives</a:t>
            </a:r>
          </a:p>
        </p:txBody>
      </p:sp>
      <p:sp>
        <p:nvSpPr>
          <p:cNvPr id="93187" name="Rectangle 3"/>
          <p:cNvSpPr>
            <a:spLocks noGrp="1" noChangeArrowheads="1"/>
          </p:cNvSpPr>
          <p:nvPr>
            <p:ph type="body" idx="1"/>
          </p:nvPr>
        </p:nvSpPr>
        <p:spPr>
          <a:xfrm>
            <a:off x="594360" y="2194560"/>
            <a:ext cx="8082096" cy="4258776"/>
          </a:xfrm>
        </p:spPr>
        <p:txBody>
          <a:bodyPr>
            <a:normAutofit lnSpcReduction="10000"/>
          </a:bodyPr>
          <a:lstStyle/>
          <a:p>
            <a:pPr>
              <a:lnSpc>
                <a:spcPct val="80000"/>
              </a:lnSpc>
            </a:pPr>
            <a:r>
              <a:rPr lang="en-US" altLang="en-US" sz="2400" dirty="0"/>
              <a:t>To define and discuss the nature of the social context of HCI development</a:t>
            </a:r>
          </a:p>
          <a:p>
            <a:pPr>
              <a:lnSpc>
                <a:spcPct val="80000"/>
              </a:lnSpc>
            </a:pPr>
            <a:endParaRPr lang="en-US" altLang="en-US" sz="2400" dirty="0"/>
          </a:p>
          <a:p>
            <a:pPr>
              <a:lnSpc>
                <a:spcPct val="80000"/>
              </a:lnSpc>
            </a:pPr>
            <a:r>
              <a:rPr lang="en-US" altLang="en-US" sz="2400" dirty="0"/>
              <a:t>Understand and discuss the </a:t>
            </a:r>
            <a:r>
              <a:rPr lang="en-US" altLang="en-US" sz="2400" b="1" dirty="0"/>
              <a:t>social</a:t>
            </a:r>
            <a:r>
              <a:rPr lang="en-US" altLang="en-US" sz="2400" dirty="0"/>
              <a:t> aspects of information systems and how HCI can </a:t>
            </a:r>
            <a:r>
              <a:rPr lang="en-GB" sz="2400" dirty="0"/>
              <a:t>improve </a:t>
            </a:r>
            <a:r>
              <a:rPr lang="en-US" altLang="en-US" sz="2400" dirty="0"/>
              <a:t>these aspects</a:t>
            </a:r>
          </a:p>
          <a:p>
            <a:pPr>
              <a:lnSpc>
                <a:spcPct val="80000"/>
              </a:lnSpc>
            </a:pPr>
            <a:endParaRPr lang="en-AU" altLang="en-US" sz="2400" dirty="0"/>
          </a:p>
          <a:p>
            <a:pPr>
              <a:lnSpc>
                <a:spcPct val="80000"/>
              </a:lnSpc>
            </a:pPr>
            <a:r>
              <a:rPr lang="en-US" altLang="en-US" sz="2400" dirty="0"/>
              <a:t>Understand and discuss the </a:t>
            </a:r>
            <a:r>
              <a:rPr lang="en-US" altLang="en-US" sz="2400" b="1" dirty="0"/>
              <a:t>ethical</a:t>
            </a:r>
            <a:r>
              <a:rPr lang="en-US" altLang="en-US" sz="2400" dirty="0"/>
              <a:t> aspects of information systems and how HCI can </a:t>
            </a:r>
            <a:r>
              <a:rPr lang="en-GB" sz="2400" dirty="0"/>
              <a:t>improve </a:t>
            </a:r>
            <a:r>
              <a:rPr lang="en-US" altLang="en-US" sz="2400" dirty="0"/>
              <a:t>these aspects</a:t>
            </a:r>
          </a:p>
          <a:p>
            <a:pPr>
              <a:lnSpc>
                <a:spcPct val="80000"/>
              </a:lnSpc>
            </a:pPr>
            <a:endParaRPr lang="en-US" altLang="en-US" sz="2400" dirty="0"/>
          </a:p>
          <a:p>
            <a:pPr>
              <a:lnSpc>
                <a:spcPct val="80000"/>
              </a:lnSpc>
            </a:pPr>
            <a:r>
              <a:rPr lang="en-US" altLang="en-US" sz="2400" dirty="0"/>
              <a:t>Consider the ethics of user testing</a:t>
            </a:r>
          </a:p>
          <a:p>
            <a:pPr>
              <a:lnSpc>
                <a:spcPct val="80000"/>
              </a:lnSpc>
            </a:pPr>
            <a:endParaRPr lang="en-US" altLang="en-US" sz="2400" dirty="0"/>
          </a:p>
          <a:p>
            <a:pPr>
              <a:lnSpc>
                <a:spcPct val="80000"/>
              </a:lnSpc>
            </a:pPr>
            <a:endParaRPr lang="en-AU" altLang="en-US" sz="2400" dirty="0"/>
          </a:p>
          <a:p>
            <a:pPr>
              <a:lnSpc>
                <a:spcPct val="80000"/>
              </a:lnSpc>
            </a:pPr>
            <a:endParaRPr lang="en-US" altLang="en-US" sz="24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32</a:t>
            </a:fld>
            <a:endParaRPr lang="en-GB" altLang="en-US"/>
          </a:p>
        </p:txBody>
      </p:sp>
    </p:spTree>
    <p:extLst>
      <p:ext uri="{BB962C8B-B14F-4D97-AF65-F5344CB8AC3E}">
        <p14:creationId xmlns:p14="http://schemas.microsoft.com/office/powerpoint/2010/main" val="2348277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52572"/>
            <a:ext cx="8229600" cy="1143000"/>
          </a:xfrm>
        </p:spPr>
        <p:txBody>
          <a:bodyPr/>
          <a:lstStyle/>
          <a:p>
            <a:r>
              <a:rPr lang="en-US" altLang="en-US" dirty="0"/>
              <a:t>Social Context</a:t>
            </a:r>
          </a:p>
        </p:txBody>
      </p:sp>
      <p:graphicFrame>
        <p:nvGraphicFramePr>
          <p:cNvPr id="43178" name="Group 170"/>
          <p:cNvGraphicFramePr>
            <a:graphicFrameLocks noGrp="1"/>
          </p:cNvGraphicFramePr>
          <p:nvPr>
            <p:ph idx="1"/>
            <p:extLst/>
          </p:nvPr>
        </p:nvGraphicFramePr>
        <p:xfrm>
          <a:off x="457200" y="1647972"/>
          <a:ext cx="8229600" cy="4805364"/>
        </p:xfrm>
        <a:graphic>
          <a:graphicData uri="http://schemas.openxmlformats.org/drawingml/2006/table">
            <a:tbl>
              <a:tblPr/>
              <a:tblGrid>
                <a:gridCol w="2628900">
                  <a:extLst>
                    <a:ext uri="{9D8B030D-6E8A-4147-A177-3AD203B41FA5}">
                      <a16:colId xmlns:a16="http://schemas.microsoft.com/office/drawing/2014/main" val="20000"/>
                    </a:ext>
                  </a:extLst>
                </a:gridCol>
                <a:gridCol w="2608263">
                  <a:extLst>
                    <a:ext uri="{9D8B030D-6E8A-4147-A177-3AD203B41FA5}">
                      <a16:colId xmlns:a16="http://schemas.microsoft.com/office/drawing/2014/main" val="20001"/>
                    </a:ext>
                  </a:extLst>
                </a:gridCol>
                <a:gridCol w="2992437">
                  <a:extLst>
                    <a:ext uri="{9D8B030D-6E8A-4147-A177-3AD203B41FA5}">
                      <a16:colId xmlns:a16="http://schemas.microsoft.com/office/drawing/2014/main" val="20002"/>
                    </a:ext>
                  </a:extLst>
                </a:gridCol>
              </a:tblGrid>
              <a:tr h="28098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1" i="0" u="none" strike="noStrike" cap="none" normalizeH="0" baseline="0" dirty="0">
                          <a:ln>
                            <a:noFill/>
                          </a:ln>
                          <a:solidFill>
                            <a:schemeClr val="tx1"/>
                          </a:solidFill>
                          <a:effectLst/>
                          <a:latin typeface="Times New Roman" pitchFamily="18" charset="0"/>
                          <a:ea typeface="Geneva" charset="0"/>
                          <a:cs typeface="Times New Roman" pitchFamily="18" charset="0"/>
                        </a:rPr>
                        <a:t>Social Issues</a:t>
                      </a:r>
                      <a:endParaRPr kumimoji="0" lang="en-GB" altLang="en-US" sz="1400" b="0" i="0" u="none" strike="noStrike" cap="none" normalizeH="0" baseline="0" dirty="0">
                        <a:ln>
                          <a:noFill/>
                        </a:ln>
                        <a:solidFill>
                          <a:schemeClr val="tx1"/>
                        </a:solidFill>
                        <a:effectLst/>
                        <a:latin typeface="Arial" pitchFamily="34" charset="0"/>
                        <a:ea typeface="Geneva"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1" i="0" u="none" strike="noStrike" cap="none" normalizeH="0" baseline="0">
                          <a:ln>
                            <a:noFill/>
                          </a:ln>
                          <a:solidFill>
                            <a:schemeClr val="tx1"/>
                          </a:solidFill>
                          <a:effectLst/>
                          <a:latin typeface="Times New Roman" pitchFamily="18" charset="0"/>
                          <a:ea typeface="Geneva" charset="0"/>
                          <a:cs typeface="Times New Roman" pitchFamily="18" charset="0"/>
                        </a:rPr>
                        <a:t>Concern</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1" i="0" u="none" strike="noStrike" cap="none" normalizeH="0" baseline="0">
                          <a:ln>
                            <a:noFill/>
                          </a:ln>
                          <a:solidFill>
                            <a:schemeClr val="tx1"/>
                          </a:solidFill>
                          <a:effectLst/>
                          <a:latin typeface="Times New Roman" pitchFamily="18" charset="0"/>
                          <a:ea typeface="Geneva" charset="0"/>
                          <a:cs typeface="Times New Roman" pitchFamily="18" charset="0"/>
                        </a:rPr>
                        <a:t>Implications for Design</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Anxiety</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Fear of computers</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for ease of use and ease of learning</a:t>
                      </a:r>
                      <a:endParaRPr kumimoji="0" lang="en-US" altLang="en-US" sz="1400" b="0" i="0" u="none" strike="noStrike" cap="none" normalizeH="0" baseline="0">
                        <a:ln>
                          <a:noFill/>
                        </a:ln>
                        <a:solidFill>
                          <a:schemeClr val="tx1"/>
                        </a:solidFill>
                        <a:effectLst/>
                        <a:latin typeface="Times New Roman" pitchFamily="18" charset="0"/>
                        <a:ea typeface="Geneva" charset="0"/>
                        <a:cs typeface="Times New Roman"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Standardization is critical</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Alienation</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Feelings of separation and disenfranchisement</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to enrich computer-mediated interactions (i.e., add emotional indicators)</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Potency and Impotency of the Individual</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Feelings of powerlessness</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to support empowerment (i.e., internal locus of control)</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Complexity and Speed</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Feelings of bewilderment and confusion</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to reduce complexity and give user control over rates of speed</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Organizational and Societal Dependence</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Feelings of helplessness and inability to perform</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for reliability and human backup</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78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Unemployment and displacement</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Fear of financial incapacity</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for job enrichment</a:t>
                      </a:r>
                      <a:endParaRPr kumimoji="0" lang="en-US" altLang="en-US" sz="1400" b="0" i="0" u="none" strike="noStrike" cap="none" normalizeH="0" baseline="0">
                        <a:ln>
                          <a:noFill/>
                        </a:ln>
                        <a:solidFill>
                          <a:schemeClr val="tx1"/>
                        </a:solidFill>
                        <a:effectLst/>
                        <a:latin typeface="Times New Roman" pitchFamily="18" charset="0"/>
                        <a:ea typeface="Geneva" charset="0"/>
                        <a:cs typeface="Times New Roman"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Design retraining systems</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1338">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Valuing Human Diversity</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Feelings of belongingness and fit</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l"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GB" altLang="en-US" sz="1400" b="0" i="0" u="none" strike="noStrike" cap="none" normalizeH="0" baseline="0">
                          <a:ln>
                            <a:noFill/>
                          </a:ln>
                          <a:solidFill>
                            <a:schemeClr val="tx1"/>
                          </a:solidFill>
                          <a:effectLst/>
                          <a:latin typeface="Times New Roman" pitchFamily="18" charset="0"/>
                          <a:ea typeface="Geneva" charset="0"/>
                          <a:cs typeface="Times New Roman" pitchFamily="18" charset="0"/>
                        </a:rPr>
                        <a:t>Understand diverse user populations and design to fit</a:t>
                      </a:r>
                      <a:endParaRPr kumimoji="0" lang="en-GB" altLang="en-US" sz="1400" b="0" i="0" u="none" strike="noStrike" cap="none" normalizeH="0" baseline="0">
                        <a:ln>
                          <a:noFill/>
                        </a:ln>
                        <a:solidFill>
                          <a:schemeClr val="tx1"/>
                        </a:solidFill>
                        <a:effectLst/>
                        <a:latin typeface="Arial" pitchFamily="34" charset="0"/>
                        <a:ea typeface="Geneva"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2425">
                <a:tc gridSpan="3">
                  <a:txBody>
                    <a:bodyPr/>
                    <a:lstStyle>
                      <a:lvl1pPr marL="469900" indent="-469900">
                        <a:spcBef>
                          <a:spcPct val="20000"/>
                        </a:spcBef>
                        <a:buClr>
                          <a:schemeClr val="bg2"/>
                        </a:buClr>
                        <a:buSzPct val="70000"/>
                        <a:buFont typeface="Wingdings" pitchFamily="2" charset="2"/>
                        <a:tabLst>
                          <a:tab pos="457200" algn="l"/>
                          <a:tab pos="914400" algn="l"/>
                          <a:tab pos="4572000" algn="l"/>
                        </a:tabLst>
                        <a:defRPr sz="2800">
                          <a:solidFill>
                            <a:schemeClr val="tx1"/>
                          </a:solidFill>
                          <a:latin typeface="Times New Roman" pitchFamily="18" charset="0"/>
                        </a:defRPr>
                      </a:lvl1pPr>
                      <a:lvl2pPr marL="908050" indent="-436563">
                        <a:spcBef>
                          <a:spcPct val="20000"/>
                        </a:spcBef>
                        <a:buClr>
                          <a:schemeClr val="accent2"/>
                        </a:buClr>
                        <a:buSzPct val="75000"/>
                        <a:buFont typeface="Wingdings" pitchFamily="2" charset="2"/>
                        <a:tabLst>
                          <a:tab pos="457200" algn="l"/>
                          <a:tab pos="914400" algn="l"/>
                          <a:tab pos="4572000" algn="l"/>
                        </a:tabLst>
                        <a:defRPr sz="2400">
                          <a:solidFill>
                            <a:schemeClr val="tx1"/>
                          </a:solidFill>
                          <a:latin typeface="Times New Roman" pitchFamily="18" charset="0"/>
                        </a:defRPr>
                      </a:lvl2pPr>
                      <a:lvl3pPr marL="1377950" indent="-468313">
                        <a:spcBef>
                          <a:spcPct val="20000"/>
                        </a:spcBef>
                        <a:buClr>
                          <a:schemeClr val="bg2"/>
                        </a:buClr>
                        <a:buSzPct val="65000"/>
                        <a:buFont typeface="Wingdings" pitchFamily="2" charset="2"/>
                        <a:tabLst>
                          <a:tab pos="457200" algn="l"/>
                          <a:tab pos="914400" algn="l"/>
                          <a:tab pos="4572000" algn="l"/>
                        </a:tabLst>
                        <a:defRPr sz="2000">
                          <a:solidFill>
                            <a:schemeClr val="tx1"/>
                          </a:solidFill>
                          <a:latin typeface="Times New Roman" pitchFamily="18" charset="0"/>
                        </a:defRPr>
                      </a:lvl3pPr>
                      <a:lvl4pPr marL="1827213" indent="-438150">
                        <a:spcBef>
                          <a:spcPct val="20000"/>
                        </a:spcBef>
                        <a:buClr>
                          <a:schemeClr val="accent2"/>
                        </a:buClr>
                        <a:buSzPct val="75000"/>
                        <a:buFont typeface="Wingdings" pitchFamily="2" charset="2"/>
                        <a:tabLst>
                          <a:tab pos="457200" algn="l"/>
                          <a:tab pos="914400" algn="l"/>
                          <a:tab pos="4572000" algn="l"/>
                        </a:tabLst>
                        <a:defRPr>
                          <a:solidFill>
                            <a:schemeClr val="tx1"/>
                          </a:solidFill>
                          <a:latin typeface="Times New Roman" pitchFamily="18" charset="0"/>
                        </a:defRPr>
                      </a:lvl4pPr>
                      <a:lvl5pPr marL="2297113" indent="-468313">
                        <a:spcBef>
                          <a:spcPct val="20000"/>
                        </a:spcBef>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5pPr>
                      <a:lvl6pPr marL="27543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6pPr>
                      <a:lvl7pPr marL="32115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7pPr>
                      <a:lvl8pPr marL="36687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8pPr>
                      <a:lvl9pPr marL="4125913" indent="-468313" fontAlgn="base">
                        <a:spcBef>
                          <a:spcPct val="20000"/>
                        </a:spcBef>
                        <a:spcAft>
                          <a:spcPct val="0"/>
                        </a:spcAft>
                        <a:buClr>
                          <a:schemeClr val="accent1"/>
                        </a:buClr>
                        <a:buSzPct val="50000"/>
                        <a:buFont typeface="Wingdings" pitchFamily="2" charset="2"/>
                        <a:tabLst>
                          <a:tab pos="457200" algn="l"/>
                          <a:tab pos="914400" algn="l"/>
                          <a:tab pos="4572000" algn="l"/>
                        </a:tabLst>
                        <a:defRPr>
                          <a:solidFill>
                            <a:schemeClr val="tx1"/>
                          </a:solidFill>
                          <a:latin typeface="Times New Roman" pitchFamily="18" charset="0"/>
                        </a:defRPr>
                      </a:lvl9pPr>
                    </a:lstStyle>
                    <a:p>
                      <a:pPr marL="469900" marR="0" lvl="0" indent="-469900" algn="ctr" defTabSz="914400" rtl="0" eaLnBrk="1" fontAlgn="base" latinLnBrk="0" hangingPunct="1">
                        <a:lnSpc>
                          <a:spcPct val="100000"/>
                        </a:lnSpc>
                        <a:spcBef>
                          <a:spcPct val="0"/>
                        </a:spcBef>
                        <a:spcAft>
                          <a:spcPct val="0"/>
                        </a:spcAft>
                        <a:buClrTx/>
                        <a:buSzTx/>
                        <a:buFontTx/>
                        <a:buNone/>
                        <a:tabLst>
                          <a:tab pos="457200" algn="l"/>
                          <a:tab pos="914400" algn="l"/>
                          <a:tab pos="4572000" algn="l"/>
                        </a:tabLst>
                      </a:pPr>
                      <a:r>
                        <a:rPr kumimoji="0" lang="en-US" altLang="en-US" sz="1400" b="1" i="0" u="none" strike="noStrike" cap="none" normalizeH="0" baseline="0" dirty="0">
                          <a:ln>
                            <a:noFill/>
                          </a:ln>
                          <a:solidFill>
                            <a:schemeClr val="tx1"/>
                          </a:solidFill>
                          <a:effectLst/>
                          <a:latin typeface="Times New Roman" pitchFamily="18" charset="0"/>
                          <a:ea typeface="Geneva" charset="0"/>
                          <a:cs typeface="Times New Roman" pitchFamily="18" charset="0"/>
                        </a:rPr>
                        <a:t>Summary of Social Issues and their Impacts on </a:t>
                      </a:r>
                      <a:r>
                        <a:rPr kumimoji="0" lang="en-US" altLang="en-US" sz="1400" b="1" i="0" u="none" strike="noStrike" cap="none" normalizeH="0" baseline="0" dirty="0" err="1">
                          <a:ln>
                            <a:noFill/>
                          </a:ln>
                          <a:solidFill>
                            <a:schemeClr val="tx1"/>
                          </a:solidFill>
                          <a:effectLst/>
                          <a:latin typeface="Times New Roman" pitchFamily="18" charset="0"/>
                          <a:ea typeface="Geneva" charset="0"/>
                          <a:cs typeface="Times New Roman" pitchFamily="18" charset="0"/>
                        </a:rPr>
                        <a:t>HCI</a:t>
                      </a:r>
                      <a:endParaRPr kumimoji="0" lang="en-US" altLang="en-US" sz="1400" b="0" i="0" u="none" strike="noStrike" cap="none" normalizeH="0" baseline="0" dirty="0">
                        <a:ln>
                          <a:noFill/>
                        </a:ln>
                        <a:solidFill>
                          <a:schemeClr val="tx1"/>
                        </a:solidFill>
                        <a:effectLst/>
                        <a:latin typeface="Arial" pitchFamily="34" charset="0"/>
                        <a:ea typeface="Geneva"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6046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Anxiety</a:t>
            </a:r>
          </a:p>
        </p:txBody>
      </p:sp>
      <p:sp>
        <p:nvSpPr>
          <p:cNvPr id="45059" name="Rectangle 3"/>
          <p:cNvSpPr>
            <a:spLocks noGrp="1" noChangeArrowheads="1"/>
          </p:cNvSpPr>
          <p:nvPr>
            <p:ph type="body" idx="1"/>
          </p:nvPr>
        </p:nvSpPr>
        <p:spPr>
          <a:xfrm>
            <a:off x="594360" y="2194560"/>
            <a:ext cx="7955280" cy="4258776"/>
          </a:xfrm>
        </p:spPr>
        <p:txBody>
          <a:bodyPr>
            <a:normAutofit/>
          </a:bodyPr>
          <a:lstStyle/>
          <a:p>
            <a:r>
              <a:rPr lang="en-US" altLang="en-US" sz="2800" dirty="0"/>
              <a:t>What can designers do to alleviate the anxiety that inexperienced users may feel about the use of computers?  </a:t>
            </a:r>
          </a:p>
          <a:p>
            <a:endParaRPr lang="en-US" altLang="en-US" sz="2800" dirty="0"/>
          </a:p>
          <a:p>
            <a:r>
              <a:rPr lang="en-US" altLang="en-US" sz="2800" dirty="0"/>
              <a:t>The key lies in ease of use.  </a:t>
            </a:r>
          </a:p>
          <a:p>
            <a:pPr lvl="1"/>
            <a:r>
              <a:rPr lang="en-US" altLang="en-US" sz="2800" dirty="0"/>
              <a:t>Natural user interfaces </a:t>
            </a:r>
          </a:p>
          <a:p>
            <a:pPr lvl="1"/>
            <a:r>
              <a:rPr lang="en-US" altLang="en-US" sz="2800" dirty="0"/>
              <a:t>Forgiving systems </a:t>
            </a:r>
          </a:p>
          <a:p>
            <a:pPr lvl="1"/>
            <a:r>
              <a:rPr lang="en-US" altLang="en-US" sz="2800" dirty="0"/>
              <a:t>User control</a:t>
            </a:r>
          </a:p>
        </p:txBody>
      </p:sp>
      <p:sp>
        <p:nvSpPr>
          <p:cNvPr id="4" name="Footer Placeholder 3"/>
          <p:cNvSpPr>
            <a:spLocks noGrp="1"/>
          </p:cNvSpPr>
          <p:nvPr>
            <p:ph type="ftr" sz="quarter" idx="10"/>
          </p:nvPr>
        </p:nvSpPr>
        <p:spPr/>
        <p:txBody>
          <a:bodyPr/>
          <a:lstStyle/>
          <a:p>
            <a:fld id="{4F195202-63BA-4A9D-BDF6-F19DEE77776B}" type="slidenum">
              <a:rPr lang="en-GB" altLang="en-US" smtClean="0"/>
              <a:pPr/>
              <a:t>34</a:t>
            </a:fld>
            <a:endParaRPr lang="en-GB" altLang="en-US"/>
          </a:p>
        </p:txBody>
      </p:sp>
    </p:spTree>
    <p:extLst>
      <p:ext uri="{BB962C8B-B14F-4D97-AF65-F5344CB8AC3E}">
        <p14:creationId xmlns:p14="http://schemas.microsoft.com/office/powerpoint/2010/main" val="1283726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Alienation</a:t>
            </a:r>
            <a:endParaRPr lang="en-US" altLang="en-US" dirty="0"/>
          </a:p>
        </p:txBody>
      </p:sp>
      <p:sp>
        <p:nvSpPr>
          <p:cNvPr id="46083" name="Rectangle 3"/>
          <p:cNvSpPr>
            <a:spLocks noGrp="1" noChangeArrowheads="1"/>
          </p:cNvSpPr>
          <p:nvPr>
            <p:ph type="body" idx="1"/>
          </p:nvPr>
        </p:nvSpPr>
        <p:spPr/>
        <p:txBody>
          <a:bodyPr>
            <a:normAutofit/>
          </a:bodyPr>
          <a:lstStyle/>
          <a:p>
            <a:r>
              <a:rPr lang="en-US" altLang="en-US" sz="2400" dirty="0"/>
              <a:t>Computers can contribute to feelings of alienation in society. </a:t>
            </a:r>
          </a:p>
          <a:p>
            <a:endParaRPr lang="en-US" altLang="en-US" sz="2400" dirty="0"/>
          </a:p>
          <a:p>
            <a:r>
              <a:rPr lang="en-US" altLang="en-US" sz="2400" dirty="0"/>
              <a:t>Consider, for example, the changing nature of white-collar work in large organizations.  </a:t>
            </a:r>
          </a:p>
          <a:p>
            <a:pPr lvl="1"/>
            <a:r>
              <a:rPr lang="en-US" altLang="en-US" sz="2400" dirty="0"/>
              <a:t>Face-to-face communications have been replaced by computer-based communications</a:t>
            </a:r>
          </a:p>
          <a:p>
            <a:pPr lvl="1"/>
            <a:r>
              <a:rPr lang="en-US" altLang="en-US" sz="2400" dirty="0"/>
              <a:t>Although work is collaborative, it is often remote</a:t>
            </a:r>
          </a:p>
          <a:p>
            <a:pPr lvl="1"/>
            <a:r>
              <a:rPr lang="en-US" altLang="en-US" sz="2400" dirty="0"/>
              <a:t>Human intervention is lessened</a:t>
            </a:r>
          </a:p>
        </p:txBody>
      </p:sp>
      <p:sp>
        <p:nvSpPr>
          <p:cNvPr id="4" name="Footer Placeholder 3"/>
          <p:cNvSpPr>
            <a:spLocks noGrp="1"/>
          </p:cNvSpPr>
          <p:nvPr>
            <p:ph type="ftr" sz="quarter" idx="10"/>
          </p:nvPr>
        </p:nvSpPr>
        <p:spPr/>
        <p:txBody>
          <a:bodyPr/>
          <a:lstStyle/>
          <a:p>
            <a:fld id="{4F195202-63BA-4A9D-BDF6-F19DEE77776B}" type="slidenum">
              <a:rPr lang="en-GB" altLang="en-US" smtClean="0"/>
              <a:pPr/>
              <a:t>35</a:t>
            </a:fld>
            <a:endParaRPr lang="en-GB" altLang="en-US"/>
          </a:p>
        </p:txBody>
      </p:sp>
    </p:spTree>
    <p:extLst>
      <p:ext uri="{BB962C8B-B14F-4D97-AF65-F5344CB8AC3E}">
        <p14:creationId xmlns:p14="http://schemas.microsoft.com/office/powerpoint/2010/main" val="1090224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Alienation</a:t>
            </a:r>
            <a:endParaRPr lang="en-US" altLang="en-US" dirty="0"/>
          </a:p>
        </p:txBody>
      </p:sp>
      <p:sp>
        <p:nvSpPr>
          <p:cNvPr id="47107" name="Rectangle 3"/>
          <p:cNvSpPr>
            <a:spLocks noGrp="1" noChangeArrowheads="1"/>
          </p:cNvSpPr>
          <p:nvPr>
            <p:ph type="body" idx="1"/>
          </p:nvPr>
        </p:nvSpPr>
        <p:spPr>
          <a:xfrm>
            <a:off x="395536" y="1844824"/>
            <a:ext cx="8424936" cy="4680520"/>
          </a:xfrm>
        </p:spPr>
        <p:txBody>
          <a:bodyPr>
            <a:normAutofit/>
          </a:bodyPr>
          <a:lstStyle/>
          <a:p>
            <a:r>
              <a:rPr lang="en-GB" altLang="en-US" sz="2800" dirty="0"/>
              <a:t>What can designers and implementers of computer-based systems and social-technical engineers do to combat this potential alienation that is an unintended outcome of computer use?</a:t>
            </a:r>
          </a:p>
          <a:p>
            <a:pPr lvl="1"/>
            <a:r>
              <a:rPr lang="en-GB" altLang="en-US" sz="2400" dirty="0"/>
              <a:t>Designers must therefore be socially active </a:t>
            </a:r>
          </a:p>
          <a:p>
            <a:pPr lvl="1"/>
            <a:r>
              <a:rPr lang="en-GB" altLang="en-US" sz="2400" dirty="0"/>
              <a:t>Communication support systems can indicate emotions</a:t>
            </a:r>
          </a:p>
          <a:p>
            <a:pPr lvl="1"/>
            <a:r>
              <a:rPr lang="en-GB" altLang="en-US" sz="2400" dirty="0"/>
              <a:t>Emoticons</a:t>
            </a:r>
          </a:p>
          <a:p>
            <a:pPr lvl="1"/>
            <a:r>
              <a:rPr lang="en-GB" altLang="en-US" sz="2400" dirty="0"/>
              <a:t>Multi-media systems may include video and voice</a:t>
            </a:r>
            <a:endParaRPr lang="en-US" altLang="en-US" sz="24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36</a:t>
            </a:fld>
            <a:endParaRPr lang="en-GB" altLang="en-US"/>
          </a:p>
        </p:txBody>
      </p:sp>
    </p:spTree>
    <p:extLst>
      <p:ext uri="{BB962C8B-B14F-4D97-AF65-F5344CB8AC3E}">
        <p14:creationId xmlns:p14="http://schemas.microsoft.com/office/powerpoint/2010/main" val="3994873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60648"/>
            <a:ext cx="8229600" cy="1143000"/>
          </a:xfrm>
        </p:spPr>
        <p:txBody>
          <a:bodyPr/>
          <a:lstStyle/>
          <a:p>
            <a:r>
              <a:rPr lang="en-US" altLang="en-US" dirty="0"/>
              <a:t>Alienation</a:t>
            </a:r>
          </a:p>
        </p:txBody>
      </p:sp>
      <p:sp>
        <p:nvSpPr>
          <p:cNvPr id="48136" name="Rectangle 8"/>
          <p:cNvSpPr>
            <a:spLocks noChangeArrowheads="1"/>
          </p:cNvSpPr>
          <p:nvPr/>
        </p:nvSpPr>
        <p:spPr bwMode="auto">
          <a:xfrm>
            <a:off x="611560" y="4311263"/>
            <a:ext cx="3600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1" hangingPunct="1"/>
            <a:r>
              <a:rPr lang="en-GB" altLang="en-US" sz="1200" b="1" dirty="0"/>
              <a:t>Assorted Instant  Messenger Smiley Faces</a:t>
            </a:r>
            <a:r>
              <a:rPr lang="en-US" altLang="en-US" sz="1200" dirty="0"/>
              <a:t> </a:t>
            </a:r>
          </a:p>
        </p:txBody>
      </p:sp>
      <p:sp>
        <p:nvSpPr>
          <p:cNvPr id="48137" name="Rectangle 9"/>
          <p:cNvSpPr>
            <a:spLocks noChangeArrowheads="1"/>
          </p:cNvSpPr>
          <p:nvPr/>
        </p:nvSpPr>
        <p:spPr bwMode="auto">
          <a:xfrm>
            <a:off x="4703752" y="5557034"/>
            <a:ext cx="34163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GB" altLang="en-US" sz="1400" b="1" dirty="0"/>
              <a:t>Emoticons: </a:t>
            </a:r>
          </a:p>
          <a:p>
            <a:pPr algn="ctr" eaLnBrk="1" hangingPunct="1"/>
            <a:r>
              <a:rPr lang="en-GB" altLang="en-US" sz="1400" b="1" dirty="0"/>
              <a:t>Combinations of Special Characters </a:t>
            </a:r>
          </a:p>
          <a:p>
            <a:pPr algn="ctr" eaLnBrk="1" hangingPunct="1"/>
            <a:r>
              <a:rPr lang="en-GB" altLang="en-US" sz="1400" b="1" dirty="0"/>
              <a:t>that can be Added to Text </a:t>
            </a:r>
          </a:p>
          <a:p>
            <a:pPr algn="ctr" eaLnBrk="1" hangingPunct="1"/>
            <a:r>
              <a:rPr lang="en-GB" altLang="en-US" sz="1400" b="1" dirty="0"/>
              <a:t>Communications to Convey Emotion.</a:t>
            </a:r>
            <a:r>
              <a:rPr lang="en-US" altLang="en-US" sz="1400" dirty="0"/>
              <a:t> </a:t>
            </a:r>
          </a:p>
        </p:txBody>
      </p:sp>
      <p:pic>
        <p:nvPicPr>
          <p:cNvPr id="48139" name="Picture 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600" y="2590800"/>
            <a:ext cx="3676650" cy="136683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1" name="Text Box 13"/>
          <p:cNvSpPr txBox="1">
            <a:spLocks noChangeArrowheads="1"/>
          </p:cNvSpPr>
          <p:nvPr/>
        </p:nvSpPr>
        <p:spPr bwMode="auto">
          <a:xfrm>
            <a:off x="4876800" y="1828800"/>
            <a:ext cx="3048000" cy="29654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tLang="zh-CN" sz="2400" dirty="0">
              <a:solidFill>
                <a:srgbClr val="000000"/>
              </a:solidFill>
              <a:latin typeface="Arial" pitchFamily="34" charset="0"/>
              <a:ea typeface="SimSun" pitchFamily="2" charset="-122"/>
            </a:endParaRPr>
          </a:p>
          <a:p>
            <a:r>
              <a:rPr lang="en-US" altLang="zh-CN" sz="2400" dirty="0">
                <a:solidFill>
                  <a:srgbClr val="000000"/>
                </a:solidFill>
                <a:latin typeface="Arial" pitchFamily="34" charset="0"/>
                <a:ea typeface="SimSun" pitchFamily="2" charset="-122"/>
              </a:rPr>
              <a:t> :) classic smile</a:t>
            </a:r>
          </a:p>
          <a:p>
            <a:r>
              <a:rPr lang="en-US" altLang="zh-CN" sz="2400" dirty="0">
                <a:solidFill>
                  <a:srgbClr val="000000"/>
                </a:solidFill>
                <a:latin typeface="Arial" pitchFamily="34" charset="0"/>
                <a:ea typeface="SimSun" pitchFamily="2" charset="-122"/>
              </a:rPr>
              <a:t> :-* kiss</a:t>
            </a:r>
          </a:p>
          <a:p>
            <a:r>
              <a:rPr lang="en-US" altLang="zh-CN" sz="2400" dirty="0">
                <a:solidFill>
                  <a:srgbClr val="000000"/>
                </a:solidFill>
                <a:latin typeface="Arial" pitchFamily="34" charset="0"/>
                <a:ea typeface="SimSun" pitchFamily="2" charset="-122"/>
              </a:rPr>
              <a:t> :-@ screaming</a:t>
            </a:r>
          </a:p>
          <a:p>
            <a:r>
              <a:rPr lang="en-US" altLang="zh-CN" sz="2400" dirty="0">
                <a:solidFill>
                  <a:srgbClr val="000000"/>
                </a:solidFill>
                <a:latin typeface="Arial" pitchFamily="34" charset="0"/>
                <a:ea typeface="SimSun" pitchFamily="2" charset="-122"/>
              </a:rPr>
              <a:t> :-&lt; very sad</a:t>
            </a:r>
          </a:p>
          <a:p>
            <a:r>
              <a:rPr lang="en-US" altLang="zh-CN" sz="2400" dirty="0">
                <a:solidFill>
                  <a:srgbClr val="000000"/>
                </a:solidFill>
                <a:latin typeface="Arial" pitchFamily="34" charset="0"/>
                <a:ea typeface="SimSun" pitchFamily="2" charset="-122"/>
              </a:rPr>
              <a:t> :-c	 very unhappy</a:t>
            </a:r>
          </a:p>
          <a:p>
            <a:r>
              <a:rPr lang="en-US" altLang="zh-CN" sz="2400" dirty="0">
                <a:solidFill>
                  <a:srgbClr val="000000"/>
                </a:solidFill>
                <a:latin typeface="Arial" pitchFamily="34" charset="0"/>
                <a:ea typeface="SimSun" pitchFamily="2" charset="-122"/>
              </a:rPr>
              <a:t> :-] tongue in cheek</a:t>
            </a:r>
          </a:p>
          <a:p>
            <a:r>
              <a:rPr lang="en-US" altLang="zh-CN" sz="2400" dirty="0">
                <a:solidFill>
                  <a:srgbClr val="000000"/>
                </a:solidFill>
                <a:latin typeface="Arial" pitchFamily="34" charset="0"/>
                <a:ea typeface="SimSun" pitchFamily="2" charset="-122"/>
              </a:rPr>
              <a:t> ]:-&gt; devil</a:t>
            </a:r>
          </a:p>
          <a:p>
            <a:r>
              <a:rPr lang="en-US" altLang="zh-CN" sz="2400" dirty="0">
                <a:solidFill>
                  <a:srgbClr val="000000"/>
                </a:solidFill>
                <a:latin typeface="Arial" pitchFamily="34" charset="0"/>
                <a:ea typeface="SimSun" pitchFamily="2" charset="-122"/>
              </a:rPr>
              <a:t> |-o Yawn</a:t>
            </a:r>
          </a:p>
          <a:p>
            <a:r>
              <a:rPr lang="en-US" altLang="zh-CN" sz="2400" dirty="0">
                <a:solidFill>
                  <a:srgbClr val="000000"/>
                </a:solidFill>
                <a:latin typeface="Arial" pitchFamily="34" charset="0"/>
                <a:ea typeface="SimSun" pitchFamily="2" charset="-122"/>
              </a:rPr>
              <a:t> ‘:-) raised eyebrow</a:t>
            </a:r>
          </a:p>
          <a:p>
            <a:r>
              <a:rPr lang="en-US" altLang="zh-CN" sz="2400" dirty="0">
                <a:solidFill>
                  <a:srgbClr val="000000"/>
                </a:solidFill>
                <a:latin typeface="Arial" pitchFamily="34" charset="0"/>
                <a:ea typeface="SimSun" pitchFamily="2" charset="-122"/>
              </a:rPr>
              <a:t> </a:t>
            </a:r>
            <a:endParaRPr lang="en-US" altLang="en-US" sz="2400" dirty="0"/>
          </a:p>
        </p:txBody>
      </p:sp>
      <p:sp>
        <p:nvSpPr>
          <p:cNvPr id="4" name="Footer Placeholder 3"/>
          <p:cNvSpPr>
            <a:spLocks noGrp="1"/>
          </p:cNvSpPr>
          <p:nvPr>
            <p:ph type="ftr" sz="quarter" idx="10"/>
          </p:nvPr>
        </p:nvSpPr>
        <p:spPr/>
        <p:txBody>
          <a:bodyPr/>
          <a:lstStyle/>
          <a:p>
            <a:pPr algn="ctr"/>
            <a:fld id="{B42D14AB-78B1-49AC-A0BC-D832168E58B8}" type="slidenum">
              <a:rPr lang="en-GB" altLang="en-US" smtClean="0"/>
              <a:pPr algn="ctr"/>
              <a:t>37</a:t>
            </a:fld>
            <a:endParaRPr lang="en-GB" altLang="en-US" dirty="0"/>
          </a:p>
        </p:txBody>
      </p:sp>
    </p:spTree>
    <p:extLst>
      <p:ext uri="{BB962C8B-B14F-4D97-AF65-F5344CB8AC3E}">
        <p14:creationId xmlns:p14="http://schemas.microsoft.com/office/powerpoint/2010/main" val="31409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GB" altLang="en-US"/>
              <a:t>Potency and Impotency of the Individual</a:t>
            </a:r>
            <a:endParaRPr lang="en-US" altLang="en-US" dirty="0"/>
          </a:p>
        </p:txBody>
      </p:sp>
      <p:sp>
        <p:nvSpPr>
          <p:cNvPr id="51203" name="Rectangle 3"/>
          <p:cNvSpPr>
            <a:spLocks noGrp="1" noChangeArrowheads="1"/>
          </p:cNvSpPr>
          <p:nvPr>
            <p:ph type="body" idx="1"/>
          </p:nvPr>
        </p:nvSpPr>
        <p:spPr>
          <a:xfrm>
            <a:off x="395536" y="2057401"/>
            <a:ext cx="8280920" cy="4467943"/>
          </a:xfrm>
        </p:spPr>
        <p:txBody>
          <a:bodyPr>
            <a:normAutofit/>
          </a:bodyPr>
          <a:lstStyle/>
          <a:p>
            <a:r>
              <a:rPr lang="en-GB" altLang="en-US" dirty="0"/>
              <a:t>The prevalence of computer-based systems as interfaces between people and organizations can add to our feelings of impotence.  </a:t>
            </a:r>
          </a:p>
          <a:p>
            <a:endParaRPr lang="en-GB" altLang="en-US" dirty="0"/>
          </a:p>
          <a:p>
            <a:r>
              <a:rPr lang="en-GB" altLang="en-US" dirty="0"/>
              <a:t>When a seemingly simple task, such as correcting a mistake in a bill, puts us in contact with a computer rather than another human we may feel powerless and frustrated. </a:t>
            </a:r>
          </a:p>
          <a:p>
            <a:endParaRPr lang="en-AU" altLang="en-US" dirty="0"/>
          </a:p>
          <a:p>
            <a:r>
              <a:rPr lang="en-AU" altLang="en-US" dirty="0"/>
              <a:t>Can we build interfaces to empower low-skilled workers or provide training and education for every member of society?</a:t>
            </a:r>
            <a:endParaRPr lang="en-GB" altLang="en-US" dirty="0"/>
          </a:p>
          <a:p>
            <a:endParaRPr lang="en-US" altLang="en-US"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38</a:t>
            </a:fld>
            <a:endParaRPr lang="en-GB" altLang="en-US"/>
          </a:p>
        </p:txBody>
      </p:sp>
    </p:spTree>
    <p:extLst>
      <p:ext uri="{BB962C8B-B14F-4D97-AF65-F5344CB8AC3E}">
        <p14:creationId xmlns:p14="http://schemas.microsoft.com/office/powerpoint/2010/main" val="3025468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71700" y="623804"/>
            <a:ext cx="6377940" cy="1293028"/>
          </a:xfrm>
        </p:spPr>
        <p:txBody>
          <a:bodyPr/>
          <a:lstStyle/>
          <a:p>
            <a:r>
              <a:rPr lang="en-GB" altLang="en-US" dirty="0"/>
              <a:t>Complexity and Speed</a:t>
            </a:r>
            <a:endParaRPr lang="en-US" altLang="en-US" dirty="0"/>
          </a:p>
        </p:txBody>
      </p:sp>
      <p:sp>
        <p:nvSpPr>
          <p:cNvPr id="54275" name="Rectangle 3"/>
          <p:cNvSpPr>
            <a:spLocks noGrp="1" noChangeArrowheads="1"/>
          </p:cNvSpPr>
          <p:nvPr>
            <p:ph type="body" idx="1"/>
          </p:nvPr>
        </p:nvSpPr>
        <p:spPr>
          <a:xfrm>
            <a:off x="467544" y="1772816"/>
            <a:ext cx="8424936" cy="4752528"/>
          </a:xfrm>
        </p:spPr>
        <p:txBody>
          <a:bodyPr>
            <a:normAutofit/>
          </a:bodyPr>
          <a:lstStyle/>
          <a:p>
            <a:r>
              <a:rPr lang="en-GB" altLang="en-US" sz="2800" dirty="0"/>
              <a:t>Computers allow us to accomplish more tasks in less time. </a:t>
            </a:r>
          </a:p>
          <a:p>
            <a:endParaRPr lang="en-GB" altLang="en-US" sz="2800" dirty="0"/>
          </a:p>
          <a:p>
            <a:r>
              <a:rPr lang="en-GB" altLang="en-US" sz="2800" dirty="0"/>
              <a:t>The interjection of computers into our daily lives increases the complexity and speed of our experiences.</a:t>
            </a:r>
          </a:p>
          <a:p>
            <a:endParaRPr lang="en-GB" altLang="en-US" sz="2800" dirty="0"/>
          </a:p>
          <a:p>
            <a:r>
              <a:rPr lang="en-GB" altLang="en-US" sz="2800" dirty="0"/>
              <a:t>Designers should try to simplify and slow down some tasks</a:t>
            </a:r>
          </a:p>
          <a:p>
            <a:pPr lvl="1"/>
            <a:r>
              <a:rPr lang="en-AU" altLang="en-US" sz="2800" dirty="0"/>
              <a:t>By focussing on human concerns?</a:t>
            </a:r>
            <a:endParaRPr lang="en-GB" altLang="en-US" sz="28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39</a:t>
            </a:fld>
            <a:endParaRPr lang="en-GB" altLang="en-US"/>
          </a:p>
        </p:txBody>
      </p:sp>
    </p:spTree>
    <p:extLst>
      <p:ext uri="{BB962C8B-B14F-4D97-AF65-F5344CB8AC3E}">
        <p14:creationId xmlns:p14="http://schemas.microsoft.com/office/powerpoint/2010/main" val="158985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NZ" altLang="en-US"/>
              <a:t>Overview</a:t>
            </a:r>
          </a:p>
        </p:txBody>
      </p:sp>
      <p:sp>
        <p:nvSpPr>
          <p:cNvPr id="3075" name="Rectangle 3"/>
          <p:cNvSpPr>
            <a:spLocks noGrp="1" noChangeArrowheads="1"/>
          </p:cNvSpPr>
          <p:nvPr>
            <p:ph type="body" idx="1"/>
          </p:nvPr>
        </p:nvSpPr>
        <p:spPr>
          <a:xfrm>
            <a:off x="594360" y="1844824"/>
            <a:ext cx="8298120" cy="4752528"/>
          </a:xfrm>
        </p:spPr>
        <p:txBody>
          <a:bodyPr>
            <a:normAutofit/>
          </a:bodyPr>
          <a:lstStyle/>
          <a:p>
            <a:r>
              <a:rPr lang="en-NZ" altLang="en-US" dirty="0"/>
              <a:t>Humans are important as part of system dependability and successful use</a:t>
            </a:r>
          </a:p>
          <a:p>
            <a:endParaRPr lang="en-NZ" altLang="en-US" dirty="0"/>
          </a:p>
          <a:p>
            <a:r>
              <a:rPr lang="en-NZ" altLang="en-US" dirty="0"/>
              <a:t>Human operator errors are the largest single source of failures in many systems</a:t>
            </a:r>
          </a:p>
          <a:p>
            <a:endParaRPr lang="en-NZ" altLang="en-US" dirty="0"/>
          </a:p>
          <a:p>
            <a:r>
              <a:rPr lang="en-NZ" altLang="en-US" dirty="0"/>
              <a:t>Human interaction with system is via the user interface</a:t>
            </a:r>
          </a:p>
          <a:p>
            <a:endParaRPr lang="en-NZ" altLang="en-US" dirty="0"/>
          </a:p>
          <a:p>
            <a:r>
              <a:rPr lang="en-NZ" altLang="en-US" dirty="0"/>
              <a:t>Human errors are inevitable despite the best training and UI development</a:t>
            </a:r>
          </a:p>
          <a:p>
            <a:endParaRPr lang="en-NZ" altLang="en-US" dirty="0"/>
          </a:p>
          <a:p>
            <a:r>
              <a:rPr lang="en-NZ" altLang="en-US" dirty="0"/>
              <a:t>How can we build systems that tolerate human error?</a:t>
            </a:r>
          </a:p>
        </p:txBody>
      </p:sp>
    </p:spTree>
    <p:extLst>
      <p:ext uri="{BB962C8B-B14F-4D97-AF65-F5344CB8AC3E}">
        <p14:creationId xmlns:p14="http://schemas.microsoft.com/office/powerpoint/2010/main" val="208206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7544" y="839828"/>
            <a:ext cx="8496944" cy="1293028"/>
          </a:xfrm>
        </p:spPr>
        <p:txBody>
          <a:bodyPr/>
          <a:lstStyle/>
          <a:p>
            <a:r>
              <a:rPr lang="en-GB" altLang="en-US" dirty="0"/>
              <a:t>Organizational and Societal Dependence </a:t>
            </a:r>
            <a:endParaRPr lang="en-US" altLang="en-US" dirty="0"/>
          </a:p>
        </p:txBody>
      </p:sp>
      <p:sp>
        <p:nvSpPr>
          <p:cNvPr id="57347" name="Rectangle 3"/>
          <p:cNvSpPr>
            <a:spLocks noGrp="1" noChangeArrowheads="1"/>
          </p:cNvSpPr>
          <p:nvPr>
            <p:ph type="body" idx="1"/>
          </p:nvPr>
        </p:nvSpPr>
        <p:spPr>
          <a:xfrm>
            <a:off x="323528" y="2194560"/>
            <a:ext cx="8496944" cy="4402792"/>
          </a:xfrm>
        </p:spPr>
        <p:txBody>
          <a:bodyPr>
            <a:normAutofit fontScale="92500" lnSpcReduction="10000"/>
          </a:bodyPr>
          <a:lstStyle/>
          <a:p>
            <a:r>
              <a:rPr lang="en-GB" altLang="en-US" sz="2400" dirty="0"/>
              <a:t>Societal dependence on computer-based systems means that if these systems break down, the society or organization breaks down.  </a:t>
            </a:r>
          </a:p>
          <a:p>
            <a:endParaRPr lang="en-GB" altLang="en-US" sz="2400" dirty="0"/>
          </a:p>
          <a:p>
            <a:r>
              <a:rPr lang="en-GB" altLang="en-US" sz="2400" dirty="0"/>
              <a:t>This possibility contributes again to a feeling of helplessness and reliance on machines. </a:t>
            </a:r>
          </a:p>
          <a:p>
            <a:endParaRPr lang="en-GB" altLang="en-US" sz="2400" dirty="0"/>
          </a:p>
          <a:p>
            <a:r>
              <a:rPr lang="en-AU" altLang="en-US" sz="2400" dirty="0"/>
              <a:t>Networks can cause a concentration of expertise/infrastructure</a:t>
            </a:r>
          </a:p>
          <a:p>
            <a:pPr lvl="1"/>
            <a:r>
              <a:rPr lang="en-AU" altLang="en-US" sz="2400" dirty="0"/>
              <a:t>easier to bring down a system. </a:t>
            </a:r>
          </a:p>
          <a:p>
            <a:pPr lvl="1"/>
            <a:endParaRPr lang="en-AU" altLang="en-US" sz="2400" dirty="0"/>
          </a:p>
          <a:p>
            <a:r>
              <a:rPr lang="en-AU" sz="2400" dirty="0"/>
              <a:t>Developers need to produce robust, fault tolerant designs</a:t>
            </a:r>
            <a:endParaRPr lang="en-AU" altLang="en-US" sz="2400" dirty="0"/>
          </a:p>
          <a:p>
            <a:endParaRPr lang="en-GB" altLang="en-US" sz="2400" dirty="0"/>
          </a:p>
          <a:p>
            <a:endParaRPr lang="en-US" altLang="en-US" sz="24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40</a:t>
            </a:fld>
            <a:endParaRPr lang="en-GB" altLang="en-US"/>
          </a:p>
        </p:txBody>
      </p:sp>
    </p:spTree>
    <p:extLst>
      <p:ext uri="{BB962C8B-B14F-4D97-AF65-F5344CB8AC3E}">
        <p14:creationId xmlns:p14="http://schemas.microsoft.com/office/powerpoint/2010/main" val="2464260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3528" y="764373"/>
            <a:ext cx="8226112" cy="1293028"/>
          </a:xfrm>
        </p:spPr>
        <p:txBody>
          <a:bodyPr/>
          <a:lstStyle/>
          <a:p>
            <a:r>
              <a:rPr lang="en-GB" altLang="en-US" dirty="0"/>
              <a:t>Unemployment and Displacement</a:t>
            </a:r>
            <a:r>
              <a:rPr lang="en-US" altLang="en-US" dirty="0"/>
              <a:t> </a:t>
            </a:r>
          </a:p>
        </p:txBody>
      </p:sp>
      <p:sp>
        <p:nvSpPr>
          <p:cNvPr id="59395" name="Rectangle 3"/>
          <p:cNvSpPr>
            <a:spLocks noGrp="1" noChangeArrowheads="1"/>
          </p:cNvSpPr>
          <p:nvPr>
            <p:ph type="body" idx="1"/>
          </p:nvPr>
        </p:nvSpPr>
        <p:spPr>
          <a:xfrm>
            <a:off x="323528" y="2194560"/>
            <a:ext cx="8496944" cy="4402792"/>
          </a:xfrm>
        </p:spPr>
        <p:txBody>
          <a:bodyPr>
            <a:normAutofit/>
          </a:bodyPr>
          <a:lstStyle/>
          <a:p>
            <a:r>
              <a:rPr lang="en-US" altLang="en-US" sz="2400" dirty="0"/>
              <a:t>Re-engineering and automation of work processes often leads to job displacement.</a:t>
            </a:r>
          </a:p>
          <a:p>
            <a:pPr lvl="1"/>
            <a:r>
              <a:rPr lang="en-US" altLang="en-US" sz="2400" dirty="0"/>
              <a:t>Up skill the population?   </a:t>
            </a:r>
          </a:p>
          <a:p>
            <a:endParaRPr lang="en-US" altLang="en-US" sz="2400" dirty="0"/>
          </a:p>
          <a:p>
            <a:r>
              <a:rPr lang="en-GB" altLang="en-US" sz="2400" dirty="0"/>
              <a:t>Fixing this problem cannot be the direct responsibility of systems designers since their job is to build efficient and effective systems.  </a:t>
            </a:r>
          </a:p>
          <a:p>
            <a:endParaRPr lang="en-GB" altLang="en-US" sz="2400" dirty="0"/>
          </a:p>
          <a:p>
            <a:r>
              <a:rPr lang="en-GB" altLang="en-US" sz="2400" dirty="0"/>
              <a:t>It is the responsibility of an organization to anticipate these changes and offer retraining and other jobs within the organization.</a:t>
            </a:r>
          </a:p>
        </p:txBody>
      </p:sp>
      <p:sp>
        <p:nvSpPr>
          <p:cNvPr id="3" name="Footer Placeholder 2"/>
          <p:cNvSpPr>
            <a:spLocks noGrp="1"/>
          </p:cNvSpPr>
          <p:nvPr>
            <p:ph type="ftr" sz="quarter" idx="10"/>
          </p:nvPr>
        </p:nvSpPr>
        <p:spPr/>
        <p:txBody>
          <a:bodyPr/>
          <a:lstStyle/>
          <a:p>
            <a:fld id="{4F195202-63BA-4A9D-BDF6-F19DEE77776B}" type="slidenum">
              <a:rPr lang="en-GB" altLang="en-US" smtClean="0"/>
              <a:pPr/>
              <a:t>41</a:t>
            </a:fld>
            <a:endParaRPr lang="en-GB" altLang="en-US"/>
          </a:p>
        </p:txBody>
      </p:sp>
    </p:spTree>
    <p:extLst>
      <p:ext uri="{BB962C8B-B14F-4D97-AF65-F5344CB8AC3E}">
        <p14:creationId xmlns:p14="http://schemas.microsoft.com/office/powerpoint/2010/main" val="233248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ltLang="en-US"/>
              <a:t>Valuing Human Diversity </a:t>
            </a:r>
            <a:endParaRPr lang="en-US" altLang="en-US" dirty="0"/>
          </a:p>
        </p:txBody>
      </p:sp>
      <p:sp>
        <p:nvSpPr>
          <p:cNvPr id="60419" name="Rectangle 3"/>
          <p:cNvSpPr>
            <a:spLocks noGrp="1" noChangeArrowheads="1"/>
          </p:cNvSpPr>
          <p:nvPr>
            <p:ph type="body" idx="1"/>
          </p:nvPr>
        </p:nvSpPr>
        <p:spPr>
          <a:xfrm>
            <a:off x="395536" y="2194560"/>
            <a:ext cx="8154104" cy="4402792"/>
          </a:xfrm>
        </p:spPr>
        <p:txBody>
          <a:bodyPr>
            <a:normAutofit/>
          </a:bodyPr>
          <a:lstStyle/>
          <a:p>
            <a:r>
              <a:rPr lang="en-GB" altLang="en-US" sz="2400" dirty="0"/>
              <a:t>What can computer-based systems do to increase the perception that humans, of diverse backgrounds and skills, are valued?  </a:t>
            </a:r>
          </a:p>
          <a:p>
            <a:pPr lvl="1"/>
            <a:r>
              <a:rPr lang="en-GB" altLang="en-US" sz="2400" dirty="0"/>
              <a:t>The most obvious suggestion is to design interfaces that take human diversity into consideration.</a:t>
            </a:r>
          </a:p>
          <a:p>
            <a:pPr lvl="1"/>
            <a:r>
              <a:rPr lang="en-GB" altLang="en-US" sz="2400" dirty="0"/>
              <a:t>Interfaces should be flexible and adaptable</a:t>
            </a:r>
          </a:p>
          <a:p>
            <a:pPr lvl="1"/>
            <a:r>
              <a:rPr lang="en-GB" altLang="en-US" sz="2400" dirty="0"/>
              <a:t>Designers should make clear design choices that reflect a neutral, non-biased interaction.  </a:t>
            </a:r>
            <a:endParaRPr lang="en-US" altLang="en-US" sz="2400" dirty="0"/>
          </a:p>
        </p:txBody>
      </p:sp>
      <p:sp>
        <p:nvSpPr>
          <p:cNvPr id="3" name="Footer Placeholder 2"/>
          <p:cNvSpPr>
            <a:spLocks noGrp="1"/>
          </p:cNvSpPr>
          <p:nvPr>
            <p:ph type="ftr" sz="quarter" idx="10"/>
          </p:nvPr>
        </p:nvSpPr>
        <p:spPr/>
        <p:txBody>
          <a:bodyPr/>
          <a:lstStyle/>
          <a:p>
            <a:fld id="{4F195202-63BA-4A9D-BDF6-F19DEE77776B}" type="slidenum">
              <a:rPr lang="en-GB" altLang="en-US" smtClean="0"/>
              <a:pPr/>
              <a:t>42</a:t>
            </a:fld>
            <a:endParaRPr lang="en-GB" altLang="en-US"/>
          </a:p>
        </p:txBody>
      </p:sp>
    </p:spTree>
    <p:extLst>
      <p:ext uri="{BB962C8B-B14F-4D97-AF65-F5344CB8AC3E}">
        <p14:creationId xmlns:p14="http://schemas.microsoft.com/office/powerpoint/2010/main" val="1814682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87624" y="764373"/>
            <a:ext cx="7362016" cy="1293028"/>
          </a:xfrm>
        </p:spPr>
        <p:txBody>
          <a:bodyPr/>
          <a:lstStyle/>
          <a:p>
            <a:r>
              <a:rPr lang="en-US" altLang="en-US" dirty="0"/>
              <a:t>Ethical Considerations</a:t>
            </a:r>
          </a:p>
        </p:txBody>
      </p:sp>
      <p:sp>
        <p:nvSpPr>
          <p:cNvPr id="61443" name="Rectangle 3"/>
          <p:cNvSpPr>
            <a:spLocks noGrp="1" noChangeArrowheads="1"/>
          </p:cNvSpPr>
          <p:nvPr>
            <p:ph type="body" idx="1"/>
          </p:nvPr>
        </p:nvSpPr>
        <p:spPr>
          <a:xfrm>
            <a:off x="251520" y="1916832"/>
            <a:ext cx="8496944" cy="4752528"/>
          </a:xfrm>
        </p:spPr>
        <p:txBody>
          <a:bodyPr>
            <a:normAutofit/>
          </a:bodyPr>
          <a:lstStyle/>
          <a:p>
            <a:r>
              <a:rPr lang="en-GB" altLang="en-US" sz="2400" dirty="0"/>
              <a:t>Accessibility</a:t>
            </a:r>
            <a:r>
              <a:rPr lang="en-US" altLang="en-US" sz="2400" dirty="0"/>
              <a:t> </a:t>
            </a:r>
          </a:p>
          <a:p>
            <a:pPr lvl="1"/>
            <a:r>
              <a:rPr lang="en-GB" altLang="en-US" sz="2400" dirty="0"/>
              <a:t>As computers become more and more prevalent in our society, the consequences of the </a:t>
            </a:r>
            <a:r>
              <a:rPr lang="en-GB" altLang="en-US" sz="2400" b="1" dirty="0"/>
              <a:t>gap</a:t>
            </a:r>
            <a:r>
              <a:rPr lang="en-GB" altLang="en-US" sz="2400" dirty="0"/>
              <a:t> between those who have access to computers and those who do not become greater and greater. </a:t>
            </a:r>
          </a:p>
          <a:p>
            <a:pPr lvl="1"/>
            <a:endParaRPr lang="en-GB" altLang="en-US" sz="2400" dirty="0"/>
          </a:p>
          <a:p>
            <a:pPr lvl="1"/>
            <a:r>
              <a:rPr lang="en-US" altLang="zh-CN" sz="2400" dirty="0"/>
              <a:t>Access: </a:t>
            </a:r>
          </a:p>
          <a:p>
            <a:pPr lvl="2"/>
            <a:r>
              <a:rPr lang="en-US" altLang="zh-CN" sz="2000" dirty="0"/>
              <a:t>Providing access to information via information systems and technologies is critical to full societal participation.  </a:t>
            </a:r>
          </a:p>
          <a:p>
            <a:pPr lvl="2"/>
            <a:r>
              <a:rPr lang="en-US" altLang="zh-CN" sz="2000" dirty="0"/>
              <a:t>HCI can play a role in breaking through barriers to access.    </a:t>
            </a:r>
          </a:p>
          <a:p>
            <a:pPr lvl="1"/>
            <a:endParaRPr lang="en-US" altLang="en-US" sz="2400" dirty="0"/>
          </a:p>
        </p:txBody>
      </p:sp>
      <p:sp>
        <p:nvSpPr>
          <p:cNvPr id="3" name="Footer Placeholder 2"/>
          <p:cNvSpPr>
            <a:spLocks noGrp="1"/>
          </p:cNvSpPr>
          <p:nvPr>
            <p:ph type="ftr" sz="quarter" idx="10"/>
          </p:nvPr>
        </p:nvSpPr>
        <p:spPr/>
        <p:txBody>
          <a:bodyPr/>
          <a:lstStyle/>
          <a:p>
            <a:fld id="{4F195202-63BA-4A9D-BDF6-F19DEE77776B}" type="slidenum">
              <a:rPr lang="en-GB" altLang="en-US" smtClean="0"/>
              <a:pPr/>
              <a:t>43</a:t>
            </a:fld>
            <a:endParaRPr lang="en-GB" altLang="en-US"/>
          </a:p>
        </p:txBody>
      </p:sp>
    </p:spTree>
    <p:extLst>
      <p:ext uri="{BB962C8B-B14F-4D97-AF65-F5344CB8AC3E}">
        <p14:creationId xmlns:p14="http://schemas.microsoft.com/office/powerpoint/2010/main" val="2898916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94360" y="620688"/>
            <a:ext cx="7955280" cy="1293028"/>
          </a:xfrm>
        </p:spPr>
        <p:txBody>
          <a:bodyPr/>
          <a:lstStyle/>
          <a:p>
            <a:r>
              <a:rPr lang="en-US" altLang="en-US" dirty="0"/>
              <a:t>Ethical Concerns - Privacy</a:t>
            </a:r>
          </a:p>
        </p:txBody>
      </p:sp>
      <p:sp>
        <p:nvSpPr>
          <p:cNvPr id="64515" name="Rectangle 3"/>
          <p:cNvSpPr>
            <a:spLocks noGrp="1" noChangeArrowheads="1"/>
          </p:cNvSpPr>
          <p:nvPr>
            <p:ph type="body" idx="1"/>
          </p:nvPr>
        </p:nvSpPr>
        <p:spPr>
          <a:xfrm>
            <a:off x="323528" y="1772816"/>
            <a:ext cx="8496944" cy="4752528"/>
          </a:xfrm>
        </p:spPr>
        <p:txBody>
          <a:bodyPr>
            <a:normAutofit/>
          </a:bodyPr>
          <a:lstStyle/>
          <a:p>
            <a:r>
              <a:rPr lang="en-GB" altLang="zh-CN" sz="2400" dirty="0"/>
              <a:t>Privacy:  Protecting against public access to personal information about individuals. </a:t>
            </a:r>
          </a:p>
          <a:p>
            <a:endParaRPr lang="en-GB" altLang="zh-CN" sz="2400" dirty="0"/>
          </a:p>
          <a:p>
            <a:r>
              <a:rPr lang="en-GB" altLang="en-US" sz="2400" dirty="0"/>
              <a:t>Computers provide information about individuals in ways we only begin to understand.  </a:t>
            </a:r>
          </a:p>
          <a:p>
            <a:endParaRPr lang="en-GB" altLang="en-US" sz="2400" dirty="0"/>
          </a:p>
          <a:p>
            <a:r>
              <a:rPr lang="en-GB" altLang="en-US" sz="2400" dirty="0"/>
              <a:t>Credit bureaus in the US such as Equifax have computerized data about almost all Americans</a:t>
            </a:r>
          </a:p>
          <a:p>
            <a:pPr lvl="1"/>
            <a:r>
              <a:rPr lang="en-GB" altLang="en-US" sz="2400" dirty="0"/>
              <a:t>Future implications?</a:t>
            </a:r>
          </a:p>
          <a:p>
            <a:pPr lvl="1"/>
            <a:r>
              <a:rPr lang="en-AU" altLang="en-US" sz="2400" dirty="0"/>
              <a:t>What is your digital footprint?</a:t>
            </a:r>
            <a:endParaRPr lang="en-GB" altLang="en-US" sz="2400" dirty="0"/>
          </a:p>
        </p:txBody>
      </p:sp>
      <p:sp>
        <p:nvSpPr>
          <p:cNvPr id="3" name="Footer Placeholder 2"/>
          <p:cNvSpPr>
            <a:spLocks noGrp="1"/>
          </p:cNvSpPr>
          <p:nvPr>
            <p:ph type="ftr" sz="quarter" idx="10"/>
          </p:nvPr>
        </p:nvSpPr>
        <p:spPr/>
        <p:txBody>
          <a:bodyPr/>
          <a:lstStyle/>
          <a:p>
            <a:fld id="{4F195202-63BA-4A9D-BDF6-F19DEE77776B}" type="slidenum">
              <a:rPr lang="en-GB" altLang="en-US" smtClean="0"/>
              <a:pPr/>
              <a:t>44</a:t>
            </a:fld>
            <a:endParaRPr lang="en-GB" altLang="en-US"/>
          </a:p>
        </p:txBody>
      </p:sp>
    </p:spTree>
    <p:extLst>
      <p:ext uri="{BB962C8B-B14F-4D97-AF65-F5344CB8AC3E}">
        <p14:creationId xmlns:p14="http://schemas.microsoft.com/office/powerpoint/2010/main" val="844593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Cyberbullying</a:t>
            </a:r>
            <a:endParaRPr lang="en-GB" dirty="0"/>
          </a:p>
        </p:txBody>
      </p:sp>
      <p:sp>
        <p:nvSpPr>
          <p:cNvPr id="3" name="Content Placeholder 2"/>
          <p:cNvSpPr>
            <a:spLocks noGrp="1"/>
          </p:cNvSpPr>
          <p:nvPr>
            <p:ph idx="1"/>
          </p:nvPr>
        </p:nvSpPr>
        <p:spPr>
          <a:xfrm>
            <a:off x="323528" y="1772816"/>
            <a:ext cx="8640960" cy="4824536"/>
          </a:xfrm>
        </p:spPr>
        <p:txBody>
          <a:bodyPr>
            <a:normAutofit/>
          </a:bodyPr>
          <a:lstStyle/>
          <a:p>
            <a:r>
              <a:rPr lang="en-AU" dirty="0"/>
              <a:t>Threaten, harass, humiliate or embarrass another person (especially vulnerable) using internet, digital media or mobile phones.</a:t>
            </a:r>
          </a:p>
          <a:p>
            <a:endParaRPr lang="en-AU" dirty="0"/>
          </a:p>
          <a:p>
            <a:r>
              <a:rPr lang="en-AU" dirty="0"/>
              <a:t>Many children have been involved, often from both sides.</a:t>
            </a:r>
          </a:p>
          <a:p>
            <a:endParaRPr lang="en-AU" dirty="0"/>
          </a:p>
          <a:p>
            <a:r>
              <a:rPr lang="en-AU" dirty="0"/>
              <a:t>Is this a social problem exacerbated by technology? </a:t>
            </a:r>
          </a:p>
          <a:p>
            <a:pPr lvl="1"/>
            <a:r>
              <a:rPr lang="en-AU" dirty="0"/>
              <a:t>Does a user-friendly interface make cyberbullying easier? </a:t>
            </a:r>
          </a:p>
          <a:p>
            <a:pPr lvl="1"/>
            <a:r>
              <a:rPr lang="en-AU" dirty="0"/>
              <a:t>What can be done?</a:t>
            </a:r>
          </a:p>
          <a:p>
            <a:endParaRPr lang="en-AU" dirty="0"/>
          </a:p>
          <a:p>
            <a:r>
              <a:rPr lang="en-AU" dirty="0"/>
              <a:t>May be by direct message or by proxy. </a:t>
            </a:r>
            <a:endParaRPr lang="en-GB"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45</a:t>
            </a:fld>
            <a:endParaRPr lang="en-GB" altLang="en-US"/>
          </a:p>
        </p:txBody>
      </p:sp>
    </p:spTree>
    <p:extLst>
      <p:ext uri="{BB962C8B-B14F-4D97-AF65-F5344CB8AC3E}">
        <p14:creationId xmlns:p14="http://schemas.microsoft.com/office/powerpoint/2010/main" val="1907207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Ethical concerns – Accountability</a:t>
            </a:r>
            <a:endParaRPr lang="en-US" altLang="en-US" dirty="0"/>
          </a:p>
        </p:txBody>
      </p:sp>
      <p:sp>
        <p:nvSpPr>
          <p:cNvPr id="66563" name="Rectangle 3"/>
          <p:cNvSpPr>
            <a:spLocks noGrp="1" noChangeArrowheads="1"/>
          </p:cNvSpPr>
          <p:nvPr>
            <p:ph type="body" idx="1"/>
          </p:nvPr>
        </p:nvSpPr>
        <p:spPr/>
        <p:txBody>
          <a:bodyPr/>
          <a:lstStyle/>
          <a:p>
            <a:r>
              <a:rPr lang="en-GB" altLang="zh-CN" dirty="0"/>
              <a:t>Accountability and Accuracy:   Understanding who shares responsibility for the outcomes and impact of information systems. </a:t>
            </a:r>
          </a:p>
        </p:txBody>
      </p:sp>
      <p:sp>
        <p:nvSpPr>
          <p:cNvPr id="3" name="Footer Placeholder 2"/>
          <p:cNvSpPr>
            <a:spLocks noGrp="1"/>
          </p:cNvSpPr>
          <p:nvPr>
            <p:ph type="ftr" sz="quarter" idx="10"/>
          </p:nvPr>
        </p:nvSpPr>
        <p:spPr/>
        <p:txBody>
          <a:bodyPr/>
          <a:lstStyle/>
          <a:p>
            <a:fld id="{4F195202-63BA-4A9D-BDF6-F19DEE77776B}" type="slidenum">
              <a:rPr lang="en-GB" altLang="en-US" smtClean="0"/>
              <a:pPr/>
              <a:t>46</a:t>
            </a:fld>
            <a:endParaRPr lang="en-GB" altLang="en-US"/>
          </a:p>
        </p:txBody>
      </p:sp>
    </p:spTree>
    <p:extLst>
      <p:ext uri="{BB962C8B-B14F-4D97-AF65-F5344CB8AC3E}">
        <p14:creationId xmlns:p14="http://schemas.microsoft.com/office/powerpoint/2010/main" val="206465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Online predators</a:t>
            </a:r>
            <a:endParaRPr lang="en-GB" dirty="0"/>
          </a:p>
        </p:txBody>
      </p:sp>
      <p:sp>
        <p:nvSpPr>
          <p:cNvPr id="3" name="Content Placeholder 2"/>
          <p:cNvSpPr>
            <a:spLocks noGrp="1"/>
          </p:cNvSpPr>
          <p:nvPr>
            <p:ph idx="1"/>
          </p:nvPr>
        </p:nvSpPr>
        <p:spPr/>
        <p:txBody>
          <a:bodyPr>
            <a:normAutofit lnSpcReduction="10000"/>
          </a:bodyPr>
          <a:lstStyle/>
          <a:p>
            <a:r>
              <a:rPr lang="en-AU"/>
              <a:t>Development of simple interfaces open social network sites to children making them vulnerable to cyberstalking or grooming.</a:t>
            </a:r>
          </a:p>
          <a:p>
            <a:endParaRPr lang="en-AU"/>
          </a:p>
          <a:p>
            <a:r>
              <a:rPr lang="en-AU"/>
              <a:t>Child protection locks – made simple so parents will use them but not simple that children can circumvent them.</a:t>
            </a:r>
          </a:p>
          <a:p>
            <a:endParaRPr lang="en-AU"/>
          </a:p>
          <a:p>
            <a:r>
              <a:rPr lang="en-AU"/>
              <a:t>Making it easy to “out” online predators could be open to abuse.</a:t>
            </a:r>
          </a:p>
          <a:p>
            <a:pPr lvl="1"/>
            <a:r>
              <a:rPr lang="en-AU"/>
              <a:t>Trolls?</a:t>
            </a:r>
          </a:p>
          <a:p>
            <a:pPr lvl="1"/>
            <a:r>
              <a:rPr lang="en-AU"/>
              <a:t>Similar to SWATing?</a:t>
            </a:r>
            <a:endParaRPr lang="en-GB"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47</a:t>
            </a:fld>
            <a:endParaRPr lang="en-GB" altLang="en-US"/>
          </a:p>
        </p:txBody>
      </p:sp>
    </p:spTree>
    <p:extLst>
      <p:ext uri="{BB962C8B-B14F-4D97-AF65-F5344CB8AC3E}">
        <p14:creationId xmlns:p14="http://schemas.microsoft.com/office/powerpoint/2010/main" val="557967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ltLang="en-US"/>
              <a:t>Ethical considerations – Intellectual Property</a:t>
            </a:r>
            <a:endParaRPr lang="en-US" altLang="en-US" dirty="0"/>
          </a:p>
        </p:txBody>
      </p:sp>
      <p:sp>
        <p:nvSpPr>
          <p:cNvPr id="69635" name="Rectangle 3"/>
          <p:cNvSpPr>
            <a:spLocks noGrp="1" noChangeArrowheads="1"/>
          </p:cNvSpPr>
          <p:nvPr>
            <p:ph type="body" idx="1"/>
          </p:nvPr>
        </p:nvSpPr>
        <p:spPr/>
        <p:txBody>
          <a:bodyPr/>
          <a:lstStyle/>
          <a:p>
            <a:r>
              <a:rPr lang="en-GB" altLang="zh-CN"/>
              <a:t>Intellectual Property:</a:t>
            </a:r>
            <a:r>
              <a:rPr lang="en-US" altLang="zh-CN"/>
              <a:t> </a:t>
            </a:r>
            <a:r>
              <a:rPr lang="en-GB" altLang="zh-CN"/>
              <a:t> An intellectual property is any product of the human intellect that is unique, novel, and has some value in the marketplace.</a:t>
            </a:r>
          </a:p>
          <a:p>
            <a:r>
              <a:rPr lang="en-GB" altLang="zh-CN"/>
              <a:t> </a:t>
            </a:r>
          </a:p>
          <a:p>
            <a:r>
              <a:rPr lang="en-GB" altLang="zh-CN"/>
              <a:t>Electronic form of intellectual property is difficult to safeguard.</a:t>
            </a:r>
          </a:p>
          <a:p>
            <a:endParaRPr lang="en-AU" altLang="zh-CN"/>
          </a:p>
          <a:p>
            <a:r>
              <a:rPr lang="en-AU" altLang="zh-CN"/>
              <a:t>Manchester church example</a:t>
            </a:r>
            <a:endParaRPr lang="en-US" altLang="zh-CN"/>
          </a:p>
          <a:p>
            <a:endParaRPr lang="en-US" altLang="en-US" dirty="0"/>
          </a:p>
        </p:txBody>
      </p:sp>
      <p:sp>
        <p:nvSpPr>
          <p:cNvPr id="3" name="Footer Placeholder 2"/>
          <p:cNvSpPr>
            <a:spLocks noGrp="1"/>
          </p:cNvSpPr>
          <p:nvPr>
            <p:ph type="ftr" sz="quarter" idx="10"/>
          </p:nvPr>
        </p:nvSpPr>
        <p:spPr/>
        <p:txBody>
          <a:bodyPr/>
          <a:lstStyle/>
          <a:p>
            <a:fld id="{4F195202-63BA-4A9D-BDF6-F19DEE77776B}" type="slidenum">
              <a:rPr lang="en-GB" altLang="en-US" smtClean="0"/>
              <a:pPr/>
              <a:t>48</a:t>
            </a:fld>
            <a:endParaRPr lang="en-GB" altLang="en-US"/>
          </a:p>
        </p:txBody>
      </p:sp>
    </p:spTree>
    <p:extLst>
      <p:ext uri="{BB962C8B-B14F-4D97-AF65-F5344CB8AC3E}">
        <p14:creationId xmlns:p14="http://schemas.microsoft.com/office/powerpoint/2010/main" val="305078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Ethics of user testing</a:t>
            </a:r>
            <a:endParaRPr lang="en-GB" dirty="0"/>
          </a:p>
        </p:txBody>
      </p:sp>
      <p:sp>
        <p:nvSpPr>
          <p:cNvPr id="3" name="Content Placeholder 2"/>
          <p:cNvSpPr>
            <a:spLocks noGrp="1"/>
          </p:cNvSpPr>
          <p:nvPr>
            <p:ph idx="1"/>
          </p:nvPr>
        </p:nvSpPr>
        <p:spPr/>
        <p:txBody>
          <a:bodyPr>
            <a:normAutofit/>
          </a:bodyPr>
          <a:lstStyle/>
          <a:p>
            <a:r>
              <a:rPr lang="en-GB" sz="2400" dirty="0"/>
              <a:t>Users are human beings</a:t>
            </a:r>
          </a:p>
          <a:p>
            <a:endParaRPr lang="en-AU" sz="2400" dirty="0"/>
          </a:p>
          <a:p>
            <a:r>
              <a:rPr lang="en-AU" sz="2400" dirty="0"/>
              <a:t>All research institutions have a Human Research Ethics Committee (HREC)</a:t>
            </a:r>
          </a:p>
          <a:p>
            <a:endParaRPr lang="en-AU" sz="2400" dirty="0"/>
          </a:p>
          <a:p>
            <a:r>
              <a:rPr lang="en-GB" sz="2400" dirty="0"/>
              <a:t>https://</a:t>
            </a:r>
            <a:r>
              <a:rPr lang="en-GB" sz="2400" dirty="0" err="1"/>
              <a:t>www.newcastle.edu.au</a:t>
            </a:r>
            <a:r>
              <a:rPr lang="en-GB" sz="2400" dirty="0"/>
              <a:t>/research-and-innovation/resources/human-ethics/about-us</a:t>
            </a:r>
          </a:p>
        </p:txBody>
      </p:sp>
      <p:sp>
        <p:nvSpPr>
          <p:cNvPr id="4" name="Footer Placeholder 3"/>
          <p:cNvSpPr>
            <a:spLocks noGrp="1"/>
          </p:cNvSpPr>
          <p:nvPr>
            <p:ph type="ftr" sz="quarter" idx="10"/>
          </p:nvPr>
        </p:nvSpPr>
        <p:spPr/>
        <p:txBody>
          <a:bodyPr/>
          <a:lstStyle/>
          <a:p>
            <a:fld id="{4F195202-63BA-4A9D-BDF6-F19DEE77776B}" type="slidenum">
              <a:rPr lang="en-GB" altLang="en-US" smtClean="0"/>
              <a:pPr/>
              <a:t>49</a:t>
            </a:fld>
            <a:endParaRPr lang="en-GB" altLang="en-US"/>
          </a:p>
        </p:txBody>
      </p:sp>
    </p:spTree>
    <p:extLst>
      <p:ext uri="{BB962C8B-B14F-4D97-AF65-F5344CB8AC3E}">
        <p14:creationId xmlns:p14="http://schemas.microsoft.com/office/powerpoint/2010/main" val="425056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NZ" altLang="en-US"/>
              <a:t>The human element</a:t>
            </a:r>
          </a:p>
        </p:txBody>
      </p:sp>
      <p:sp>
        <p:nvSpPr>
          <p:cNvPr id="4099" name="Rectangle 3"/>
          <p:cNvSpPr>
            <a:spLocks noGrp="1" noChangeArrowheads="1"/>
          </p:cNvSpPr>
          <p:nvPr>
            <p:ph type="body" idx="1"/>
          </p:nvPr>
        </p:nvSpPr>
        <p:spPr>
          <a:xfrm>
            <a:off x="323528" y="2037058"/>
            <a:ext cx="8586152" cy="4562832"/>
          </a:xfrm>
        </p:spPr>
        <p:txBody>
          <a:bodyPr>
            <a:normAutofit fontScale="92500" lnSpcReduction="20000"/>
          </a:bodyPr>
          <a:lstStyle/>
          <a:p>
            <a:r>
              <a:rPr lang="en-NZ" altLang="en-US" dirty="0"/>
              <a:t>Systems</a:t>
            </a:r>
          </a:p>
          <a:p>
            <a:pPr lvl="1"/>
            <a:r>
              <a:rPr lang="en-NZ" altLang="en-US" dirty="0"/>
              <a:t>Hardware, software, </a:t>
            </a:r>
            <a:r>
              <a:rPr lang="en-NZ" altLang="en-US" dirty="0" err="1"/>
              <a:t>liveware</a:t>
            </a:r>
            <a:r>
              <a:rPr lang="en-NZ" altLang="en-US" dirty="0"/>
              <a:t> (or </a:t>
            </a:r>
            <a:r>
              <a:rPr lang="en-NZ" altLang="en-US" dirty="0" err="1"/>
              <a:t>peopleware</a:t>
            </a:r>
            <a:r>
              <a:rPr lang="en-NZ" altLang="en-US" dirty="0"/>
              <a:t>)</a:t>
            </a:r>
          </a:p>
          <a:p>
            <a:pPr lvl="1"/>
            <a:endParaRPr lang="en-NZ" altLang="en-US" dirty="0"/>
          </a:p>
          <a:p>
            <a:r>
              <a:rPr lang="en-NZ" altLang="en-US" dirty="0"/>
              <a:t>One approach to systems is to make them simple</a:t>
            </a:r>
          </a:p>
          <a:p>
            <a:pPr lvl="1"/>
            <a:r>
              <a:rPr lang="en-NZ" altLang="en-US" dirty="0"/>
              <a:t>Reduced complexity aids understanding</a:t>
            </a:r>
          </a:p>
          <a:p>
            <a:pPr lvl="1"/>
            <a:r>
              <a:rPr lang="en-NZ" altLang="en-US" dirty="0"/>
              <a:t>Not possible with the addition of humans as highly complex entities</a:t>
            </a:r>
          </a:p>
          <a:p>
            <a:pPr lvl="1"/>
            <a:endParaRPr lang="en-NZ" altLang="en-US" dirty="0"/>
          </a:p>
          <a:p>
            <a:r>
              <a:rPr lang="en-NZ" altLang="en-US" dirty="0"/>
              <a:t>Humans as components are:</a:t>
            </a:r>
          </a:p>
          <a:p>
            <a:pPr lvl="1"/>
            <a:r>
              <a:rPr lang="en-NZ" altLang="en-US" dirty="0"/>
              <a:t>Often unreliable</a:t>
            </a:r>
          </a:p>
          <a:p>
            <a:pPr lvl="1"/>
            <a:r>
              <a:rPr lang="en-NZ" altLang="en-US" dirty="0"/>
              <a:t>Unpredictable (not deterministic)</a:t>
            </a:r>
          </a:p>
          <a:p>
            <a:pPr lvl="1"/>
            <a:r>
              <a:rPr lang="en-NZ" altLang="en-US" dirty="0"/>
              <a:t>Vary enormously</a:t>
            </a:r>
          </a:p>
          <a:p>
            <a:pPr lvl="2"/>
            <a:r>
              <a:rPr lang="en-NZ" altLang="en-US" dirty="0"/>
              <a:t>Sex, age, physical and cognitive aspects, cultural</a:t>
            </a:r>
          </a:p>
          <a:p>
            <a:pPr lvl="1"/>
            <a:r>
              <a:rPr lang="en-NZ" altLang="en-US" dirty="0"/>
              <a:t>Issues with systems can sometimes be directly attributed to human error</a:t>
            </a:r>
          </a:p>
          <a:p>
            <a:pPr lvl="2"/>
            <a:r>
              <a:rPr lang="en-NZ" altLang="en-US" dirty="0"/>
              <a:t>Developer vs. the user distinction?</a:t>
            </a:r>
          </a:p>
        </p:txBody>
      </p:sp>
    </p:spTree>
    <p:extLst>
      <p:ext uri="{BB962C8B-B14F-4D97-AF65-F5344CB8AC3E}">
        <p14:creationId xmlns:p14="http://schemas.microsoft.com/office/powerpoint/2010/main" val="3499965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Pressure on the User</a:t>
            </a:r>
            <a:endParaRPr lang="en-GB" dirty="0"/>
          </a:p>
        </p:txBody>
      </p:sp>
      <p:sp>
        <p:nvSpPr>
          <p:cNvPr id="3" name="Content Placeholder 2"/>
          <p:cNvSpPr>
            <a:spLocks noGrp="1"/>
          </p:cNvSpPr>
          <p:nvPr>
            <p:ph idx="1"/>
          </p:nvPr>
        </p:nvSpPr>
        <p:spPr>
          <a:xfrm>
            <a:off x="395536" y="1916832"/>
            <a:ext cx="8424936" cy="4608512"/>
          </a:xfrm>
        </p:spPr>
        <p:txBody>
          <a:bodyPr>
            <a:normAutofit/>
          </a:bodyPr>
          <a:lstStyle/>
          <a:p>
            <a:r>
              <a:rPr lang="en-AU" sz="2400" dirty="0"/>
              <a:t> Performance anxiety</a:t>
            </a:r>
          </a:p>
          <a:p>
            <a:endParaRPr lang="en-AU" sz="2400" dirty="0"/>
          </a:p>
          <a:p>
            <a:r>
              <a:rPr lang="en-AU" sz="2400" dirty="0"/>
              <a:t>Feels like an intelligence test</a:t>
            </a:r>
          </a:p>
          <a:p>
            <a:endParaRPr lang="en-AU" sz="2400" dirty="0"/>
          </a:p>
          <a:p>
            <a:r>
              <a:rPr lang="en-AU" sz="2400" dirty="0"/>
              <a:t>Comparing self with other subjects</a:t>
            </a:r>
          </a:p>
          <a:p>
            <a:endParaRPr lang="en-AU" sz="2400" dirty="0"/>
          </a:p>
          <a:p>
            <a:r>
              <a:rPr lang="en-AU" sz="2400" dirty="0"/>
              <a:t>Feeling stupid in front of observers</a:t>
            </a:r>
          </a:p>
          <a:p>
            <a:endParaRPr lang="en-AU" sz="2400" dirty="0"/>
          </a:p>
          <a:p>
            <a:r>
              <a:rPr lang="en-AU" sz="2400" dirty="0"/>
              <a:t>Competing with other subjects</a:t>
            </a:r>
            <a:endParaRPr lang="en-GB" sz="24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50</a:t>
            </a:fld>
            <a:endParaRPr lang="en-GB" altLang="en-US"/>
          </a:p>
        </p:txBody>
      </p:sp>
    </p:spTree>
    <p:extLst>
      <p:ext uri="{BB962C8B-B14F-4D97-AF65-F5344CB8AC3E}">
        <p14:creationId xmlns:p14="http://schemas.microsoft.com/office/powerpoint/2010/main" val="395913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fld id="{BD94A0D5-18F1-4006-8513-76BD806D3320}" type="slidenum">
              <a:rPr lang="en-GB" altLang="en-US" smtClean="0"/>
              <a:pPr/>
              <a:t>51</a:t>
            </a:fld>
            <a:endParaRPr lang="en-GB" altLang="en-US" dirty="0"/>
          </a:p>
        </p:txBody>
      </p:sp>
      <p:sp>
        <p:nvSpPr>
          <p:cNvPr id="26628" name="Rectangle 2"/>
          <p:cNvSpPr>
            <a:spLocks noGrp="1" noChangeArrowheads="1"/>
          </p:cNvSpPr>
          <p:nvPr>
            <p:ph type="title" idx="4294967295"/>
          </p:nvPr>
        </p:nvSpPr>
        <p:spPr>
          <a:xfrm>
            <a:off x="1475657" y="763588"/>
            <a:ext cx="7668344" cy="1293812"/>
          </a:xfrm>
        </p:spPr>
        <p:txBody>
          <a:bodyPr/>
          <a:lstStyle/>
          <a:p>
            <a:pPr eaLnBrk="1" hangingPunct="1"/>
            <a:r>
              <a:rPr lang="en-US" altLang="en-US" dirty="0"/>
              <a:t>DECIDE about ethical issues</a:t>
            </a:r>
          </a:p>
        </p:txBody>
      </p:sp>
      <p:sp>
        <p:nvSpPr>
          <p:cNvPr id="26629" name="Rectangle 3"/>
          <p:cNvSpPr>
            <a:spLocks noGrp="1" noChangeArrowheads="1"/>
          </p:cNvSpPr>
          <p:nvPr>
            <p:ph type="body" idx="4294967295"/>
          </p:nvPr>
        </p:nvSpPr>
        <p:spPr>
          <a:xfrm>
            <a:off x="467544" y="2057400"/>
            <a:ext cx="7924800" cy="4114800"/>
          </a:xfrm>
        </p:spPr>
        <p:txBody>
          <a:bodyPr/>
          <a:lstStyle/>
          <a:p>
            <a:pPr eaLnBrk="1" hangingPunct="1"/>
            <a:r>
              <a:rPr lang="en-US" altLang="en-US" sz="2800" dirty="0"/>
              <a:t>Develop an informed consent form</a:t>
            </a:r>
            <a:br>
              <a:rPr lang="en-US" altLang="en-US" sz="2800" dirty="0"/>
            </a:br>
            <a:endParaRPr lang="en-US" altLang="en-US" sz="2800" dirty="0"/>
          </a:p>
          <a:p>
            <a:pPr eaLnBrk="1" hangingPunct="1"/>
            <a:r>
              <a:rPr lang="en-US" altLang="en-US" sz="2800" dirty="0"/>
              <a:t>Participants have a right to:</a:t>
            </a:r>
            <a:br>
              <a:rPr lang="en-US" altLang="en-US" sz="2800" dirty="0"/>
            </a:br>
            <a:r>
              <a:rPr lang="en-US" altLang="en-US" sz="2800" dirty="0"/>
              <a:t>- Know the goals of the study;</a:t>
            </a:r>
            <a:br>
              <a:rPr lang="en-US" altLang="en-US" sz="2800" dirty="0"/>
            </a:br>
            <a:r>
              <a:rPr lang="en-US" altLang="en-US" sz="2800" dirty="0"/>
              <a:t>- Know what will happen to the findings;</a:t>
            </a:r>
            <a:br>
              <a:rPr lang="en-US" altLang="en-US" sz="2800" dirty="0"/>
            </a:br>
            <a:r>
              <a:rPr lang="en-US" altLang="en-US" sz="2800" dirty="0"/>
              <a:t>- Privacy of personal information;</a:t>
            </a:r>
            <a:br>
              <a:rPr lang="en-US" altLang="en-US" sz="2800" dirty="0"/>
            </a:br>
            <a:r>
              <a:rPr lang="en-US" altLang="en-US" sz="2800" dirty="0"/>
              <a:t>- Leave when they wish; </a:t>
            </a:r>
            <a:br>
              <a:rPr lang="en-US" altLang="en-US" sz="2800" dirty="0"/>
            </a:br>
            <a:r>
              <a:rPr lang="en-US" altLang="en-US" sz="2800" dirty="0"/>
              <a:t>- Be treated politely.</a:t>
            </a:r>
            <a:endParaRPr lang="en-US" altLang="en-US" sz="2800" b="1" dirty="0"/>
          </a:p>
        </p:txBody>
      </p:sp>
    </p:spTree>
    <p:extLst>
      <p:ext uri="{BB962C8B-B14F-4D97-AF65-F5344CB8AC3E}">
        <p14:creationId xmlns:p14="http://schemas.microsoft.com/office/powerpoint/2010/main" val="40230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620688"/>
            <a:ext cx="8370128" cy="1293028"/>
          </a:xfrm>
        </p:spPr>
        <p:txBody>
          <a:bodyPr/>
          <a:lstStyle/>
          <a:p>
            <a:r>
              <a:rPr lang="en-AU" dirty="0"/>
              <a:t>UON ethics approval process</a:t>
            </a:r>
            <a:endParaRPr lang="en-GB" dirty="0"/>
          </a:p>
        </p:txBody>
      </p:sp>
      <p:sp>
        <p:nvSpPr>
          <p:cNvPr id="3" name="Content Placeholder 2"/>
          <p:cNvSpPr>
            <a:spLocks noGrp="1"/>
          </p:cNvSpPr>
          <p:nvPr>
            <p:ph idx="1"/>
          </p:nvPr>
        </p:nvSpPr>
        <p:spPr>
          <a:xfrm>
            <a:off x="594360" y="1772816"/>
            <a:ext cx="8370128" cy="4948660"/>
          </a:xfrm>
        </p:spPr>
        <p:txBody>
          <a:bodyPr>
            <a:normAutofit lnSpcReduction="10000"/>
          </a:bodyPr>
          <a:lstStyle/>
          <a:p>
            <a:r>
              <a:rPr lang="en-AU" dirty="0"/>
              <a:t>Design study/experiment</a:t>
            </a:r>
          </a:p>
          <a:p>
            <a:r>
              <a:rPr lang="en-AU" dirty="0"/>
              <a:t>Generate documentation</a:t>
            </a:r>
          </a:p>
          <a:p>
            <a:r>
              <a:rPr lang="en-AU" dirty="0"/>
              <a:t>Complete RIMS online form</a:t>
            </a:r>
          </a:p>
          <a:p>
            <a:r>
              <a:rPr lang="en-AU" dirty="0"/>
              <a:t>Peer review (Faculty level)</a:t>
            </a:r>
          </a:p>
          <a:p>
            <a:r>
              <a:rPr lang="en-AU" dirty="0"/>
              <a:t>Wait (2-3 weeks)</a:t>
            </a:r>
          </a:p>
          <a:p>
            <a:r>
              <a:rPr lang="en-AU" dirty="0"/>
              <a:t>Revise</a:t>
            </a:r>
          </a:p>
          <a:p>
            <a:r>
              <a:rPr lang="en-AU" dirty="0" err="1"/>
              <a:t>HoS</a:t>
            </a:r>
            <a:r>
              <a:rPr lang="en-AU" dirty="0"/>
              <a:t> sign off</a:t>
            </a:r>
          </a:p>
          <a:p>
            <a:r>
              <a:rPr lang="en-AU" dirty="0"/>
              <a:t>Submit to HREC (University level)</a:t>
            </a:r>
          </a:p>
          <a:p>
            <a:r>
              <a:rPr lang="en-AU" dirty="0"/>
              <a:t>Wait (6-8 weeks)</a:t>
            </a:r>
          </a:p>
          <a:p>
            <a:r>
              <a:rPr lang="en-AU" dirty="0"/>
              <a:t>[Revise and resubmit]</a:t>
            </a:r>
          </a:p>
          <a:p>
            <a:r>
              <a:rPr lang="en-AU" dirty="0"/>
              <a:t>[Hopefully] Get ethics approval</a:t>
            </a:r>
          </a:p>
          <a:p>
            <a:r>
              <a:rPr lang="en-AU" dirty="0"/>
              <a:t>Enact study plan</a:t>
            </a:r>
            <a:endParaRPr lang="en-GB"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52</a:t>
            </a:fld>
            <a:endParaRPr lang="en-GB" altLang="en-US" dirty="0"/>
          </a:p>
        </p:txBody>
      </p:sp>
    </p:spTree>
    <p:extLst>
      <p:ext uri="{BB962C8B-B14F-4D97-AF65-F5344CB8AC3E}">
        <p14:creationId xmlns:p14="http://schemas.microsoft.com/office/powerpoint/2010/main" val="1159902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This session</a:t>
            </a:r>
            <a:endParaRPr lang="en-GB" dirty="0"/>
          </a:p>
        </p:txBody>
      </p:sp>
      <p:sp>
        <p:nvSpPr>
          <p:cNvPr id="3" name="Content Placeholder 2"/>
          <p:cNvSpPr>
            <a:spLocks noGrp="1"/>
          </p:cNvSpPr>
          <p:nvPr>
            <p:ph idx="1"/>
          </p:nvPr>
        </p:nvSpPr>
        <p:spPr>
          <a:xfrm>
            <a:off x="395536" y="1844824"/>
            <a:ext cx="8424936" cy="4608512"/>
          </a:xfrm>
        </p:spPr>
        <p:txBody>
          <a:bodyPr>
            <a:normAutofit/>
          </a:bodyPr>
          <a:lstStyle/>
          <a:p>
            <a:r>
              <a:rPr lang="en-AU" sz="2800" dirty="0"/>
              <a:t>You will have:</a:t>
            </a:r>
          </a:p>
          <a:p>
            <a:pPr lvl="1"/>
            <a:r>
              <a:rPr lang="en-AU" sz="2800" dirty="0"/>
              <a:t>Considered social concerns for human computer interaction design and how this might impact interface designers</a:t>
            </a:r>
          </a:p>
          <a:p>
            <a:pPr lvl="1"/>
            <a:endParaRPr lang="en-AU" sz="2800" dirty="0"/>
          </a:p>
          <a:p>
            <a:pPr lvl="1"/>
            <a:r>
              <a:rPr lang="en-AU" sz="2800" dirty="0"/>
              <a:t>Considered ethical implications in interface design and specifically with user testing</a:t>
            </a:r>
          </a:p>
          <a:p>
            <a:pPr lvl="1"/>
            <a:endParaRPr lang="en-AU" sz="2800" dirty="0"/>
          </a:p>
          <a:p>
            <a:pPr lvl="1"/>
            <a:r>
              <a:rPr lang="en-AU" sz="2800" dirty="0"/>
              <a:t>Explored the documentation from a real ethics case study </a:t>
            </a:r>
            <a:endParaRPr lang="en-GB" sz="2800" dirty="0"/>
          </a:p>
        </p:txBody>
      </p:sp>
      <p:sp>
        <p:nvSpPr>
          <p:cNvPr id="4" name="Footer Placeholder 3"/>
          <p:cNvSpPr>
            <a:spLocks noGrp="1"/>
          </p:cNvSpPr>
          <p:nvPr>
            <p:ph type="ftr" sz="quarter" idx="10"/>
          </p:nvPr>
        </p:nvSpPr>
        <p:spPr/>
        <p:txBody>
          <a:bodyPr/>
          <a:lstStyle/>
          <a:p>
            <a:fld id="{4F195202-63BA-4A9D-BDF6-F19DEE77776B}" type="slidenum">
              <a:rPr lang="en-GB" altLang="en-US" smtClean="0"/>
              <a:pPr/>
              <a:t>53</a:t>
            </a:fld>
            <a:endParaRPr lang="en-GB" altLang="en-US"/>
          </a:p>
        </p:txBody>
      </p:sp>
    </p:spTree>
    <p:extLst>
      <p:ext uri="{BB962C8B-B14F-4D97-AF65-F5344CB8AC3E}">
        <p14:creationId xmlns:p14="http://schemas.microsoft.com/office/powerpoint/2010/main" val="39425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764373"/>
            <a:ext cx="7722056" cy="1293028"/>
          </a:xfrm>
        </p:spPr>
        <p:txBody>
          <a:bodyPr/>
          <a:lstStyle/>
          <a:p>
            <a:r>
              <a:rPr lang="en-NZ" altLang="en-US" dirty="0"/>
              <a:t>Allocation of functions</a:t>
            </a:r>
          </a:p>
        </p:txBody>
      </p:sp>
      <p:sp>
        <p:nvSpPr>
          <p:cNvPr id="5123" name="Rectangle 3"/>
          <p:cNvSpPr>
            <a:spLocks noGrp="1" noChangeArrowheads="1"/>
          </p:cNvSpPr>
          <p:nvPr>
            <p:ph type="body" idx="1"/>
          </p:nvPr>
        </p:nvSpPr>
        <p:spPr>
          <a:xfrm>
            <a:off x="594360" y="1844824"/>
            <a:ext cx="8226112" cy="4680520"/>
          </a:xfrm>
        </p:spPr>
        <p:txBody>
          <a:bodyPr>
            <a:normAutofit/>
          </a:bodyPr>
          <a:lstStyle/>
          <a:p>
            <a:r>
              <a:rPr lang="en-NZ" altLang="en-US" dirty="0"/>
              <a:t>What are computers good at?</a:t>
            </a:r>
          </a:p>
          <a:p>
            <a:pPr lvl="1"/>
            <a:r>
              <a:rPr lang="en-NZ" altLang="en-US" dirty="0"/>
              <a:t>Speed (fast but stupid?)</a:t>
            </a:r>
          </a:p>
          <a:p>
            <a:pPr lvl="1"/>
            <a:r>
              <a:rPr lang="en-NZ" altLang="en-US" dirty="0"/>
              <a:t>Following predefined sets of instructions</a:t>
            </a:r>
          </a:p>
          <a:p>
            <a:pPr lvl="1"/>
            <a:endParaRPr lang="en-NZ" altLang="en-US" dirty="0"/>
          </a:p>
          <a:p>
            <a:r>
              <a:rPr lang="en-NZ" altLang="en-US" dirty="0"/>
              <a:t>What are people good at?</a:t>
            </a:r>
          </a:p>
          <a:p>
            <a:pPr lvl="1"/>
            <a:r>
              <a:rPr lang="en-NZ" altLang="en-US" dirty="0"/>
              <a:t>Judgement calls (slow but clever?)</a:t>
            </a:r>
          </a:p>
          <a:p>
            <a:pPr lvl="1"/>
            <a:r>
              <a:rPr lang="en-NZ" altLang="en-US" dirty="0"/>
              <a:t>Flexible and adaptable (especially with the unknown)</a:t>
            </a:r>
          </a:p>
          <a:p>
            <a:pPr lvl="1"/>
            <a:endParaRPr lang="en-NZ" altLang="en-US" dirty="0"/>
          </a:p>
          <a:p>
            <a:r>
              <a:rPr lang="en-NZ" altLang="en-US" dirty="0"/>
              <a:t>Can we remove humans from the tasks that can be implemented by following a well-defined set of rules</a:t>
            </a:r>
          </a:p>
          <a:p>
            <a:pPr lvl="1"/>
            <a:r>
              <a:rPr lang="en-NZ" altLang="en-US" dirty="0"/>
              <a:t>But do we trust the automation?</a:t>
            </a:r>
          </a:p>
          <a:p>
            <a:pPr lvl="1"/>
            <a:r>
              <a:rPr lang="en-NZ" altLang="en-US" dirty="0"/>
              <a:t>Consider automation in user interfaces? Helpful or not??</a:t>
            </a:r>
          </a:p>
        </p:txBody>
      </p:sp>
    </p:spTree>
    <p:extLst>
      <p:ext uri="{BB962C8B-B14F-4D97-AF65-F5344CB8AC3E}">
        <p14:creationId xmlns:p14="http://schemas.microsoft.com/office/powerpoint/2010/main" val="418044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NZ" altLang="en-US" dirty="0"/>
              <a:t>System complexity</a:t>
            </a:r>
          </a:p>
        </p:txBody>
      </p:sp>
      <p:sp>
        <p:nvSpPr>
          <p:cNvPr id="6147" name="Rectangle 3"/>
          <p:cNvSpPr>
            <a:spLocks noGrp="1" noChangeArrowheads="1"/>
          </p:cNvSpPr>
          <p:nvPr>
            <p:ph type="body" idx="1"/>
          </p:nvPr>
        </p:nvSpPr>
        <p:spPr>
          <a:xfrm>
            <a:off x="467544" y="1916832"/>
            <a:ext cx="8352928" cy="4824536"/>
          </a:xfrm>
        </p:spPr>
        <p:txBody>
          <a:bodyPr>
            <a:normAutofit fontScale="85000" lnSpcReduction="20000"/>
          </a:bodyPr>
          <a:lstStyle/>
          <a:p>
            <a:r>
              <a:rPr lang="en-NZ" altLang="en-US" dirty="0"/>
              <a:t>Having humans in the system loop adds complexity but also shifts responsibility</a:t>
            </a:r>
          </a:p>
          <a:p>
            <a:pPr lvl="1"/>
            <a:r>
              <a:rPr lang="en-NZ" altLang="en-US" dirty="0"/>
              <a:t>Implications for integrity requirements on systems</a:t>
            </a:r>
          </a:p>
          <a:p>
            <a:pPr lvl="1"/>
            <a:endParaRPr lang="en-NZ" altLang="en-US" dirty="0"/>
          </a:p>
          <a:p>
            <a:r>
              <a:rPr lang="en-NZ" altLang="en-US" dirty="0"/>
              <a:t>Example of a train driver. Controls the speed of the train and is required to respond to signal and to environmental conditions</a:t>
            </a:r>
          </a:p>
          <a:p>
            <a:pPr lvl="1"/>
            <a:r>
              <a:rPr lang="en-NZ" altLang="en-US" dirty="0"/>
              <a:t>Supported by some automated features</a:t>
            </a:r>
          </a:p>
          <a:p>
            <a:pPr lvl="2"/>
            <a:r>
              <a:rPr lang="en-NZ" altLang="en-US" dirty="0"/>
              <a:t>“Dead man’s handle” for automatic braking</a:t>
            </a:r>
          </a:p>
          <a:p>
            <a:pPr lvl="2"/>
            <a:endParaRPr lang="en-NZ" altLang="en-US" dirty="0"/>
          </a:p>
          <a:p>
            <a:r>
              <a:rPr lang="en-NZ" altLang="en-US" dirty="0"/>
              <a:t>If we remove the driver, we then depend heavily on computer-based solutions to maintain train separation and ensure passenger safety</a:t>
            </a:r>
          </a:p>
          <a:p>
            <a:pPr lvl="1"/>
            <a:r>
              <a:rPr lang="en-NZ" altLang="en-US" dirty="0"/>
              <a:t>Consequence of failure is high</a:t>
            </a:r>
          </a:p>
          <a:p>
            <a:pPr lvl="1"/>
            <a:r>
              <a:rPr lang="en-NZ" altLang="en-US" dirty="0"/>
              <a:t>Wider implications for the connecting systems – cost</a:t>
            </a:r>
          </a:p>
          <a:p>
            <a:pPr lvl="1"/>
            <a:endParaRPr lang="en-NZ" altLang="en-US" dirty="0"/>
          </a:p>
          <a:p>
            <a:r>
              <a:rPr lang="en-NZ" altLang="en-US" dirty="0"/>
              <a:t>Many systems are build on human strengths </a:t>
            </a:r>
          </a:p>
          <a:p>
            <a:pPr lvl="1"/>
            <a:r>
              <a:rPr lang="en-NZ" altLang="en-US" dirty="0"/>
              <a:t>Would like to build interfaces that build on these strengths, but …</a:t>
            </a:r>
          </a:p>
          <a:p>
            <a:pPr lvl="1"/>
            <a:r>
              <a:rPr lang="en-NZ" altLang="en-US" dirty="0"/>
              <a:t>This then can be a weakness in the use of the system</a:t>
            </a:r>
          </a:p>
        </p:txBody>
      </p:sp>
    </p:spTree>
    <p:extLst>
      <p:ext uri="{BB962C8B-B14F-4D97-AF65-F5344CB8AC3E}">
        <p14:creationId xmlns:p14="http://schemas.microsoft.com/office/powerpoint/2010/main" val="69025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60388" y="3767534"/>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Customer</a:t>
            </a:r>
          </a:p>
        </p:txBody>
      </p:sp>
      <p:sp>
        <p:nvSpPr>
          <p:cNvPr id="7171" name="Text Box 3"/>
          <p:cNvSpPr txBox="1">
            <a:spLocks noChangeArrowheads="1"/>
          </p:cNvSpPr>
          <p:nvPr/>
        </p:nvSpPr>
        <p:spPr bwMode="auto">
          <a:xfrm>
            <a:off x="2578100" y="3624659"/>
            <a:ext cx="104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Design</a:t>
            </a:r>
          </a:p>
          <a:p>
            <a:r>
              <a:rPr lang="en-GB" altLang="en-US"/>
              <a:t>team</a:t>
            </a:r>
          </a:p>
        </p:txBody>
      </p:sp>
      <p:sp>
        <p:nvSpPr>
          <p:cNvPr id="7172" name="Text Box 4"/>
          <p:cNvSpPr txBox="1">
            <a:spLocks noChangeArrowheads="1"/>
          </p:cNvSpPr>
          <p:nvPr/>
        </p:nvSpPr>
        <p:spPr bwMode="auto">
          <a:xfrm>
            <a:off x="3276600" y="2276872"/>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Producer</a:t>
            </a:r>
          </a:p>
        </p:txBody>
      </p:sp>
      <p:sp>
        <p:nvSpPr>
          <p:cNvPr id="7173" name="Text Box 5"/>
          <p:cNvSpPr txBox="1">
            <a:spLocks noChangeArrowheads="1"/>
          </p:cNvSpPr>
          <p:nvPr/>
        </p:nvSpPr>
        <p:spPr bwMode="auto">
          <a:xfrm>
            <a:off x="2936875" y="5351859"/>
            <a:ext cx="118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Installer</a:t>
            </a:r>
          </a:p>
        </p:txBody>
      </p:sp>
      <p:sp>
        <p:nvSpPr>
          <p:cNvPr id="7174" name="Text Box 6"/>
          <p:cNvSpPr txBox="1">
            <a:spLocks noChangeArrowheads="1"/>
          </p:cNvSpPr>
          <p:nvPr/>
        </p:nvSpPr>
        <p:spPr bwMode="auto">
          <a:xfrm>
            <a:off x="4305300" y="3840559"/>
            <a:ext cx="1090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System</a:t>
            </a:r>
          </a:p>
        </p:txBody>
      </p:sp>
      <p:sp>
        <p:nvSpPr>
          <p:cNvPr id="7175" name="Text Box 7"/>
          <p:cNvSpPr txBox="1">
            <a:spLocks noChangeArrowheads="1"/>
          </p:cNvSpPr>
          <p:nvPr/>
        </p:nvSpPr>
        <p:spPr bwMode="auto">
          <a:xfrm>
            <a:off x="5818188" y="2832497"/>
            <a:ext cx="185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Operator/user</a:t>
            </a:r>
          </a:p>
        </p:txBody>
      </p:sp>
      <p:sp>
        <p:nvSpPr>
          <p:cNvPr id="7176" name="Text Box 8"/>
          <p:cNvSpPr txBox="1">
            <a:spLocks noChangeArrowheads="1"/>
          </p:cNvSpPr>
          <p:nvPr/>
        </p:nvSpPr>
        <p:spPr bwMode="auto">
          <a:xfrm>
            <a:off x="7258050" y="3911997"/>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Public</a:t>
            </a:r>
          </a:p>
        </p:txBody>
      </p:sp>
      <p:sp>
        <p:nvSpPr>
          <p:cNvPr id="7177" name="Text Box 9"/>
          <p:cNvSpPr txBox="1">
            <a:spLocks noChangeArrowheads="1"/>
          </p:cNvSpPr>
          <p:nvPr/>
        </p:nvSpPr>
        <p:spPr bwMode="auto">
          <a:xfrm>
            <a:off x="5889625" y="4920059"/>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Maintainer</a:t>
            </a:r>
          </a:p>
        </p:txBody>
      </p:sp>
      <p:sp>
        <p:nvSpPr>
          <p:cNvPr id="7178" name="Line 10"/>
          <p:cNvSpPr>
            <a:spLocks noChangeShapeType="1"/>
          </p:cNvSpPr>
          <p:nvPr/>
        </p:nvSpPr>
        <p:spPr bwMode="auto">
          <a:xfrm>
            <a:off x="1928813" y="4056459"/>
            <a:ext cx="64928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79" name="Line 11"/>
          <p:cNvSpPr>
            <a:spLocks noChangeShapeType="1"/>
          </p:cNvSpPr>
          <p:nvPr/>
        </p:nvSpPr>
        <p:spPr bwMode="auto">
          <a:xfrm>
            <a:off x="3513138" y="4056459"/>
            <a:ext cx="64928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80" name="Line 12"/>
          <p:cNvSpPr>
            <a:spLocks noChangeShapeType="1"/>
          </p:cNvSpPr>
          <p:nvPr/>
        </p:nvSpPr>
        <p:spPr bwMode="auto">
          <a:xfrm>
            <a:off x="3873500" y="2759472"/>
            <a:ext cx="576263" cy="8651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81" name="Line 13"/>
          <p:cNvSpPr>
            <a:spLocks noChangeShapeType="1"/>
          </p:cNvSpPr>
          <p:nvPr/>
        </p:nvSpPr>
        <p:spPr bwMode="auto">
          <a:xfrm flipV="1">
            <a:off x="4017963" y="4416822"/>
            <a:ext cx="576262" cy="9350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82" name="Line 14"/>
          <p:cNvSpPr>
            <a:spLocks noChangeShapeType="1"/>
          </p:cNvSpPr>
          <p:nvPr/>
        </p:nvSpPr>
        <p:spPr bwMode="auto">
          <a:xfrm>
            <a:off x="5457825" y="4056459"/>
            <a:ext cx="172878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83" name="Line 15"/>
          <p:cNvSpPr>
            <a:spLocks noChangeShapeType="1"/>
          </p:cNvSpPr>
          <p:nvPr/>
        </p:nvSpPr>
        <p:spPr bwMode="auto">
          <a:xfrm>
            <a:off x="5386388" y="4343797"/>
            <a:ext cx="647700" cy="576262"/>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84" name="Line 16"/>
          <p:cNvSpPr>
            <a:spLocks noChangeShapeType="1"/>
          </p:cNvSpPr>
          <p:nvPr/>
        </p:nvSpPr>
        <p:spPr bwMode="auto">
          <a:xfrm flipH="1">
            <a:off x="5457825" y="3264297"/>
            <a:ext cx="431800" cy="503237"/>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8" name="Rectangle 2">
            <a:extLst>
              <a:ext uri="{FF2B5EF4-FFF2-40B4-BE49-F238E27FC236}">
                <a16:creationId xmlns:a16="http://schemas.microsoft.com/office/drawing/2014/main" id="{91FC7708-1818-6C48-8C5A-BE277A9ECE6F}"/>
              </a:ext>
            </a:extLst>
          </p:cNvPr>
          <p:cNvSpPr txBox="1">
            <a:spLocks noChangeArrowheads="1"/>
          </p:cNvSpPr>
          <p:nvPr/>
        </p:nvSpPr>
        <p:spPr>
          <a:xfrm>
            <a:off x="2171700" y="764373"/>
            <a:ext cx="6377940" cy="586589"/>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NZ" altLang="en-US" dirty="0"/>
              <a:t>HUMANS IN THE SYSTEM</a:t>
            </a:r>
          </a:p>
        </p:txBody>
      </p:sp>
    </p:spTree>
    <p:extLst>
      <p:ext uri="{BB962C8B-B14F-4D97-AF65-F5344CB8AC3E}">
        <p14:creationId xmlns:p14="http://schemas.microsoft.com/office/powerpoint/2010/main" val="134468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NZ" altLang="en-US"/>
              <a:t>Human involvement</a:t>
            </a:r>
          </a:p>
        </p:txBody>
      </p:sp>
      <p:sp>
        <p:nvSpPr>
          <p:cNvPr id="8195" name="Rectangle 3"/>
          <p:cNvSpPr>
            <a:spLocks noGrp="1" noChangeArrowheads="1"/>
          </p:cNvSpPr>
          <p:nvPr>
            <p:ph type="body" idx="1"/>
          </p:nvPr>
        </p:nvSpPr>
        <p:spPr>
          <a:xfrm>
            <a:off x="594360" y="2194560"/>
            <a:ext cx="8226112" cy="4474800"/>
          </a:xfrm>
        </p:spPr>
        <p:txBody>
          <a:bodyPr/>
          <a:lstStyle/>
          <a:p>
            <a:r>
              <a:rPr lang="en-NZ" altLang="en-US" dirty="0"/>
              <a:t>Human operators, as part of the system</a:t>
            </a:r>
          </a:p>
          <a:p>
            <a:endParaRPr lang="en-NZ" altLang="en-US" dirty="0"/>
          </a:p>
          <a:p>
            <a:r>
              <a:rPr lang="en-NZ" altLang="en-US" dirty="0"/>
              <a:t>Humans who design, build and install systems</a:t>
            </a:r>
          </a:p>
          <a:p>
            <a:endParaRPr lang="en-NZ" altLang="en-US" dirty="0"/>
          </a:p>
          <a:p>
            <a:r>
              <a:rPr lang="en-NZ" altLang="en-US" dirty="0"/>
              <a:t>Humans who maintain systems </a:t>
            </a:r>
          </a:p>
          <a:p>
            <a:endParaRPr lang="en-NZ" altLang="en-US" dirty="0"/>
          </a:p>
          <a:p>
            <a:r>
              <a:rPr lang="en-NZ" altLang="en-US" dirty="0"/>
              <a:t>Humans certify the systems</a:t>
            </a:r>
          </a:p>
          <a:p>
            <a:pPr lvl="1"/>
            <a:r>
              <a:rPr lang="en-NZ" altLang="en-US" dirty="0"/>
              <a:t>Which uses a large amount of subjective judgement calls</a:t>
            </a:r>
          </a:p>
        </p:txBody>
      </p:sp>
    </p:spTree>
    <p:extLst>
      <p:ext uri="{BB962C8B-B14F-4D97-AF65-F5344CB8AC3E}">
        <p14:creationId xmlns:p14="http://schemas.microsoft.com/office/powerpoint/2010/main" val="25784070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5041</TotalTime>
  <Words>2757</Words>
  <Application>Microsoft Office PowerPoint</Application>
  <PresentationFormat>On-screen Show (4:3)</PresentationFormat>
  <Paragraphs>522</Paragraphs>
  <Slides>53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SimSun</vt:lpstr>
      <vt:lpstr>SimSun</vt:lpstr>
      <vt:lpstr>Arial</vt:lpstr>
      <vt:lpstr>Calibri</vt:lpstr>
      <vt:lpstr>Century Gothic</vt:lpstr>
      <vt:lpstr>Geneva</vt:lpstr>
      <vt:lpstr>Times</vt:lpstr>
      <vt:lpstr>Times New Roman</vt:lpstr>
      <vt:lpstr>Vapor Trail</vt:lpstr>
      <vt:lpstr>PowerPoint Presentation</vt:lpstr>
      <vt:lpstr>SENG2260 Human-Computer Interaction</vt:lpstr>
      <vt:lpstr>Aims</vt:lpstr>
      <vt:lpstr>Overview</vt:lpstr>
      <vt:lpstr>The human element</vt:lpstr>
      <vt:lpstr>Allocation of functions</vt:lpstr>
      <vt:lpstr>System complexity</vt:lpstr>
      <vt:lpstr>PowerPoint Presentation</vt:lpstr>
      <vt:lpstr>Human involvement</vt:lpstr>
      <vt:lpstr>Human errors are inevitable</vt:lpstr>
      <vt:lpstr>Types of human error </vt:lpstr>
      <vt:lpstr>Dangers of automation</vt:lpstr>
      <vt:lpstr>Human involvement is unavoidable</vt:lpstr>
      <vt:lpstr>Humans in evaluation</vt:lpstr>
      <vt:lpstr>V development  model with test planning</vt:lpstr>
      <vt:lpstr>Humans in the system: summary</vt:lpstr>
      <vt:lpstr>Security as a non-functional requirement</vt:lpstr>
      <vt:lpstr>Security considerations</vt:lpstr>
      <vt:lpstr>Security aspects</vt:lpstr>
      <vt:lpstr>Security for critical systems</vt:lpstr>
      <vt:lpstr>Points of attack</vt:lpstr>
      <vt:lpstr>Categories of attack</vt:lpstr>
      <vt:lpstr>Damage from external attacks</vt:lpstr>
      <vt:lpstr>Security terminology</vt:lpstr>
      <vt:lpstr>Security terminology2</vt:lpstr>
      <vt:lpstr>Security design</vt:lpstr>
      <vt:lpstr>Security design guidelines</vt:lpstr>
      <vt:lpstr>Security design guidelines 2</vt:lpstr>
      <vt:lpstr>Security design guidelines 3</vt:lpstr>
      <vt:lpstr>The human factor</vt:lpstr>
      <vt:lpstr>SENG2260 Human-Computer Interaction</vt:lpstr>
      <vt:lpstr>Learning Objectives</vt:lpstr>
      <vt:lpstr>Social Context</vt:lpstr>
      <vt:lpstr>Anxiety</vt:lpstr>
      <vt:lpstr>Alienation</vt:lpstr>
      <vt:lpstr>Alienation</vt:lpstr>
      <vt:lpstr>Alienation</vt:lpstr>
      <vt:lpstr>Potency and Impotency of the Individual</vt:lpstr>
      <vt:lpstr>Complexity and Speed</vt:lpstr>
      <vt:lpstr>Organizational and Societal Dependence </vt:lpstr>
      <vt:lpstr>Unemployment and Displacement </vt:lpstr>
      <vt:lpstr>Valuing Human Diversity </vt:lpstr>
      <vt:lpstr>Ethical Considerations</vt:lpstr>
      <vt:lpstr>Ethical Concerns - Privacy</vt:lpstr>
      <vt:lpstr>Cyberbullying</vt:lpstr>
      <vt:lpstr>Ethical concerns – Accountability</vt:lpstr>
      <vt:lpstr>Online predators</vt:lpstr>
      <vt:lpstr>Ethical considerations – Intellectual Property</vt:lpstr>
      <vt:lpstr>Ethics of user testing</vt:lpstr>
      <vt:lpstr>Pressure on the User</vt:lpstr>
      <vt:lpstr>DECIDE about ethical issues</vt:lpstr>
      <vt:lpstr>UON ethics approval process</vt:lpstr>
      <vt:lpstr>This session</vt:lpstr>
    </vt:vector>
  </TitlesOfParts>
  <Company>John Wiley and Sons,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Shamus Smith</cp:lastModifiedBy>
  <cp:revision>171</cp:revision>
  <cp:lastPrinted>2018-08-05T21:52:56Z</cp:lastPrinted>
  <dcterms:created xsi:type="dcterms:W3CDTF">2015-01-06T09:40:09Z</dcterms:created>
  <dcterms:modified xsi:type="dcterms:W3CDTF">2019-10-09T00:16:19Z</dcterms:modified>
</cp:coreProperties>
</file>