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63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5" r:id="rId3"/>
    <p:sldId id="353" r:id="rId4"/>
    <p:sldId id="369" r:id="rId5"/>
    <p:sldId id="361" r:id="rId6"/>
    <p:sldId id="362" r:id="rId7"/>
    <p:sldId id="360" r:id="rId8"/>
    <p:sldId id="346" r:id="rId9"/>
    <p:sldId id="347" r:id="rId10"/>
    <p:sldId id="354" r:id="rId11"/>
    <p:sldId id="349" r:id="rId12"/>
    <p:sldId id="355" r:id="rId13"/>
    <p:sldId id="357" r:id="rId14"/>
    <p:sldId id="348" r:id="rId15"/>
    <p:sldId id="365" r:id="rId16"/>
    <p:sldId id="350" r:id="rId17"/>
    <p:sldId id="356" r:id="rId18"/>
    <p:sldId id="368" r:id="rId19"/>
    <p:sldId id="358" r:id="rId20"/>
    <p:sldId id="363" r:id="rId21"/>
    <p:sldId id="359" r:id="rId22"/>
    <p:sldId id="351" r:id="rId23"/>
  </p:sldIdLst>
  <p:sldSz cx="9144000" cy="6858000" type="screen4x3"/>
  <p:notesSz cx="6669088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9519"/>
    <a:srgbClr val="CEA81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94" y="-78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57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0"/>
            <a:ext cx="2933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57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9200" y="9431338"/>
            <a:ext cx="2933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A17AA-2D46-404C-AC50-70346351025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8050"/>
            <a:ext cx="4887912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F4273B-DD34-4D4C-951C-BE4370E2567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EC75A-B538-4988-8052-79936425DAE4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F4541-8D90-4F44-9A57-C4D931DB7A4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BAEAC-989E-4826-936D-FCBA4522C2F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</p:spPr>
        <p:txBody>
          <a:bodyPr/>
          <a:lstStyle/>
          <a:p>
            <a:r>
              <a:rPr lang="en-US" altLang="en-US" dirty="0" err="1"/>
              <a:t>Organisational</a:t>
            </a:r>
            <a:r>
              <a:rPr lang="en-US" altLang="en-US" dirty="0"/>
              <a:t> = training, job design politics, roles, work </a:t>
            </a:r>
            <a:r>
              <a:rPr lang="en-US" altLang="en-US" dirty="0" err="1"/>
              <a:t>organisaiton</a:t>
            </a:r>
            <a:endParaRPr lang="en-US" altLang="en-US" dirty="0"/>
          </a:p>
          <a:p>
            <a:r>
              <a:rPr lang="en-US" altLang="en-US" dirty="0"/>
              <a:t>environmental - noise, training, lighting, ventilation</a:t>
            </a:r>
          </a:p>
          <a:p>
            <a:r>
              <a:rPr lang="en-US" altLang="en-US" dirty="0"/>
              <a:t>health and safety - stress, headaches, </a:t>
            </a:r>
            <a:r>
              <a:rPr lang="en-US" altLang="en-US" dirty="0" err="1"/>
              <a:t>musculo</a:t>
            </a:r>
            <a:r>
              <a:rPr lang="en-US" altLang="en-US" dirty="0"/>
              <a:t>-skeletal disorders</a:t>
            </a:r>
          </a:p>
          <a:p>
            <a:r>
              <a:rPr lang="en-US" altLang="en-US" dirty="0"/>
              <a:t>the user (cognitive processes and capabilities) motivation, enjoyment, satisfaction, personality, experience level</a:t>
            </a:r>
          </a:p>
          <a:p>
            <a:r>
              <a:rPr lang="en-US" altLang="en-US" dirty="0"/>
              <a:t>task factors - easy, complex, novel, task allocation, </a:t>
            </a:r>
            <a:r>
              <a:rPr lang="en-US" altLang="en-US" dirty="0" err="1"/>
              <a:t>repetitieve</a:t>
            </a:r>
            <a:r>
              <a:rPr lang="en-US" altLang="en-US" dirty="0"/>
              <a:t>, monitoring, skills, components</a:t>
            </a:r>
          </a:p>
          <a:p>
            <a:r>
              <a:rPr lang="en-US" altLang="en-US" dirty="0"/>
              <a:t>constraints, cost, </a:t>
            </a:r>
            <a:r>
              <a:rPr lang="en-US" altLang="en-US" dirty="0" err="1"/>
              <a:t>timesscales</a:t>
            </a:r>
            <a:r>
              <a:rPr lang="en-US" altLang="en-US" dirty="0"/>
              <a:t> budget, staff, equipment, building structure</a:t>
            </a:r>
          </a:p>
          <a:p>
            <a:r>
              <a:rPr lang="en-US" altLang="en-US" dirty="0"/>
              <a:t>system functionality - hardware, software, application</a:t>
            </a:r>
          </a:p>
          <a:p>
            <a:r>
              <a:rPr lang="en-US" altLang="en-US" dirty="0" smtClean="0"/>
              <a:t>productivity </a:t>
            </a:r>
            <a:r>
              <a:rPr lang="en-US" altLang="en-US" dirty="0"/>
              <a:t>factors - increase output, increase quality, </a:t>
            </a:r>
            <a:r>
              <a:rPr lang="en-US" altLang="en-US" dirty="0" smtClean="0"/>
              <a:t>decrease </a:t>
            </a:r>
            <a:r>
              <a:rPr lang="en-US" altLang="en-US" dirty="0"/>
              <a:t>costs, decrease errors, decrease labor requirements, decrease production time, increase creative and innovative ideas leading to new products.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70619-505A-4DD3-9BFD-1AED46677659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AEBDA-0720-44F7-80D1-7698E08CC596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90E3-4F5E-4F8C-83AE-9DDF2D0F96E6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59746-B8FB-4FEA-A900-63A0BF3ED3A2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7EEE0-BA35-46A1-B5E4-3CD2DFDDE251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4DD3B-59F8-4FE5-BAD6-9019EF096538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DA1A5-8D9F-478C-936C-C8E471EC3D7C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21C42-E88B-49B9-BA5F-306D75A26A73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ENIAC + HTC VIVE</a:t>
            </a:r>
            <a:r>
              <a:rPr lang="en-AU" baseline="0" dirty="0" smtClean="0"/>
              <a:t> </a:t>
            </a:r>
            <a:r>
              <a:rPr lang="en-AU" dirty="0" smtClean="0"/>
              <a:t>VR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4273B-DD34-4D4C-951C-BE4370E2567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09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AA581-CA29-48AA-AB11-51A741A219F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B70E0-E99B-4A64-835D-E5C9B109B74B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</p:spPr>
        <p:txBody>
          <a:bodyPr/>
          <a:lstStyle/>
          <a:p>
            <a:r>
              <a:rPr lang="en-NZ" altLang="en-US" dirty="0" smtClean="0"/>
              <a:t>AR from London eye</a:t>
            </a:r>
            <a:endParaRPr lang="en-NZ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5263F-33E3-4C41-ACB8-44965F250476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6E990-A498-4E14-8C95-875272CFCB81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8C814-2115-4C4D-A0D4-A683474D983E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53DE7A0-F8DB-45B6-8860-A45362B8A2C1}" type="datetime1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37332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B48B-AD63-4722-87DD-41FC970E730A}" type="datetime1">
              <a:rPr lang="en-AU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27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7991253-4AFA-4F78-BECA-24BD7ACC1196}" type="datetime1">
              <a:rPr lang="en-AU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6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FE5EB67-54DB-40BF-929B-1103B9B49ED5}" type="datetime1">
              <a:rPr lang="en-AU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42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485F66C-693E-4F88-9757-9F484E07B2C9}" type="datetime1">
              <a:rPr lang="en-AU" smtClean="0"/>
              <a:t>24/07/2019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47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990D-2172-4DE0-A826-959CD9B8340F}" type="datetime1">
              <a:rPr lang="en-AU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70B-CD95-468E-9DAA-48E71E2509E6}" type="datetime1">
              <a:rPr lang="en-AU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19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E5B5-A9B9-41C0-BF66-C77D0510F699}" type="datetime1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836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EF684BA-0F31-488B-B3D5-021A93CF202A}" type="datetime1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868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9E82-3519-47B0-ACC9-EFA528CC3CA9}" type="datetime1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50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2B03AC-2614-467B-B819-27B7D776534A}" type="datetime1">
              <a:rPr lang="en-AU" smtClean="0"/>
              <a:t>24/07/2019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483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336B-C857-4274-B14E-CDB951631738}" type="datetime1">
              <a:rPr lang="en-AU" smtClean="0"/>
              <a:t>24/07/2019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898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B21-CEE2-4923-AC18-0BDDAA6A9BCA}" type="datetime1">
              <a:rPr lang="en-AU" smtClean="0"/>
              <a:t>24/07/2019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769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5B97-9DBF-4F21-9287-2FB697A6142C}" type="datetime1">
              <a:rPr lang="en-AU" smtClean="0"/>
              <a:t>24/07/2019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72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57E8-F692-4F8B-B0D1-3DF98B1D66F1}" type="datetime1">
              <a:rPr lang="en-AU" smtClean="0"/>
              <a:t>24/07/2019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00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262C-2E90-40D4-BCE2-54B4908E9405}" type="datetime1">
              <a:rPr lang="en-AU" smtClean="0"/>
              <a:t>24/07/2019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68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BB70-3FCB-4AD7-9255-C1EA164E61B1}" type="datetime1">
              <a:rPr lang="en-AU" smtClean="0"/>
              <a:t>24/07/2019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58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722B-539B-4DC7-BFED-EE9C2C0D4983}" type="datetime1">
              <a:rPr lang="en-AU" smtClean="0"/>
              <a:t>24/07/2019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9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44" r:id="rId6"/>
    <p:sldLayoutId id="2147484645" r:id="rId7"/>
    <p:sldLayoutId id="2147484646" r:id="rId8"/>
    <p:sldLayoutId id="2147484647" r:id="rId9"/>
    <p:sldLayoutId id="2147484648" r:id="rId10"/>
    <p:sldLayoutId id="2147484649" r:id="rId11"/>
    <p:sldLayoutId id="2147484650" r:id="rId12"/>
    <p:sldLayoutId id="2147484651" r:id="rId13"/>
    <p:sldLayoutId id="2147484652" r:id="rId14"/>
    <p:sldLayoutId id="2147484653" r:id="rId15"/>
    <p:sldLayoutId id="2147484654" r:id="rId16"/>
    <p:sldLayoutId id="214748465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SENG2260</a:t>
            </a:r>
            <a:br>
              <a:rPr lang="en-AU" dirty="0" smtClean="0"/>
            </a:br>
            <a:r>
              <a:rPr lang="en-AU" dirty="0" smtClean="0"/>
              <a:t>Human-Computer Interaction</a:t>
            </a:r>
            <a:endParaRPr lang="en-GB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smtClean="0"/>
              <a:t>Introduction to HCI</a:t>
            </a:r>
          </a:p>
          <a:p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29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924944"/>
            <a:ext cx="1428949" cy="2295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2280" y="6304002"/>
            <a:ext cx="205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All images in this presentation are either licenced or labelled for reuse on Google Images. </a:t>
            </a:r>
            <a:endParaRPr lang="en-A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Involved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HCI</a:t>
            </a:r>
            <a:r>
              <a:rPr lang="en-US" altLang="en-US" dirty="0" smtClean="0"/>
              <a:t> is an interdisciplinary subject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Range of topics: psychology, ergonomics, sociology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Computer science and system design are the central concerns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However, it is not possible to design effective interactive systems from one discipline in isolation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4373"/>
            <a:ext cx="6949440" cy="1293028"/>
          </a:xfrm>
        </p:spPr>
        <p:txBody>
          <a:bodyPr/>
          <a:lstStyle/>
          <a:p>
            <a:r>
              <a:rPr lang="en-NZ" altLang="en-US" dirty="0" smtClean="0"/>
              <a:t>Disciplines contributing to </a:t>
            </a:r>
            <a:r>
              <a:rPr lang="en-NZ" altLang="en-US" dirty="0" err="1" smtClean="0"/>
              <a:t>HCI</a:t>
            </a:r>
            <a:endParaRPr lang="en-NZ" altLang="en-US" dirty="0"/>
          </a:p>
        </p:txBody>
      </p:sp>
      <p:sp>
        <p:nvSpPr>
          <p:cNvPr id="218115" name="Oval 3"/>
          <p:cNvSpPr>
            <a:spLocks noChangeArrowheads="1"/>
          </p:cNvSpPr>
          <p:nvPr/>
        </p:nvSpPr>
        <p:spPr bwMode="auto">
          <a:xfrm>
            <a:off x="4114800" y="4058121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tint val="30196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4098925" y="414543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NZ" altLang="en-US" sz="2000">
                <a:latin typeface="Arial" panose="020B0604020202020204" pitchFamily="34" charset="0"/>
              </a:rPr>
              <a:t>HCI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124200" y="2351558"/>
            <a:ext cx="2586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Cognitive psychology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4953000" y="2884958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Computer science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914400" y="4866158"/>
            <a:ext cx="2770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Social &amp; organisational</a:t>
            </a:r>
          </a:p>
          <a:p>
            <a:r>
              <a:rPr lang="en-NZ" altLang="en-US" sz="2000">
                <a:latin typeface="Arial" panose="020B0604020202020204" pitchFamily="34" charset="0"/>
              </a:rPr>
              <a:t>psychology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4724400" y="4866158"/>
            <a:ext cx="286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Ergonomics and human</a:t>
            </a:r>
          </a:p>
          <a:p>
            <a:r>
              <a:rPr lang="en-NZ" altLang="en-US" sz="2000">
                <a:latin typeface="Arial" panose="020B0604020202020204" pitchFamily="34" charset="0"/>
              </a:rPr>
              <a:t>factors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5791200" y="4256558"/>
            <a:ext cx="1541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Engineering</a:t>
            </a: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3924300" y="5696421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5715000" y="3646958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Anthropology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1371600" y="440895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Sociology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838200" y="3875558"/>
            <a:ext cx="142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Philosophy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1143000" y="3265958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AI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1600200" y="2732558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Linguistics</a:t>
            </a:r>
          </a:p>
        </p:txBody>
      </p:sp>
      <p:sp>
        <p:nvSpPr>
          <p:cNvPr id="218128" name="Line 16"/>
          <p:cNvSpPr>
            <a:spLocks noChangeShapeType="1"/>
          </p:cNvSpPr>
          <p:nvPr/>
        </p:nvSpPr>
        <p:spPr bwMode="auto">
          <a:xfrm>
            <a:off x="4267200" y="2762721"/>
            <a:ext cx="15240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29" name="Line 17"/>
          <p:cNvSpPr>
            <a:spLocks noChangeShapeType="1"/>
          </p:cNvSpPr>
          <p:nvPr/>
        </p:nvSpPr>
        <p:spPr bwMode="auto">
          <a:xfrm>
            <a:off x="2971800" y="3143721"/>
            <a:ext cx="106680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0" name="Line 18"/>
          <p:cNvSpPr>
            <a:spLocks noChangeShapeType="1"/>
          </p:cNvSpPr>
          <p:nvPr/>
        </p:nvSpPr>
        <p:spPr bwMode="auto">
          <a:xfrm>
            <a:off x="1905000" y="3600921"/>
            <a:ext cx="205740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2438400" y="4134321"/>
            <a:ext cx="1524000" cy="76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 flipV="1">
            <a:off x="2895600" y="4439121"/>
            <a:ext cx="1066800" cy="152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3" name="Line 21"/>
          <p:cNvSpPr>
            <a:spLocks noChangeShapeType="1"/>
          </p:cNvSpPr>
          <p:nvPr/>
        </p:nvSpPr>
        <p:spPr bwMode="auto">
          <a:xfrm flipV="1">
            <a:off x="3708400" y="4667721"/>
            <a:ext cx="558800" cy="3095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 flipV="1">
            <a:off x="4427538" y="4688358"/>
            <a:ext cx="76200" cy="990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 flipH="1" flipV="1">
            <a:off x="4800600" y="4591521"/>
            <a:ext cx="381000" cy="304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H="1">
            <a:off x="4953000" y="4439121"/>
            <a:ext cx="7620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7" name="Line 25"/>
          <p:cNvSpPr>
            <a:spLocks noChangeShapeType="1"/>
          </p:cNvSpPr>
          <p:nvPr/>
        </p:nvSpPr>
        <p:spPr bwMode="auto">
          <a:xfrm flipH="1">
            <a:off x="4953000" y="3829521"/>
            <a:ext cx="762000" cy="228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 flipH="1">
            <a:off x="4724400" y="3219921"/>
            <a:ext cx="381000" cy="609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373"/>
            <a:ext cx="7794064" cy="1293028"/>
          </a:xfrm>
        </p:spPr>
        <p:txBody>
          <a:bodyPr>
            <a:normAutofit/>
          </a:bodyPr>
          <a:lstStyle/>
          <a:p>
            <a:r>
              <a:rPr lang="en-NZ" altLang="en-US" dirty="0" smtClean="0"/>
              <a:t>Why should you be concerned with </a:t>
            </a:r>
            <a:r>
              <a:rPr lang="en-NZ" altLang="en-US" dirty="0" err="1" smtClean="0"/>
              <a:t>HCI</a:t>
            </a:r>
            <a:endParaRPr lang="en-NZ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en-US" dirty="0" smtClean="0"/>
              <a:t>ICT professionals</a:t>
            </a:r>
          </a:p>
          <a:p>
            <a:pPr lvl="1"/>
            <a:r>
              <a:rPr lang="en-NZ" altLang="en-US" dirty="0" smtClean="0"/>
              <a:t>Oversee the development of new interactive systems</a:t>
            </a:r>
          </a:p>
          <a:p>
            <a:pPr lvl="2"/>
            <a:r>
              <a:rPr lang="en-NZ" altLang="en-US" dirty="0" smtClean="0"/>
              <a:t>Need to know how to make these systems usable</a:t>
            </a:r>
          </a:p>
          <a:p>
            <a:pPr lvl="1"/>
            <a:r>
              <a:rPr lang="en-NZ" altLang="en-US" dirty="0" smtClean="0"/>
              <a:t>Oversee the introduction of new systems into an organisation</a:t>
            </a:r>
          </a:p>
          <a:p>
            <a:pPr lvl="2"/>
            <a:r>
              <a:rPr lang="en-NZ" altLang="en-US" dirty="0" smtClean="0"/>
              <a:t>Need to be able to evaluate the usability of bespoke and COTS systems </a:t>
            </a:r>
          </a:p>
          <a:p>
            <a:pPr lvl="2"/>
            <a:endParaRPr lang="en-NZ" altLang="en-US" dirty="0" smtClean="0"/>
          </a:p>
          <a:p>
            <a:r>
              <a:rPr lang="en-NZ" altLang="en-US" dirty="0" smtClean="0"/>
              <a:t>Good design involves understanding how users interact with computers and enabling users to do so effectively</a:t>
            </a:r>
            <a:endParaRPr lang="en-NZ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dirty="0" smtClean="0"/>
              <a:t>Why should you be concerned with HCI</a:t>
            </a:r>
            <a:r>
              <a:rPr lang="en-NZ" altLang="en-US" baseline="30000" dirty="0" smtClean="0"/>
              <a:t>2</a:t>
            </a:r>
            <a:endParaRPr lang="en-NZ" altLang="en-US" baseline="30000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442136" cy="4546808"/>
          </a:xfrm>
        </p:spPr>
        <p:txBody>
          <a:bodyPr>
            <a:normAutofit fontScale="92500" lnSpcReduction="20000"/>
          </a:bodyPr>
          <a:lstStyle/>
          <a:p>
            <a:r>
              <a:rPr lang="en-NZ" altLang="en-US" dirty="0" smtClean="0"/>
              <a:t>Increasing a matter of law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National health and safety standards constrain employers to provide their workforce with usable computer systems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EC directive 90/270/EEC – when designing, selecting, commissioning or modifying software</a:t>
            </a:r>
          </a:p>
          <a:p>
            <a:pPr lvl="1"/>
            <a:r>
              <a:rPr lang="en-NZ" altLang="en-US" dirty="0" smtClean="0"/>
              <a:t>Is suitable to task</a:t>
            </a:r>
          </a:p>
          <a:p>
            <a:pPr lvl="1"/>
            <a:r>
              <a:rPr lang="en-NZ" altLang="en-US" dirty="0" smtClean="0"/>
              <a:t>Is easy to use and adaptable to the user’s knowledge and experience</a:t>
            </a:r>
          </a:p>
          <a:p>
            <a:pPr lvl="1"/>
            <a:r>
              <a:rPr lang="en-NZ" altLang="en-US" dirty="0" smtClean="0"/>
              <a:t>It provides feedback on performance</a:t>
            </a:r>
          </a:p>
          <a:p>
            <a:pPr lvl="1"/>
            <a:r>
              <a:rPr lang="en-NZ" altLang="en-US" dirty="0" smtClean="0"/>
              <a:t>It displays information in a format and at a pace that is adapted to the user</a:t>
            </a:r>
          </a:p>
          <a:p>
            <a:pPr lvl="1"/>
            <a:r>
              <a:rPr lang="en-NZ" altLang="en-US" dirty="0" smtClean="0"/>
              <a:t>It confirms to the “principles of software ergonomics”</a:t>
            </a:r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Designers and employers cannot afford to ignore the user</a:t>
            </a:r>
            <a:endParaRPr lang="en-NZ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Factors in HCI</a:t>
            </a:r>
            <a:endParaRPr lang="en-NZ" altLang="en-US"/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143000" y="2054696"/>
            <a:ext cx="69342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1143000" y="274049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1143000" y="335009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1143000" y="395969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1143000" y="456929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1143000" y="464549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1143000" y="510269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1143000" y="5636096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V="1">
            <a:off x="4495800" y="205469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447800" y="2253134"/>
            <a:ext cx="2652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Organisational factors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4724400" y="2253134"/>
            <a:ext cx="263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Environmental factors</a:t>
            </a:r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3276600" y="27404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>
            <a:off x="5867400" y="27404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1219200" y="2862734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Health &amp; safety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3810000" y="2862734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The user</a:t>
            </a:r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6248400" y="2862734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Comfort</a:t>
            </a: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3505200" y="3548534"/>
            <a:ext cx="176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User interface</a:t>
            </a: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3657600" y="4158134"/>
            <a:ext cx="156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Task factors</a:t>
            </a: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3581400" y="4767734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Constraints</a:t>
            </a:r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3048000" y="5224934"/>
            <a:ext cx="244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System functionality</a:t>
            </a: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3108325" y="5647209"/>
            <a:ext cx="232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altLang="en-US" sz="2000">
                <a:latin typeface="Arial" panose="020B0604020202020204" pitchFamily="34" charset="0"/>
              </a:rPr>
              <a:t>Productivity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5027"/>
            <a:ext cx="8137525" cy="590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with software</a:t>
            </a:r>
            <a:endParaRPr lang="en-US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226112" cy="454680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Software has been blamed for:</a:t>
            </a:r>
          </a:p>
          <a:p>
            <a:pPr lvl="1"/>
            <a:r>
              <a:rPr lang="en-US" altLang="en-US" dirty="0" smtClean="0"/>
              <a:t>Excessive and unwanted share dealing on the world’s stock market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Errors in the dosages given to patents receiving radiation therapy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Erratic behavior of military and civil aircraft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Difficulties in controlling nuclear power plants during some system failures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Delays in dispatching ambulances to accidents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Avoiding problematic design</a:t>
            </a:r>
            <a:endParaRPr lang="en-NZ" alt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mtClean="0"/>
              <a:t>Take into account</a:t>
            </a:r>
          </a:p>
          <a:p>
            <a:pPr lvl="1"/>
            <a:r>
              <a:rPr lang="en-NZ" altLang="en-US" smtClean="0"/>
              <a:t>Who the users are</a:t>
            </a:r>
          </a:p>
          <a:p>
            <a:pPr lvl="1"/>
            <a:r>
              <a:rPr lang="en-NZ" altLang="en-US" smtClean="0"/>
              <a:t>What activities are being carried out</a:t>
            </a:r>
          </a:p>
          <a:p>
            <a:pPr lvl="1"/>
            <a:r>
              <a:rPr lang="en-NZ" altLang="en-US" smtClean="0"/>
              <a:t>Where the interaction is taking place</a:t>
            </a:r>
          </a:p>
          <a:p>
            <a:endParaRPr lang="en-NZ" altLang="en-US" smtClean="0"/>
          </a:p>
          <a:p>
            <a:endParaRPr lang="en-NZ" altLang="en-US"/>
          </a:p>
        </p:txBody>
      </p:sp>
      <p:pic>
        <p:nvPicPr>
          <p:cNvPr id="233477" name="Picture 5" descr="h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7032"/>
            <a:ext cx="4032126" cy="305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Avoiding problematic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154104" cy="4474800"/>
          </a:xfrm>
        </p:spPr>
        <p:txBody>
          <a:bodyPr>
            <a:normAutofit/>
          </a:bodyPr>
          <a:lstStyle/>
          <a:p>
            <a:r>
              <a:rPr lang="en-NZ" altLang="en-US" sz="2400" dirty="0"/>
              <a:t>Take into account</a:t>
            </a:r>
          </a:p>
          <a:p>
            <a:pPr lvl="1"/>
            <a:r>
              <a:rPr lang="en-NZ" altLang="en-US" sz="2400" dirty="0">
                <a:solidFill>
                  <a:srgbClr val="CC0000"/>
                </a:solidFill>
              </a:rPr>
              <a:t>Who</a:t>
            </a:r>
            <a:r>
              <a:rPr lang="en-NZ" altLang="en-US" sz="2400" dirty="0"/>
              <a:t> the users are</a:t>
            </a:r>
          </a:p>
          <a:p>
            <a:pPr lvl="1"/>
            <a:r>
              <a:rPr lang="en-NZ" altLang="en-US" sz="2400" dirty="0">
                <a:solidFill>
                  <a:srgbClr val="CC0000"/>
                </a:solidFill>
              </a:rPr>
              <a:t>What</a:t>
            </a:r>
            <a:r>
              <a:rPr lang="en-NZ" altLang="en-US" sz="2400" dirty="0"/>
              <a:t> activities are being carried out</a:t>
            </a:r>
          </a:p>
          <a:p>
            <a:pPr lvl="1"/>
            <a:r>
              <a:rPr lang="en-NZ" altLang="en-US" sz="2400" dirty="0">
                <a:solidFill>
                  <a:srgbClr val="CC0000"/>
                </a:solidFill>
              </a:rPr>
              <a:t>Where</a:t>
            </a:r>
            <a:r>
              <a:rPr lang="en-NZ" altLang="en-US" sz="2400" dirty="0"/>
              <a:t> the interaction is taking place</a:t>
            </a:r>
          </a:p>
          <a:p>
            <a:pPr marL="457200" lvl="1" indent="0">
              <a:buNone/>
            </a:pPr>
            <a:endParaRPr lang="en-NZ" altLang="en-US" sz="2400" dirty="0"/>
          </a:p>
          <a:p>
            <a:r>
              <a:rPr lang="en-NZ" altLang="en-US" sz="2600" dirty="0"/>
              <a:t>Optimise the interactions users have with a </a:t>
            </a:r>
            <a:r>
              <a:rPr lang="en-NZ" altLang="en-US" sz="2600" dirty="0" smtClean="0"/>
              <a:t>system</a:t>
            </a:r>
            <a:endParaRPr lang="en-NZ" altLang="en-US" sz="2600" dirty="0"/>
          </a:p>
          <a:p>
            <a:pPr lvl="2"/>
            <a:r>
              <a:rPr lang="en-NZ" altLang="en-US" sz="2000" dirty="0"/>
              <a:t>Such that they match the users’ activities and needs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Three “use” words</a:t>
            </a:r>
            <a:endParaRPr lang="en-NZ" alt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7955280" cy="4546808"/>
          </a:xfrm>
        </p:spPr>
        <p:txBody>
          <a:bodyPr/>
          <a:lstStyle/>
          <a:p>
            <a:r>
              <a:rPr lang="en-NZ" altLang="en-US" dirty="0" smtClean="0"/>
              <a:t>Must be true for a product to be successful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Useful</a:t>
            </a:r>
          </a:p>
          <a:p>
            <a:pPr lvl="1"/>
            <a:r>
              <a:rPr lang="en-NZ" altLang="en-US" dirty="0" smtClean="0"/>
              <a:t>Accomplish what is required: play music, cook dinner, format a document</a:t>
            </a:r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Usable</a:t>
            </a:r>
          </a:p>
          <a:p>
            <a:pPr lvl="1"/>
            <a:r>
              <a:rPr lang="en-NZ" altLang="en-US" dirty="0" smtClean="0"/>
              <a:t>Do it easily and naturally, without danger of error </a:t>
            </a:r>
            <a:r>
              <a:rPr lang="en-NZ" altLang="en-US" dirty="0" err="1" smtClean="0"/>
              <a:t>etc</a:t>
            </a:r>
            <a:endParaRPr lang="en-NZ" altLang="en-US" dirty="0" smtClean="0"/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Used</a:t>
            </a:r>
          </a:p>
          <a:p>
            <a:pPr lvl="1"/>
            <a:r>
              <a:rPr lang="en-NZ" altLang="en-US" dirty="0" smtClean="0"/>
              <a:t>Make people want to use it, be attractive, engaging, fun </a:t>
            </a:r>
            <a:r>
              <a:rPr lang="en-NZ" altLang="en-US" dirty="0" err="1" smtClean="0"/>
              <a:t>etc</a:t>
            </a:r>
            <a:endParaRPr lang="en-NZ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19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HCI</a:t>
            </a:r>
            <a:endParaRPr lang="en-US" alt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ACM </a:t>
            </a:r>
            <a:r>
              <a:rPr lang="en-US" altLang="en-US" dirty="0" err="1" smtClean="0"/>
              <a:t>HCI</a:t>
            </a:r>
            <a:r>
              <a:rPr lang="en-US" altLang="en-US" dirty="0" smtClean="0"/>
              <a:t> special interest group define </a:t>
            </a:r>
            <a:r>
              <a:rPr lang="en-US" altLang="en-US" dirty="0" err="1" smtClean="0"/>
              <a:t>HCI</a:t>
            </a:r>
            <a:r>
              <a:rPr lang="en-US" altLang="en-US" dirty="0" smtClean="0"/>
              <a:t> as: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‘The discipline concerned with the design, evaluation and implementation of interactive computer systems for human use and with the study of major phenomena surrounding them’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2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21087"/>
            <a:ext cx="3977640" cy="25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64373"/>
            <a:ext cx="7434024" cy="1293028"/>
          </a:xfrm>
        </p:spPr>
        <p:txBody>
          <a:bodyPr/>
          <a:lstStyle/>
          <a:p>
            <a:r>
              <a:rPr lang="en-GB" altLang="en-US" dirty="0" smtClean="0"/>
              <a:t>Principles for supporting </a:t>
            </a:r>
            <a:r>
              <a:rPr lang="en-GB" altLang="en-US" dirty="0" err="1" smtClean="0"/>
              <a:t>HCI</a:t>
            </a:r>
            <a:r>
              <a:rPr lang="en-GB" altLang="en-US" dirty="0" smtClean="0"/>
              <a:t> </a:t>
            </a:r>
            <a:endParaRPr lang="en-GB" alt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7955280" cy="4258776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 smtClean="0"/>
              <a:t>Taking into account what people are good and bad at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Considering what might help people with the way they currently do things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Thinking through what might provide quality user experiences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Listening to what people want and getting them involved in design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Using tried and tested user-based techniques during the design process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20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404" y="764373"/>
            <a:ext cx="6377940" cy="1293028"/>
          </a:xfrm>
        </p:spPr>
        <p:txBody>
          <a:bodyPr/>
          <a:lstStyle/>
          <a:p>
            <a:r>
              <a:rPr lang="en-NZ" altLang="en-US" dirty="0" smtClean="0"/>
              <a:t>Science or craft?</a:t>
            </a:r>
            <a:endParaRPr lang="en-NZ" alt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082096" cy="4330784"/>
          </a:xfrm>
        </p:spPr>
        <p:txBody>
          <a:bodyPr>
            <a:normAutofit fontScale="85000" lnSpcReduction="20000"/>
          </a:bodyPr>
          <a:lstStyle/>
          <a:p>
            <a:r>
              <a:rPr lang="en-NZ" altLang="en-US" dirty="0" smtClean="0"/>
              <a:t>Does it involve artistic skill and fortuitous insight or reasoned methodical science?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Bit of both</a:t>
            </a:r>
          </a:p>
          <a:p>
            <a:pPr lvl="1"/>
            <a:r>
              <a:rPr lang="en-NZ" altLang="en-US" dirty="0" smtClean="0"/>
              <a:t>Artistically pleasing and capable of fulfilling the tasks required</a:t>
            </a:r>
          </a:p>
          <a:p>
            <a:pPr marL="457200" lvl="1" indent="0">
              <a:buNone/>
            </a:pPr>
            <a:endParaRPr lang="en-NZ" altLang="en-US" dirty="0" smtClean="0"/>
          </a:p>
          <a:p>
            <a:r>
              <a:rPr lang="en-NZ" altLang="en-US" dirty="0" smtClean="0"/>
              <a:t>The combination of science and art into a successful whole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Innovative ideas lead to more usable systems</a:t>
            </a:r>
          </a:p>
          <a:p>
            <a:pPr lvl="1"/>
            <a:r>
              <a:rPr lang="en-NZ" altLang="en-US" dirty="0" smtClean="0"/>
              <a:t>Need to understand not only that they work but how and why they work</a:t>
            </a:r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Creative flow underpinned with science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Scientific method accelerated by artistic insight</a:t>
            </a:r>
            <a:endParaRPr lang="en-NZ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21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22124"/>
            <a:ext cx="1166716" cy="1166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45" y="883898"/>
            <a:ext cx="1480455" cy="1108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You should now...</a:t>
            </a:r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Be able to define what is </a:t>
            </a:r>
            <a:r>
              <a:rPr lang="en-US" altLang="en-US" dirty="0" err="1" smtClean="0"/>
              <a:t>HCI</a:t>
            </a:r>
            <a:endParaRPr lang="en-US" altLang="en-US" dirty="0" smtClean="0"/>
          </a:p>
          <a:p>
            <a:endParaRPr lang="en-US" altLang="en-US" dirty="0" smtClean="0">
              <a:hlinkClick r:id="rId3" action="ppaction://hlinksldjump"/>
            </a:endParaRPr>
          </a:p>
          <a:p>
            <a:r>
              <a:rPr lang="en-US" altLang="en-US" dirty="0" smtClean="0"/>
              <a:t>Be able to show how the factors of </a:t>
            </a:r>
            <a:r>
              <a:rPr lang="en-US" altLang="en-US" dirty="0" err="1" smtClean="0"/>
              <a:t>HCI</a:t>
            </a:r>
            <a:r>
              <a:rPr lang="en-US" altLang="en-US" dirty="0" smtClean="0"/>
              <a:t> interrelate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Know the disciplines that contribute to </a:t>
            </a:r>
            <a:r>
              <a:rPr lang="en-US" altLang="en-US" dirty="0" err="1" smtClean="0"/>
              <a:t>HCI</a:t>
            </a:r>
            <a:r>
              <a:rPr lang="en-US" altLang="en-US" dirty="0" smtClean="0"/>
              <a:t> and the impact that each has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able to list several problems with software development that </a:t>
            </a:r>
            <a:r>
              <a:rPr lang="en-US" altLang="en-US" dirty="0" err="1" smtClean="0"/>
              <a:t>HCI</a:t>
            </a:r>
            <a:r>
              <a:rPr lang="en-US" altLang="en-US" dirty="0" smtClean="0"/>
              <a:t> research is trying to address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22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HCI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study of interaction between people and computer-based systems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Concerned with the physical, psychological and theoretical aspects of this process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Human-computer interaction is about designing computer systems that support people so that they can carry out their activities productively and safely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History of HCI</a:t>
            </a: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4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43" y="2362739"/>
            <a:ext cx="4307861" cy="3579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348880"/>
            <a:ext cx="4704867" cy="35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History of HCI</a:t>
            </a:r>
            <a:endParaRPr lang="en-GB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 smtClean="0"/>
              <a:t>A history :</a:t>
            </a:r>
          </a:p>
          <a:p>
            <a:pPr lvl="1"/>
            <a:r>
              <a:rPr lang="en-GB" altLang="en-US" dirty="0" smtClean="0"/>
              <a:t>Engineer's designed hardware systems for engineers</a:t>
            </a:r>
          </a:p>
          <a:p>
            <a:pPr lvl="1"/>
            <a:r>
              <a:rPr lang="en-GB" altLang="en-US" dirty="0" smtClean="0"/>
              <a:t>Late 70’s/80’s – Monitors/VDUs</a:t>
            </a:r>
          </a:p>
          <a:p>
            <a:pPr lvl="2"/>
            <a:r>
              <a:rPr lang="en-GB" altLang="en-US" dirty="0" smtClean="0"/>
              <a:t>New concept – the user interface</a:t>
            </a:r>
          </a:p>
          <a:p>
            <a:pPr lvl="2"/>
            <a:r>
              <a:rPr lang="en-GB" altLang="en-US" dirty="0" smtClean="0"/>
              <a:t>I/O feedback loop – displays/keyboards</a:t>
            </a:r>
          </a:p>
          <a:p>
            <a:pPr lvl="2"/>
            <a:r>
              <a:rPr lang="en-GB" altLang="en-US" dirty="0" smtClean="0"/>
              <a:t>Graphical user interfaces (GUI)</a:t>
            </a:r>
          </a:p>
          <a:p>
            <a:pPr lvl="2"/>
            <a:r>
              <a:rPr lang="en-GB" altLang="en-US" dirty="0" smtClean="0"/>
              <a:t>Design of </a:t>
            </a:r>
            <a:r>
              <a:rPr lang="en-GB" altLang="en-US" dirty="0" err="1" smtClean="0"/>
              <a:t>WIMPs</a:t>
            </a:r>
            <a:endParaRPr lang="en-GB" altLang="en-US" dirty="0" smtClean="0"/>
          </a:p>
          <a:p>
            <a:pPr lvl="2"/>
            <a:r>
              <a:rPr lang="en-GB" altLang="en-US" dirty="0" smtClean="0"/>
              <a:t>Computer scientist, psychologists</a:t>
            </a:r>
          </a:p>
          <a:p>
            <a:pPr lvl="2"/>
            <a:endParaRPr lang="en-GB" altLang="en-US" dirty="0" smtClean="0"/>
          </a:p>
          <a:p>
            <a:pPr lvl="1"/>
            <a:r>
              <a:rPr lang="en-GB" altLang="en-US" dirty="0" smtClean="0"/>
              <a:t>Mid 80’s – Next generation systems</a:t>
            </a:r>
          </a:p>
          <a:p>
            <a:pPr lvl="2"/>
            <a:r>
              <a:rPr lang="en-GB" altLang="en-US" dirty="0" smtClean="0"/>
              <a:t>Multimedia, information visualisation, VR, speech recognition</a:t>
            </a:r>
          </a:p>
          <a:p>
            <a:pPr lvl="2"/>
            <a:r>
              <a:rPr lang="en-GB" altLang="en-US" dirty="0" smtClean="0"/>
              <a:t>Education/training systems -  new skills for developers</a:t>
            </a:r>
          </a:p>
          <a:p>
            <a:pPr lvl="2"/>
            <a:r>
              <a:rPr lang="en-GB" altLang="en-US" dirty="0" smtClean="0"/>
              <a:t>Developmental psychologists, training experts …</a:t>
            </a:r>
          </a:p>
          <a:p>
            <a:pPr lvl="2"/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History of HCI</a:t>
            </a:r>
            <a:r>
              <a:rPr lang="en-GB" altLang="en-US" baseline="30000" dirty="0" smtClean="0"/>
              <a:t>2</a:t>
            </a:r>
            <a:endParaRPr lang="en-GB" altLang="en-US" baseline="3000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010088" cy="4546808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 smtClean="0"/>
              <a:t>The 90’s – Interface at the work setting </a:t>
            </a:r>
          </a:p>
          <a:p>
            <a:pPr lvl="1"/>
            <a:r>
              <a:rPr lang="en-GB" altLang="en-US" dirty="0" smtClean="0"/>
              <a:t>Networking, mobile computing, infrared sensing …</a:t>
            </a:r>
          </a:p>
          <a:p>
            <a:pPr lvl="1"/>
            <a:r>
              <a:rPr lang="en-GB" altLang="en-US" dirty="0" smtClean="0"/>
              <a:t>Integration of computers into everyday society</a:t>
            </a:r>
          </a:p>
          <a:p>
            <a:pPr lvl="1"/>
            <a:r>
              <a:rPr lang="en-GB" altLang="en-US" dirty="0" smtClean="0"/>
              <a:t>Enhancements by technology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Mid 90’s – Multidisciplinary design</a:t>
            </a:r>
          </a:p>
          <a:p>
            <a:pPr lvl="1"/>
            <a:r>
              <a:rPr lang="en-GB" altLang="en-US" dirty="0" smtClean="0"/>
              <a:t>New needs for the new technologies</a:t>
            </a:r>
          </a:p>
          <a:p>
            <a:pPr lvl="1"/>
            <a:r>
              <a:rPr lang="en-GB" altLang="en-US" dirty="0" smtClean="0"/>
              <a:t>Specialists from media, design, film, narrative …</a:t>
            </a:r>
          </a:p>
          <a:p>
            <a:pPr lvl="1"/>
            <a:r>
              <a:rPr lang="en-GB" altLang="en-US" dirty="0" smtClean="0"/>
              <a:t>Meeting diverse user needs </a:t>
            </a:r>
          </a:p>
          <a:p>
            <a:pPr marL="457200" lvl="1" indent="0">
              <a:buNone/>
            </a:pPr>
            <a:endParaRPr lang="en-GB" altLang="en-US" dirty="0" smtClean="0"/>
          </a:p>
          <a:p>
            <a:r>
              <a:rPr lang="en-GB" altLang="en-US" dirty="0" smtClean="0"/>
              <a:t>00’s+ – Interface becomes pervasive and virtual</a:t>
            </a:r>
          </a:p>
          <a:p>
            <a:pPr lvl="1"/>
            <a:r>
              <a:rPr lang="en-GB" altLang="en-US" dirty="0" smtClean="0"/>
              <a:t>Radio-frequency tags, Bluetooth technology, </a:t>
            </a:r>
            <a:br>
              <a:rPr lang="en-GB" altLang="en-US" dirty="0" smtClean="0"/>
            </a:br>
            <a:r>
              <a:rPr lang="en-GB" altLang="en-US" dirty="0" smtClean="0"/>
              <a:t>large interactive screens, embedded technology, augmented reality, virtual reality, brain-computer interfaces …</a:t>
            </a:r>
          </a:p>
          <a:p>
            <a:pPr lvl="1"/>
            <a:r>
              <a:rPr lang="en-GB" altLang="en-US" dirty="0" smtClean="0"/>
              <a:t>New demands on interaction and </a:t>
            </a:r>
            <a:r>
              <a:rPr lang="en-GB" altLang="en-US" dirty="0" err="1" smtClean="0"/>
              <a:t>HCI</a:t>
            </a:r>
            <a:r>
              <a:rPr lang="en-GB" altLang="en-US" dirty="0" smtClean="0"/>
              <a:t>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 smtClean="0"/>
              <a:t>History of HCI</a:t>
            </a:r>
            <a:r>
              <a:rPr lang="en-NZ" altLang="en-US" baseline="30000" dirty="0" smtClean="0"/>
              <a:t>3</a:t>
            </a:r>
            <a:endParaRPr lang="en-NZ" altLang="en-US" baseline="300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8010088" cy="4546808"/>
          </a:xfrm>
        </p:spPr>
        <p:txBody>
          <a:bodyPr>
            <a:normAutofit fontScale="92500" lnSpcReduction="20000"/>
          </a:bodyPr>
          <a:lstStyle/>
          <a:p>
            <a:r>
              <a:rPr lang="en-NZ" altLang="en-US" dirty="0" smtClean="0"/>
              <a:t>Led to the formation of</a:t>
            </a:r>
          </a:p>
          <a:p>
            <a:pPr lvl="1"/>
            <a:r>
              <a:rPr lang="en-NZ" altLang="en-US" dirty="0" smtClean="0"/>
              <a:t>Ergonomics society</a:t>
            </a:r>
          </a:p>
          <a:p>
            <a:pPr lvl="1"/>
            <a:r>
              <a:rPr lang="en-NZ" altLang="en-US" dirty="0" smtClean="0"/>
              <a:t>Human factors</a:t>
            </a:r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The field has taken many guises</a:t>
            </a:r>
          </a:p>
          <a:p>
            <a:pPr lvl="1"/>
            <a:r>
              <a:rPr lang="en-NZ" altLang="en-US" dirty="0" smtClean="0"/>
              <a:t>Man-machine interaction (MMI)</a:t>
            </a:r>
          </a:p>
          <a:p>
            <a:pPr lvl="1"/>
            <a:r>
              <a:rPr lang="en-NZ" altLang="en-US" dirty="0" smtClean="0"/>
              <a:t>Computer-human interaction (CHI)</a:t>
            </a:r>
          </a:p>
          <a:p>
            <a:pPr lvl="1"/>
            <a:r>
              <a:rPr lang="en-NZ" altLang="en-US" dirty="0" smtClean="0"/>
              <a:t>Human-computer interaction (</a:t>
            </a:r>
            <a:r>
              <a:rPr lang="en-NZ" altLang="en-US" dirty="0" err="1" smtClean="0"/>
              <a:t>HCI</a:t>
            </a:r>
            <a:r>
              <a:rPr lang="en-NZ" altLang="en-US" dirty="0" smtClean="0"/>
              <a:t>)</a:t>
            </a:r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Objectives of </a:t>
            </a:r>
            <a:r>
              <a:rPr lang="en-NZ" altLang="en-US" dirty="0" err="1" smtClean="0"/>
              <a:t>HCI</a:t>
            </a:r>
            <a:r>
              <a:rPr lang="en-NZ" altLang="en-US" dirty="0" smtClean="0"/>
              <a:t> are</a:t>
            </a:r>
          </a:p>
          <a:p>
            <a:pPr lvl="1"/>
            <a:r>
              <a:rPr lang="en-NZ" altLang="en-US" dirty="0" smtClean="0"/>
              <a:t>“to provide an understanding of both the human user and the computer system, in an effort to make interactions between the two easier and more satisfying …..”</a:t>
            </a:r>
          </a:p>
          <a:p>
            <a:pPr lvl="1"/>
            <a:r>
              <a:rPr lang="en-NZ" altLang="en-US" dirty="0" smtClean="0"/>
              <a:t>“… however the emphasis should always be on the user”</a:t>
            </a:r>
          </a:p>
          <a:p>
            <a:pPr lvl="1"/>
            <a:endParaRPr lang="en-NZ" altLang="en-US" dirty="0" smtClean="0"/>
          </a:p>
          <a:p>
            <a:r>
              <a:rPr lang="en-NZ" altLang="en-US" dirty="0" smtClean="0"/>
              <a:t>Goals are not always achieved</a:t>
            </a:r>
            <a:endParaRPr lang="en-NZ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Human-Computer Interaction</a:t>
            </a:r>
            <a:endParaRPr lang="en-US" alt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204864"/>
            <a:ext cx="6425912" cy="44748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User</a:t>
            </a:r>
          </a:p>
          <a:p>
            <a:pPr lvl="1"/>
            <a:r>
              <a:rPr lang="en-GB" altLang="en-US" dirty="0" smtClean="0"/>
              <a:t>individual user, a group of users working together or a sequence of users in an organisation dealing with some part of a process or task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Computer</a:t>
            </a:r>
          </a:p>
          <a:p>
            <a:pPr lvl="1"/>
            <a:r>
              <a:rPr lang="en-GB" altLang="en-US" dirty="0" smtClean="0"/>
              <a:t>technology ranging from desktop to a large scale systems, or control/embedded systems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Interaction</a:t>
            </a:r>
          </a:p>
          <a:p>
            <a:pPr lvl="1"/>
            <a:r>
              <a:rPr lang="en-GB" altLang="en-US" dirty="0" smtClean="0"/>
              <a:t>communication between the user and computer in a direct or indirect manner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8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492896"/>
            <a:ext cx="2164176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involved</a:t>
            </a:r>
            <a:endParaRPr lang="en-US" alt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Study of humans using interfaces</a:t>
            </a:r>
          </a:p>
          <a:p>
            <a:r>
              <a:rPr lang="en-US" altLang="en-US" dirty="0" smtClean="0"/>
              <a:t>Development of new applications/systems to support user’s activities</a:t>
            </a:r>
          </a:p>
          <a:p>
            <a:r>
              <a:rPr lang="en-US" altLang="en-US" dirty="0" smtClean="0"/>
              <a:t>Development of new devices and </a:t>
            </a:r>
            <a:br>
              <a:rPr lang="en-US" altLang="en-US" dirty="0" smtClean="0"/>
            </a:br>
            <a:r>
              <a:rPr lang="en-US" altLang="en-US" dirty="0" smtClean="0"/>
              <a:t>tools for users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Develop usable products</a:t>
            </a:r>
          </a:p>
          <a:p>
            <a:pPr lvl="1"/>
            <a:r>
              <a:rPr lang="en-US" altLang="en-US" dirty="0" smtClean="0"/>
              <a:t>Easy to learn</a:t>
            </a:r>
          </a:p>
          <a:p>
            <a:pPr lvl="1"/>
            <a:r>
              <a:rPr lang="en-US" altLang="en-US" dirty="0" smtClean="0"/>
              <a:t>Effective to use</a:t>
            </a:r>
          </a:p>
          <a:p>
            <a:pPr lvl="1"/>
            <a:r>
              <a:rPr lang="en-US" altLang="en-US" dirty="0" smtClean="0"/>
              <a:t>Provide and enjoyable </a:t>
            </a:r>
            <a:br>
              <a:rPr lang="en-US" altLang="en-US" dirty="0" smtClean="0"/>
            </a:br>
            <a:r>
              <a:rPr lang="en-US" altLang="en-US" dirty="0" smtClean="0"/>
              <a:t>and satisfying experience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9</a:t>
            </a:fld>
            <a:endParaRPr lang="en-AU"/>
          </a:p>
        </p:txBody>
      </p:sp>
      <p:pic>
        <p:nvPicPr>
          <p:cNvPr id="2050" name="Picture 2" descr="Image result for augmented reality building tab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54" y="3998610"/>
            <a:ext cx="4382757" cy="27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11625</TotalTime>
  <Words>1164</Words>
  <Application>Microsoft Office PowerPoint</Application>
  <PresentationFormat>On-screen Show (4:3)</PresentationFormat>
  <Paragraphs>245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Times New Roman</vt:lpstr>
      <vt:lpstr>Vapor Trail</vt:lpstr>
      <vt:lpstr>SENG2260 Human-Computer Interaction</vt:lpstr>
      <vt:lpstr>What is HCI</vt:lpstr>
      <vt:lpstr>What is HCI2</vt:lpstr>
      <vt:lpstr>History of HCI</vt:lpstr>
      <vt:lpstr>History of HCI</vt:lpstr>
      <vt:lpstr>History of HCI2</vt:lpstr>
      <vt:lpstr>History of HCI3</vt:lpstr>
      <vt:lpstr>Human-Computer Interaction</vt:lpstr>
      <vt:lpstr>What is involved</vt:lpstr>
      <vt:lpstr>What is Involved2</vt:lpstr>
      <vt:lpstr>Disciplines contributing to HCI</vt:lpstr>
      <vt:lpstr>Why should you be concerned with HCI</vt:lpstr>
      <vt:lpstr>Why should you be concerned with HCI2</vt:lpstr>
      <vt:lpstr>Factors in HCI</vt:lpstr>
      <vt:lpstr>PowerPoint Presentation</vt:lpstr>
      <vt:lpstr>Problems with software</vt:lpstr>
      <vt:lpstr>Avoiding problematic design</vt:lpstr>
      <vt:lpstr>Avoiding problematic design</vt:lpstr>
      <vt:lpstr>Three “use” words</vt:lpstr>
      <vt:lpstr>Principles for supporting HCI </vt:lpstr>
      <vt:lpstr>Science or craft?</vt:lpstr>
      <vt:lpstr>You should now...</vt:lpstr>
    </vt:vector>
  </TitlesOfParts>
  <Company>University of Durham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HCI</dc:title>
  <dc:subject>SE-HCI L1</dc:subject>
  <dc:creator>Shamus Smith</dc:creator>
  <cp:lastModifiedBy>Shamus Smith</cp:lastModifiedBy>
  <cp:revision>151</cp:revision>
  <cp:lastPrinted>2002-10-02T14:58:25Z</cp:lastPrinted>
  <dcterms:created xsi:type="dcterms:W3CDTF">2002-09-25T15:12:23Z</dcterms:created>
  <dcterms:modified xsi:type="dcterms:W3CDTF">2019-07-24T00:02:09Z</dcterms:modified>
</cp:coreProperties>
</file>