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35"/>
  </p:notesMasterIdLst>
  <p:handoutMasterIdLst>
    <p:handoutMasterId r:id="rId36"/>
  </p:handoutMasterIdLst>
  <p:sldIdLst>
    <p:sldId id="312" r:id="rId2"/>
    <p:sldId id="360" r:id="rId3"/>
    <p:sldId id="256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95" r:id="rId15"/>
    <p:sldId id="481" r:id="rId16"/>
    <p:sldId id="484" r:id="rId17"/>
    <p:sldId id="496" r:id="rId18"/>
    <p:sldId id="483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7" r:id="rId28"/>
    <p:sldId id="498" r:id="rId29"/>
    <p:sldId id="499" r:id="rId30"/>
    <p:sldId id="500" r:id="rId31"/>
    <p:sldId id="493" r:id="rId32"/>
    <p:sldId id="494" r:id="rId33"/>
    <p:sldId id="315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74C3-E250-463D-8EB4-B850F424970E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5B021-921D-47D9-9B0C-DE507022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0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1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64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7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5B3570-823E-5347-AE82-3637D7306A67}" type="slidenum">
              <a:rPr lang="en-GB" sz="1200"/>
              <a:pPr eaLnBrk="1" hangingPunct="1"/>
              <a:t>20</a:t>
            </a:fld>
            <a:endParaRPr lang="en-GB" sz="120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656E841D-9747-C649-A0AC-56B9B5A8562F}" type="slidenum">
              <a:rPr lang="en-US" sz="1200">
                <a:latin typeface="Times" charset="0"/>
              </a:rPr>
              <a:pPr algn="r"/>
              <a:t>20</a:t>
            </a:fld>
            <a:endParaRPr lang="en-US" sz="120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48279-5EE6-3F4E-9757-115E77A7426E}" type="slidenum">
              <a:rPr lang="en-GB" sz="1200"/>
              <a:pPr eaLnBrk="1" hangingPunct="1"/>
              <a:t>21</a:t>
            </a:fld>
            <a:endParaRPr lang="en-GB" sz="120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833B459-A593-6B49-94D6-04E5D939A125}" type="slidenum">
              <a:rPr lang="en-US" sz="1200">
                <a:latin typeface="Times" charset="0"/>
              </a:rPr>
              <a:pPr algn="r"/>
              <a:t>21</a:t>
            </a:fld>
            <a:endParaRPr lang="en-US" sz="1200">
              <a:latin typeface="Times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5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877398-46D0-AC45-AC68-20927556AA1B}" type="slidenum">
              <a:rPr lang="en-GB" sz="1200"/>
              <a:pPr eaLnBrk="1" hangingPunct="1"/>
              <a:t>22</a:t>
            </a:fld>
            <a:endParaRPr lang="en-GB" sz="120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DC676E-4A99-9A49-B125-9DFF3B65910E}" type="slidenum">
              <a:rPr lang="en-US" sz="1200">
                <a:latin typeface="Times" charset="0"/>
              </a:rPr>
              <a:pPr algn="r"/>
              <a:t>22</a:t>
            </a:fld>
            <a:endParaRPr lang="en-US" sz="1200">
              <a:latin typeface="Times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2B215-19A9-6A4E-AD74-CE0939415D53}" type="slidenum">
              <a:rPr lang="en-GB" sz="1200"/>
              <a:pPr eaLnBrk="1" hangingPunct="1"/>
              <a:t>23</a:t>
            </a:fld>
            <a:endParaRPr lang="en-GB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1D6ECA7-9E21-9343-9CA9-605064831F24}" type="slidenum">
              <a:rPr lang="en-US" sz="1200">
                <a:latin typeface="Times" charset="0"/>
              </a:rPr>
              <a:pPr algn="r"/>
              <a:t>23</a:t>
            </a:fld>
            <a:endParaRPr lang="en-US" sz="1200">
              <a:latin typeface="Time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429BF-A8DC-D744-869B-C33A62995452}" type="slidenum">
              <a:rPr lang="en-GB" sz="1200"/>
              <a:pPr eaLnBrk="1" hangingPunct="1"/>
              <a:t>24</a:t>
            </a:fld>
            <a:endParaRPr lang="en-GB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A3B5F6-BD0C-4643-B90E-DCC36FDB21D0}" type="slidenum">
              <a:rPr lang="en-US" sz="1200">
                <a:latin typeface="Times" charset="0"/>
              </a:rPr>
              <a:pPr algn="r"/>
              <a:t>24</a:t>
            </a:fld>
            <a:endParaRPr lang="en-US" sz="1200">
              <a:latin typeface="Time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7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429BF-A8DC-D744-869B-C33A62995452}" type="slidenum">
              <a:rPr lang="en-GB" sz="1200"/>
              <a:pPr eaLnBrk="1" hangingPunct="1"/>
              <a:t>26</a:t>
            </a:fld>
            <a:endParaRPr lang="en-GB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A3B5F6-BD0C-4643-B90E-DCC36FDB21D0}" type="slidenum">
              <a:rPr lang="en-US" sz="1200">
                <a:latin typeface="Times" charset="0"/>
              </a:rPr>
              <a:pPr algn="r"/>
              <a:t>26</a:t>
            </a:fld>
            <a:endParaRPr lang="en-US" sz="1200">
              <a:latin typeface="Time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A1C9F-0A31-4245-AA60-64D4C0C83F14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8726162-5FEB-E64D-8924-0FA16C618B68}" type="slidenum">
              <a:rPr lang="en-US" sz="1200">
                <a:latin typeface="Times" charset="0"/>
              </a:rPr>
              <a:pPr algn="r"/>
              <a:t>4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8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2B215-19A9-6A4E-AD74-CE0939415D53}" type="slidenum">
              <a:rPr lang="en-GB" sz="1200"/>
              <a:pPr eaLnBrk="1" hangingPunct="1"/>
              <a:t>27</a:t>
            </a:fld>
            <a:endParaRPr lang="en-GB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1D6ECA7-9E21-9343-9CA9-605064831F24}" type="slidenum">
              <a:rPr lang="en-US" sz="1200">
                <a:latin typeface="Times" charset="0"/>
              </a:rPr>
              <a:pPr algn="r"/>
              <a:t>27</a:t>
            </a:fld>
            <a:endParaRPr lang="en-US" sz="1200">
              <a:latin typeface="Time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429BF-A8DC-D744-869B-C33A62995452}" type="slidenum">
              <a:rPr lang="en-GB" sz="1200"/>
              <a:pPr eaLnBrk="1" hangingPunct="1"/>
              <a:t>29</a:t>
            </a:fld>
            <a:endParaRPr lang="en-GB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A3B5F6-BD0C-4643-B90E-DCC36FDB21D0}" type="slidenum">
              <a:rPr lang="en-US" sz="1200">
                <a:latin typeface="Times" charset="0"/>
              </a:rPr>
              <a:pPr algn="r"/>
              <a:t>29</a:t>
            </a:fld>
            <a:endParaRPr lang="en-US" sz="1200">
              <a:latin typeface="Time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7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3E58F-E371-8444-AF75-AABB9E574245}" type="slidenum">
              <a:rPr lang="en-GB" sz="1200"/>
              <a:pPr eaLnBrk="1" hangingPunct="1"/>
              <a:t>32</a:t>
            </a:fld>
            <a:endParaRPr lang="en-GB" sz="120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F64B1FB-7589-4E47-A023-C2EADF99F5FA}" type="slidenum">
              <a:rPr lang="en-US" sz="1200">
                <a:latin typeface="Times" charset="0"/>
              </a:rPr>
              <a:pPr algn="r"/>
              <a:t>32</a:t>
            </a:fld>
            <a:endParaRPr lang="en-US" sz="1200">
              <a:latin typeface="Times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90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4DD3B-59F8-4FE5-BAD6-9019EF096538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472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BA357-326F-FD49-B801-804C053ED194}" type="slidenum">
              <a:rPr lang="en-GB" sz="1200"/>
              <a:pPr eaLnBrk="1" hangingPunct="1"/>
              <a:t>5</a:t>
            </a:fld>
            <a:endParaRPr lang="en-GB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F2A56ED-C5AB-3844-A430-BB62E15181E6}" type="slidenum">
              <a:rPr lang="en-US" sz="1200">
                <a:latin typeface="Times" charset="0"/>
              </a:rPr>
              <a:pPr algn="r"/>
              <a:t>5</a:t>
            </a:fld>
            <a:endParaRPr lang="en-US" sz="120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3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8B979D-5DE8-E84A-8A8A-B231011DA71D}" type="slidenum">
              <a:rPr lang="en-GB" sz="1200"/>
              <a:pPr eaLnBrk="1" hangingPunct="1"/>
              <a:t>6</a:t>
            </a:fld>
            <a:endParaRPr lang="en-GB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28B0FC6-98B6-634C-A401-F1A4AFCFE6D6}" type="slidenum">
              <a:rPr lang="en-US" sz="1200">
                <a:latin typeface="Times" charset="0"/>
              </a:rPr>
              <a:pPr algn="r"/>
              <a:t>6</a:t>
            </a:fld>
            <a:endParaRPr lang="en-US" sz="1200">
              <a:latin typeface="Times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0681BD-B2E0-354A-A7B2-2AD5F1DF89D5}" type="slidenum">
              <a:rPr lang="en-GB" sz="1200"/>
              <a:pPr eaLnBrk="1" hangingPunct="1"/>
              <a:t>7</a:t>
            </a:fld>
            <a:endParaRPr lang="en-GB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8364A4D-665E-E648-BF6F-0F83BF7500C7}" type="slidenum">
              <a:rPr lang="en-US" sz="1200">
                <a:latin typeface="Times" charset="0"/>
              </a:rPr>
              <a:pPr algn="r"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66B3F7-24EA-1B45-B1AC-B0E8AFA68DA5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B59FAC9-B11F-204F-ABA8-B9C3F0CF9C52}" type="slidenum">
              <a:rPr lang="en-US" sz="1200">
                <a:latin typeface="Times" charset="0"/>
              </a:rPr>
              <a:pPr algn="r"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EEA707-853D-514E-9F65-DC40A95529CD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CD7B9FB-C1D1-5D46-8035-87A8BC6F2B48}" type="slidenum">
              <a:rPr lang="en-US" sz="1200">
                <a:latin typeface="Times" charset="0"/>
              </a:rPr>
              <a:pPr algn="r"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D2CD61-CC1D-444C-83D6-DBF617D2B41F}" type="slidenum">
              <a:rPr lang="en-GB" sz="1200"/>
              <a:pPr eaLnBrk="1" hangingPunct="1"/>
              <a:t>10</a:t>
            </a:fld>
            <a:endParaRPr lang="en-GB" sz="120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FFE00AC-EEF4-E147-AA1E-F0CCB927AD9E}" type="slidenum">
              <a:rPr lang="en-US" sz="1200">
                <a:latin typeface="Times" charset="0"/>
              </a:rPr>
              <a:pPr algn="r"/>
              <a:t>10</a:t>
            </a:fld>
            <a:endParaRPr lang="en-US" sz="1200">
              <a:latin typeface="Times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6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9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98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91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6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4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2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1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2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www.id-book.com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85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u.wiley.com/WileyCDA/WileyTitle/productCd-111902075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SENG2260</a:t>
            </a:r>
            <a:br>
              <a:rPr lang="en-AU" dirty="0" smtClean="0"/>
            </a:br>
            <a:r>
              <a:rPr lang="en-AU" dirty="0" smtClean="0"/>
              <a:t>Human-Computer Interaction</a:t>
            </a:r>
            <a:endParaRPr lang="en-GB" altLang="en-US" dirty="0"/>
          </a:p>
        </p:txBody>
      </p:sp>
      <p:sp>
        <p:nvSpPr>
          <p:cNvPr id="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/>
              <a:t>Week 6: Usability testing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6304002"/>
            <a:ext cx="205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All images in this presentation are either licenced or labelled for reuse on Google Images.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114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373"/>
            <a:ext cx="7794064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How many participants is enough for user testing?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The number is a practical issue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Depends on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schedule </a:t>
            </a: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for testing;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availability of participants;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cost of running tests</a:t>
            </a:r>
            <a:r>
              <a:rPr lang="en-US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Typically 5-10 participants. </a:t>
            </a:r>
            <a:endParaRPr lang="en-US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Some experts argue that testing should continue until no new insights are gained.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068960"/>
            <a:ext cx="2810830" cy="14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764373"/>
            <a:ext cx="8154104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Usability lab with observers watching a user &amp; assistant</a:t>
            </a:r>
          </a:p>
        </p:txBody>
      </p:sp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852838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764373"/>
            <a:ext cx="7866072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Portable equipment for use in the field</a:t>
            </a:r>
          </a:p>
        </p:txBody>
      </p:sp>
      <p:pic>
        <p:nvPicPr>
          <p:cNvPr id="1234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6885"/>
            <a:ext cx="71437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Portable equipment for use in the field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9" y="1946914"/>
            <a:ext cx="88963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5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5425" y="763588"/>
            <a:ext cx="6378575" cy="12938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Liberation Sans"/>
              </a:rPr>
              <a:t>Tobii</a:t>
            </a:r>
            <a:r>
              <a:rPr lang="en-US" dirty="0">
                <a:latin typeface="Liberation Sans"/>
              </a:rPr>
              <a:t> Glasses Mobile Eye-Tracking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7C2D-34E6-6943-877C-B601F6D4EE8B}"/>
              </a:ext>
            </a:extLst>
          </p:cNvPr>
          <p:cNvSpPr txBox="1"/>
          <p:nvPr/>
        </p:nvSpPr>
        <p:spPr>
          <a:xfrm>
            <a:off x="2190717" y="6245728"/>
            <a:ext cx="4612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Dalton et al., 2015, p.3891. Reproduced with permission of ACM Publications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21F1E1-0681-4346-88C2-EA4B68E4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05" y="2276872"/>
            <a:ext cx="4882283" cy="36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2"/>
          <p:cNvSpPr>
            <a:spLocks noGrp="1"/>
          </p:cNvSpPr>
          <p:nvPr>
            <p:ph type="title" idx="4294967295"/>
          </p:nvPr>
        </p:nvSpPr>
        <p:spPr>
          <a:xfrm>
            <a:off x="1187624" y="764373"/>
            <a:ext cx="7362016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Mobile head-mounted eye </a:t>
            </a:r>
            <a:r>
              <a:rPr lang="en-US" dirty="0" smtClean="0">
                <a:latin typeface="Liberation Sans"/>
              </a:rPr>
              <a:t>tracker</a:t>
            </a:r>
            <a:endParaRPr lang="en-US" dirty="0">
              <a:latin typeface="Liberation San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94" y="2134920"/>
            <a:ext cx="6984776" cy="460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373"/>
            <a:ext cx="7578040" cy="1293028"/>
          </a:xfrm>
        </p:spPr>
        <p:txBody>
          <a:bodyPr/>
          <a:lstStyle/>
          <a:p>
            <a:r>
              <a:rPr lang="en-GB" dirty="0" smtClean="0"/>
              <a:t>Example of the equipment</a:t>
            </a:r>
            <a:endParaRPr lang="en-GB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4" y="1844824"/>
            <a:ext cx="860200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6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764373"/>
            <a:ext cx="7650048" cy="1293028"/>
          </a:xfrm>
        </p:spPr>
        <p:txBody>
          <a:bodyPr/>
          <a:lstStyle/>
          <a:p>
            <a:r>
              <a:rPr lang="en-GB" dirty="0" smtClean="0"/>
              <a:t>Testing the iPad usability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424936" cy="453650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First study was conducted quickly in two cities: Fremont, CA and Chicago</a:t>
            </a:r>
          </a:p>
          <a:p>
            <a:r>
              <a:rPr lang="en-GB" dirty="0" smtClean="0"/>
              <a:t>Tests had to be done quickly as information was needed by 3rd party app developers</a:t>
            </a:r>
          </a:p>
          <a:p>
            <a:r>
              <a:rPr lang="en-GB" dirty="0" smtClean="0"/>
              <a:t>Also needed to be secretly so that the competition was not aware before the iPad was launched.</a:t>
            </a:r>
          </a:p>
          <a:p>
            <a:r>
              <a:rPr lang="en-GB" dirty="0" smtClean="0"/>
              <a:t>7 participants with 3+ months experience with iPhones</a:t>
            </a:r>
          </a:p>
          <a:p>
            <a:r>
              <a:rPr lang="en-GB" dirty="0" smtClean="0"/>
              <a:t>Signed an informed consent form explaining:</a:t>
            </a:r>
          </a:p>
          <a:p>
            <a:endParaRPr lang="en-GB" dirty="0" smtClean="0"/>
          </a:p>
          <a:p>
            <a:pPr lvl="1"/>
            <a:r>
              <a:rPr lang="en-US" dirty="0" smtClean="0"/>
              <a:t>what the participant would be asked to do;</a:t>
            </a:r>
          </a:p>
          <a:p>
            <a:pPr lvl="1"/>
            <a:r>
              <a:rPr lang="en-US" dirty="0" smtClean="0"/>
              <a:t>the length of time needed for the study;</a:t>
            </a:r>
          </a:p>
          <a:p>
            <a:pPr lvl="1"/>
            <a:r>
              <a:rPr lang="en-US" dirty="0" smtClean="0"/>
              <a:t>the compensation that would be offered for participating;</a:t>
            </a:r>
          </a:p>
          <a:p>
            <a:pPr lvl="1"/>
            <a:r>
              <a:rPr lang="en-US" dirty="0" smtClean="0"/>
              <a:t>participants’ right to withdraw from the study at any time;</a:t>
            </a:r>
          </a:p>
          <a:p>
            <a:pPr lvl="1"/>
            <a:r>
              <a:rPr lang="en-US" dirty="0" smtClean="0"/>
              <a:t> a promise that the person’s identity would not be disclosed; and</a:t>
            </a:r>
          </a:p>
          <a:p>
            <a:pPr lvl="1"/>
            <a:r>
              <a:rPr lang="en-US" dirty="0" smtClean="0"/>
              <a:t>an agreement that the data collected would be confidential and would be available to only the evaluators</a:t>
            </a:r>
            <a:endParaRPr lang="en-GB" dirty="0" smtClean="0"/>
          </a:p>
          <a:p>
            <a:r>
              <a:rPr lang="en-GB" dirty="0" smtClean="0"/>
              <a:t>Then they were asked to explore the iPad</a:t>
            </a:r>
          </a:p>
          <a:p>
            <a:r>
              <a:rPr lang="en-GB" dirty="0" smtClean="0"/>
              <a:t>Next they were asked to perform randomly assigned specified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95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the tasks</a:t>
            </a:r>
            <a:endParaRPr lang="en-GB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71149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226112" cy="4069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Problems detected: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Accessing the Web was difficult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Lack of affordance and feedback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Getting lost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Knowing where to tap</a:t>
            </a:r>
          </a:p>
          <a:p>
            <a:pPr lvl="1"/>
            <a:endParaRPr lang="en-US" sz="9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Actions by evaluators: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Reported to developers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Made available to public on nngroup.com  </a:t>
            </a:r>
          </a:p>
          <a:p>
            <a:pPr lvl="1"/>
            <a:endParaRPr lang="en-US" sz="9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Accessibility for all users important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033430"/>
            <a:ext cx="3877774" cy="2761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Lecture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To consider what usability testing is</a:t>
            </a:r>
          </a:p>
          <a:p>
            <a:endParaRPr lang="en-AU" smtClean="0"/>
          </a:p>
          <a:p>
            <a:r>
              <a:rPr lang="en-AU" smtClean="0"/>
              <a:t>Outline the basics of experimental design</a:t>
            </a:r>
          </a:p>
          <a:p>
            <a:endParaRPr lang="en-AU" smtClean="0"/>
          </a:p>
          <a:p>
            <a:r>
              <a:rPr lang="en-AU" smtClean="0"/>
              <a:t>Describe how to do field studies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1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Experiments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352928" cy="441881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</a:rPr>
              <a:t>Test hypothesis</a:t>
            </a:r>
          </a:p>
          <a:p>
            <a:pPr eaLnBrk="1" hangingPunct="1"/>
            <a:endParaRPr lang="en-US" sz="9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</a:rPr>
              <a:t>Predict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the relationship between two or more variables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Independent variable is manipulated by the researcher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Dependent variable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influenced by the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independent variable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Typical experimental designs have one or two independent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variables.</a:t>
            </a:r>
          </a:p>
          <a:p>
            <a:pPr eaLnBrk="1" hangingPunct="1"/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Validated statistically &amp; replicable.</a:t>
            </a:r>
          </a:p>
          <a:p>
            <a:pPr eaLnBrk="1" hangingPunct="1"/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1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iberation Sans"/>
              </a:rPr>
              <a:t>Experimental designs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194560"/>
            <a:ext cx="8424936" cy="43307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7030A0"/>
                </a:solidFill>
                <a:latin typeface="Liberation Sans"/>
              </a:rPr>
              <a:t>Different participants -  single group of participants is allocated randomly to the experimental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conditions.</a:t>
            </a:r>
          </a:p>
          <a:p>
            <a:pPr eaLnBrk="1" hangingPunct="1"/>
            <a:endParaRPr lang="en-US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</a:rPr>
              <a:t>Same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participants - all participants appear in both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conditions.</a:t>
            </a:r>
          </a:p>
          <a:p>
            <a:pPr eaLnBrk="1" hangingPunct="1"/>
            <a:endParaRPr lang="en-US" dirty="0">
              <a:solidFill>
                <a:srgbClr val="7030A0"/>
              </a:solidFill>
              <a:latin typeface="Liberation Sans"/>
            </a:endParaRPr>
          </a:p>
          <a:p>
            <a:pPr eaLnBrk="1" hangingPunct="1"/>
            <a:r>
              <a:rPr lang="en-US" dirty="0" smtClean="0">
                <a:solidFill>
                  <a:srgbClr val="7030A0"/>
                </a:solidFill>
                <a:latin typeface="Liberation Sans"/>
              </a:rPr>
              <a:t>Matched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participants - participants are matched in pairs, e.g., based on expertise, gender, etc.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10" y="5149369"/>
            <a:ext cx="2810830" cy="14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92696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Different, same, matched participant design</a:t>
            </a:r>
          </a:p>
        </p:txBody>
      </p:sp>
      <p:graphicFrame>
        <p:nvGraphicFramePr>
          <p:cNvPr id="43010" name="Object 2"/>
          <p:cNvGraphicFramePr>
            <a:graphicFrameLocks noGrp="1" noChangeAspect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520188316"/>
              </p:ext>
            </p:extLst>
          </p:nvPr>
        </p:nvGraphicFramePr>
        <p:xfrm>
          <a:off x="539552" y="2030809"/>
          <a:ext cx="760095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487069" imgH="4781103" progId="Word.Document.8">
                  <p:embed/>
                </p:oleObj>
              </mc:Choice>
              <mc:Fallback>
                <p:oleObj name="Document" r:id="rId4" imgW="7487069" imgH="4781103" progId="Word.Document.8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030809"/>
                        <a:ext cx="7600950" cy="485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100392" y="1700808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Field studies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916832"/>
            <a:ext cx="7955280" cy="46085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Field studies are done in natural settings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“In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the wild” is a term for prototypes being used freely in natural settings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Aim to understand what users do naturally and how technology impacts them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Field studies are used in product design to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identify opportunities for new 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technology;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determine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design requirements;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decide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how best to introduce new technology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;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evaluate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technology in use.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8416" y="911836"/>
            <a:ext cx="7794064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T</a:t>
            </a:r>
            <a:r>
              <a:rPr lang="en-US" dirty="0" smtClean="0">
                <a:latin typeface="Liberation Sans"/>
              </a:rPr>
              <a:t>echnology for context-aware field data collection</a:t>
            </a:r>
            <a:endParaRPr lang="en-US" dirty="0">
              <a:latin typeface="Liberation Sans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96590"/>
            <a:ext cx="9102942" cy="405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iberation Sans"/>
              </a:rPr>
              <a:t>An in-the-wild </a:t>
            </a:r>
            <a:r>
              <a:rPr lang="en-US" dirty="0">
                <a:latin typeface="Liberation Sans"/>
              </a:rPr>
              <a:t>study:</a:t>
            </a:r>
            <a:br>
              <a:rPr lang="en-US" dirty="0">
                <a:latin typeface="Liberation Sans"/>
              </a:rPr>
            </a:br>
            <a:r>
              <a:rPr lang="en-US" dirty="0" err="1">
                <a:latin typeface="Liberation Sans"/>
              </a:rPr>
              <a:t>UbiFit</a:t>
            </a:r>
            <a:r>
              <a:rPr lang="en-US" dirty="0">
                <a:latin typeface="Liberation Sans"/>
              </a:rPr>
              <a:t> </a:t>
            </a:r>
            <a:r>
              <a:rPr lang="en-US" dirty="0" smtClean="0">
                <a:latin typeface="Liberation Sans"/>
              </a:rPr>
              <a:t>Garden</a:t>
            </a:r>
            <a:endParaRPr lang="en-US" dirty="0">
              <a:latin typeface="Liberation San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58144"/>
            <a:ext cx="6335753" cy="482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collection &amp; analysis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2194560"/>
            <a:ext cx="7955280" cy="43307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  <a:latin typeface="Liberation Sans"/>
              </a:rPr>
              <a:t>Observation &amp; </a:t>
            </a: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interviews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Notes</a:t>
            </a: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, pictures, recordings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Video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Logging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chemeClr val="accent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  <a:latin typeface="Liberation Sans"/>
              </a:rPr>
              <a:t>Analyzes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Liberation Sans"/>
                <a:ea typeface="ＭＳ Ｐゴシック" charset="0"/>
              </a:rPr>
              <a:t>Categorized</a:t>
            </a:r>
            <a:endParaRPr lang="en-US" dirty="0">
              <a:latin typeface="Liberation Sans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Liberation Sans"/>
                <a:ea typeface="ＭＳ Ｐゴシック" charset="0"/>
              </a:rPr>
              <a:t>Categories can be provided by </a:t>
            </a:r>
            <a:r>
              <a:rPr lang="en-US" dirty="0" smtClean="0">
                <a:latin typeface="Liberation Sans"/>
                <a:ea typeface="ＭＳ Ｐゴシック" charset="0"/>
              </a:rPr>
              <a:t>theory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Grounded </a:t>
            </a: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theory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Activity theory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26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492896"/>
            <a:ext cx="174331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5883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A field study of a pain-monitoring device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00213"/>
            <a:ext cx="8382000" cy="470058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Monitoring patients’ pain is a known challenge for physicians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Goal of the study was to evaluate the use of a pain-monitoring device for use after ambulatory surgery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Liberation Sans"/>
              </a:rPr>
              <a:t>Painpad</a:t>
            </a:r>
            <a:r>
              <a:rPr lang="en-US" sz="2800" dirty="0">
                <a:latin typeface="Liberation Sans"/>
              </a:rPr>
              <a:t> was a keypad device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It was usability tested extensively in the lab before being taken into two hospitals.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Aim was to understand how </a:t>
            </a:r>
            <a:r>
              <a:rPr lang="en-US" sz="2800" dirty="0" err="1">
                <a:latin typeface="Liberation Sans"/>
              </a:rPr>
              <a:t>painpad</a:t>
            </a:r>
            <a:r>
              <a:rPr lang="en-US" sz="2800" dirty="0">
                <a:latin typeface="Liberation Sans"/>
              </a:rPr>
              <a:t> was used in the natural environment and routines in two UK hospitals.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How pain-monitoring with </a:t>
            </a:r>
            <a:r>
              <a:rPr lang="en-US" sz="2800" dirty="0" err="1">
                <a:latin typeface="Liberation Sans"/>
              </a:rPr>
              <a:t>painpad</a:t>
            </a:r>
            <a:r>
              <a:rPr lang="en-US" sz="2800" dirty="0">
                <a:latin typeface="Liberation Sans"/>
              </a:rPr>
              <a:t> differed from</a:t>
            </a:r>
            <a:endParaRPr lang="en-US" sz="6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667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0180" name="Title 1"/>
          <p:cNvSpPr>
            <a:spLocks noGrp="1"/>
          </p:cNvSpPr>
          <p:nvPr>
            <p:ph type="title" idx="4294967295"/>
          </p:nvPr>
        </p:nvSpPr>
        <p:spPr>
          <a:xfrm>
            <a:off x="2483768" y="763588"/>
            <a:ext cx="6378575" cy="129381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Liberation Sans"/>
              </a:rPr>
              <a:t>Painpad</a:t>
            </a:r>
            <a:endParaRPr lang="en-US" dirty="0">
              <a:latin typeface="Liberatio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C6608-985A-0D4C-A9DE-75C2B3B0883B}"/>
              </a:ext>
            </a:extLst>
          </p:cNvPr>
          <p:cNvSpPr txBox="1"/>
          <p:nvPr/>
        </p:nvSpPr>
        <p:spPr>
          <a:xfrm>
            <a:off x="2627784" y="6022449"/>
            <a:ext cx="4100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 tangible device for inpatient self-logging of pain</a:t>
            </a:r>
          </a:p>
          <a:p>
            <a:r>
              <a:rPr lang="en-US" sz="1000" dirty="0"/>
              <a:t>Source: Price et al., 2018. Reproduced with permission of ACM Publications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DCC09-8995-1B4F-BFCD-42E3C152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32" y="1989517"/>
            <a:ext cx="3934022" cy="39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08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collection &amp; participants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060848"/>
            <a:ext cx="8226112" cy="447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Two studies in two hospitals involving 54 people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13 males, 41 females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Privacy was a important concern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Hospital stay ranged from 1-7 days, mean and median age 64.6, 64.5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Given </a:t>
            </a:r>
            <a:r>
              <a:rPr lang="en-US" dirty="0" err="1">
                <a:latin typeface="Liberation Sans"/>
              </a:rPr>
              <a:t>painpad</a:t>
            </a:r>
            <a:r>
              <a:rPr lang="en-US" dirty="0">
                <a:latin typeface="Liberation Sans"/>
              </a:rPr>
              <a:t> after surgery and prompted to report pain levels every two hours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Nurses also collected scores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All data entered into charts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Patients of one hospital were given a user-satisfaction survey when the left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Also rated </a:t>
            </a:r>
            <a:r>
              <a:rPr lang="en-US" dirty="0" err="1">
                <a:latin typeface="Liberation Sans"/>
              </a:rPr>
              <a:t>painpad</a:t>
            </a:r>
            <a:r>
              <a:rPr lang="en-US" dirty="0">
                <a:latin typeface="Liberation Sans"/>
              </a:rPr>
              <a:t> on a 1-5 Likert scale</a:t>
            </a:r>
          </a:p>
          <a:p>
            <a:pPr lvl="1" eaLnBrk="1" hangingPunct="1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Liberation Sans"/>
              <a:ea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4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54427"/>
            <a:ext cx="2641476" cy="34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954400" y="4797152"/>
            <a:ext cx="3977640" cy="1466488"/>
          </a:xfrm>
        </p:spPr>
        <p:txBody>
          <a:bodyPr>
            <a:normAutofit lnSpcReduction="10000"/>
          </a:bodyPr>
          <a:lstStyle/>
          <a:p>
            <a:r>
              <a:rPr lang="en-AU" sz="2000" dirty="0" smtClean="0"/>
              <a:t>Chapter </a:t>
            </a:r>
            <a:r>
              <a:rPr lang="en-AU" sz="2000" dirty="0"/>
              <a:t>6</a:t>
            </a:r>
            <a:r>
              <a:rPr lang="en-AU" sz="2000" dirty="0" smtClean="0"/>
              <a:t/>
            </a:r>
            <a:br>
              <a:rPr lang="en-AU" sz="2000" dirty="0" smtClean="0"/>
            </a:br>
            <a:endParaRPr lang="en-AU" sz="2000" dirty="0" smtClean="0"/>
          </a:p>
          <a:p>
            <a:r>
              <a:rPr lang="en-AU" sz="2000" dirty="0" smtClean="0"/>
              <a:t>Evaluation Studies: From Controlled to Natural Settings</a:t>
            </a:r>
            <a:endParaRPr lang="en-AU" sz="20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</p:spPr>
        <p:txBody>
          <a:bodyPr/>
          <a:lstStyle/>
          <a:p>
            <a:r>
              <a:rPr lang="en-GB" dirty="0" smtClean="0"/>
              <a:t>www.id-book.com </a:t>
            </a:r>
            <a:endParaRPr lang="en-GB" dirty="0"/>
          </a:p>
        </p:txBody>
      </p:sp>
      <p:sp>
        <p:nvSpPr>
          <p:cNvPr id="6" name="Content Placeholder 11"/>
          <p:cNvSpPr txBox="1">
            <a:spLocks/>
          </p:cNvSpPr>
          <p:nvPr/>
        </p:nvSpPr>
        <p:spPr>
          <a:xfrm>
            <a:off x="4788024" y="4797152"/>
            <a:ext cx="3977640" cy="146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/>
              <a:t>Chapter 15</a:t>
            </a:r>
            <a:br>
              <a:rPr lang="en-AU" sz="2000" dirty="0" smtClean="0"/>
            </a:br>
            <a:endParaRPr lang="en-AU" sz="2000" dirty="0" smtClean="0"/>
          </a:p>
          <a:p>
            <a:r>
              <a:rPr lang="en-AU" sz="2000" dirty="0" smtClean="0"/>
              <a:t>Evaluation Studies: From Controlled to Natural Settings</a:t>
            </a:r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3A273-4C42-454C-8701-A6B732DB27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5076056" y="1364690"/>
            <a:ext cx="2641476" cy="34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analysis &amp; presentation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594360" y="2060848"/>
            <a:ext cx="7955280" cy="452641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Three types of data were collected: </a:t>
            </a:r>
          </a:p>
          <a:p>
            <a:pPr eaLnBrk="1" hangingPunct="1"/>
            <a:endParaRPr lang="en-US" sz="800" dirty="0">
              <a:latin typeface="Liberation Sans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Satisfaction with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based on questionnaire responses,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Patients’ compliance with the two-hour routine,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How data collected from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compared with data collected by nurses</a:t>
            </a:r>
            <a:r>
              <a:rPr lang="en-US" dirty="0" smtClean="0">
                <a:solidFill>
                  <a:schemeClr val="tx1"/>
                </a:solidFill>
                <a:latin typeface="Liberation Sans"/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  <a:latin typeface="Liberation Sans"/>
            </a:endParaRPr>
          </a:p>
          <a:p>
            <a:r>
              <a:rPr lang="en-US" dirty="0">
                <a:latin typeface="Liberation Sans"/>
              </a:rPr>
              <a:t>Data showed: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Satisfaction with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4.63 on Likert scale;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Patience compliance was mixed, some liked others disliked or didn’t notice the prompts;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Patients recorded more scores with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than with the nurses</a:t>
            </a:r>
            <a:endParaRPr lang="en-US" sz="800" dirty="0">
              <a:solidFill>
                <a:schemeClr val="tx1"/>
              </a:solidFill>
              <a:latin typeface="Liberation Sans"/>
            </a:endParaRPr>
          </a:p>
          <a:p>
            <a:pPr eaLnBrk="1" hangingPunct="1"/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22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presentation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7030A0"/>
                </a:solidFill>
                <a:latin typeface="Liberation Sans"/>
              </a:rPr>
              <a:t>The aim is to show how the products are being appropriated and integrated into their surroundings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/>
            <a:endParaRPr lang="en-US" sz="900" dirty="0">
              <a:latin typeface="Liberation Sans"/>
            </a:endParaRPr>
          </a:p>
          <a:p>
            <a:pPr eaLnBrk="1" hangingPunct="1"/>
            <a:r>
              <a:rPr lang="en-US" sz="2400" dirty="0">
                <a:solidFill>
                  <a:srgbClr val="7030A0"/>
                </a:solidFill>
                <a:latin typeface="Liberation Sans"/>
              </a:rPr>
              <a:t>Typical presentation forms include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: 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Vignettes, 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Excerpts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, </a:t>
            </a:r>
            <a:endParaRPr lang="en-US" sz="2400" dirty="0" smtClean="0">
              <a:solidFill>
                <a:schemeClr val="accent1"/>
              </a:solidFill>
              <a:latin typeface="Liberation Sans"/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C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ritical 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incidents, </a:t>
            </a:r>
            <a:endParaRPr lang="en-US" sz="2400" dirty="0" smtClean="0">
              <a:solidFill>
                <a:schemeClr val="accent1"/>
              </a:solidFill>
              <a:latin typeface="Liberation Sans"/>
            </a:endParaRP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Liberation Sans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atterns</a:t>
            </a: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, and narratives.</a:t>
            </a:r>
          </a:p>
          <a:p>
            <a:pPr eaLnBrk="1" hangingPunct="1"/>
            <a:endParaRPr lang="en-US" sz="24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332656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Key points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424936" cy="525658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Usability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testing takes place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in controlled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usability labs or temporary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labs.</a:t>
            </a:r>
          </a:p>
          <a:p>
            <a:endParaRPr lang="en-US" sz="800" dirty="0" smtClean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Usability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testing focuses on performance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measures,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e.g.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how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long and how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many errors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are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made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when completing a set of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predefined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tasks.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Indirect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observation (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video and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keystroke logging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), user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satisfaction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questionnaires and interviews are also collected.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Affordable, remote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testing systems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are more portable than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usability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labs. Many also contain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mobile eye-tracking and other devices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Experiments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test a hypothesis by manipulating certain variables while keeping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others constant.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experimenter controls independent variable(s) in order to measure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dependent variable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(s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).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Field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studies are evaluation studies that are carried out in natural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settings to discover how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people interact with technology in the real world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Field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studies that involve the deployment of prototypes or technologies in natural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settings may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also be referred to as ‘in the wild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’.</a:t>
            </a:r>
          </a:p>
          <a:p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Sometimes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findings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of a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field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study are unexpected, especially for in the wild studies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in which explore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how novel technologies are used by participants in </a:t>
            </a:r>
            <a:r>
              <a:rPr lang="en-US" sz="1600" dirty="0" smtClean="0">
                <a:solidFill>
                  <a:srgbClr val="7030A0"/>
                </a:solidFill>
                <a:latin typeface="Liberation Sans"/>
              </a:rPr>
              <a:t>their own </a:t>
            </a:r>
            <a:r>
              <a:rPr lang="en-US" sz="1600" dirty="0">
                <a:solidFill>
                  <a:srgbClr val="7030A0"/>
                </a:solidFill>
                <a:latin typeface="Liberation Sans"/>
              </a:rPr>
              <a:t>homes, places of work, or outside.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You should now...</a:t>
            </a:r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Be able to define what </a:t>
            </a:r>
            <a:r>
              <a:rPr lang="en-US" altLang="en-US" dirty="0" smtClean="0"/>
              <a:t>usability testing is</a:t>
            </a:r>
            <a:endParaRPr lang="en-US" altLang="en-US" dirty="0"/>
          </a:p>
          <a:p>
            <a:endParaRPr lang="en-US" altLang="en-US" dirty="0" smtClean="0">
              <a:hlinkClick r:id="rId3" action="ppaction://hlinksldjump"/>
            </a:endParaRPr>
          </a:p>
          <a:p>
            <a:r>
              <a:rPr lang="en-US" altLang="en-US" dirty="0" smtClean="0"/>
              <a:t>Be able to explain the basics of experimental design</a:t>
            </a:r>
          </a:p>
          <a:p>
            <a:endParaRPr lang="en-US" altLang="en-US" dirty="0"/>
          </a:p>
          <a:p>
            <a:r>
              <a:rPr lang="en-US" altLang="en-US" dirty="0"/>
              <a:t>Be able to </a:t>
            </a:r>
            <a:r>
              <a:rPr lang="en-US" altLang="en-US" dirty="0" smtClean="0"/>
              <a:t>define field studies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able to describe examples of and complications for usability testing in-the-wild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0DB-D418-4528-87E4-9D814D1E6D97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988840"/>
            <a:ext cx="7955280" cy="4536504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Involves recording performance of typical users doing typical tasks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Controlled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settings.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Users are observed and timed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Data is recorded on video &amp; key presses are logged.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data is used to calculate performance times, and to identify &amp; explain errors.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User satisfaction is evaluated using questionnaires &amp; interviews.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Field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observations may be used to provide contextual understanding.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Experiments &amp; usability testing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Experiments test hypotheses to discover new knowledge by investigating the relationship between two or more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variables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Usability testing is applied experimentation. </a:t>
            </a: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Developers check that the system is usable by the intended user population for their tasks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0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710208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Usability testing &amp; research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864568"/>
            <a:ext cx="3962400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1D6E76"/>
                </a:solidFill>
                <a:latin typeface="Liberation Sans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Usability testing</a:t>
            </a:r>
            <a:r>
              <a:rPr lang="en-US" sz="2400" b="1" dirty="0">
                <a:solidFill>
                  <a:srgbClr val="7030A0"/>
                </a:solidFill>
                <a:latin typeface="Liberation Sans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Liberation Sans"/>
              </a:rPr>
            </a:br>
            <a:endParaRPr lang="en-US" sz="24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Improve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Few participants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Results inform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Usually not completely replicable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Conditions controlled as much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Procedure planned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Results reported to developers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4744" y="1864568"/>
            <a:ext cx="3962400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Liberation Sans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Liberation Sans"/>
              </a:rPr>
              <a:t>Experiments for research </a:t>
            </a:r>
            <a:endParaRPr lang="en-US" sz="2400" dirty="0" smtClean="0">
              <a:solidFill>
                <a:srgbClr val="7030A0"/>
              </a:solidFill>
              <a:latin typeface="Liberation Sans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Discover 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</a:rPr>
              <a:t>knowledge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Many participants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Results validated statistically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Must be replicable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Strongly controlled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Experimental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</a:rPr>
              <a:t>Scientific report to scientific community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772816"/>
            <a:ext cx="8370128" cy="458303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Goals &amp; questions focus on how well users perform tasks with the product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Comparison of products or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prototypes is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common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Focus is on time to complete task &amp; number &amp; type of errors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Data collected by video &amp; interaction logging.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Testing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is central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User satisfaction questionnaires &amp; interviews provide data about users’ opinions.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0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Testing conditions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772816"/>
            <a:ext cx="8370128" cy="46085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Usability lab or other controlled space.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Emphasis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selecting representative users;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developing representative tasks</a:t>
            </a:r>
            <a:r>
              <a:rPr lang="en-US" sz="2400" dirty="0" smtClean="0">
                <a:solidFill>
                  <a:schemeClr val="accent1"/>
                </a:solidFill>
                <a:latin typeface="Liberation Sans"/>
                <a:ea typeface="ＭＳ Ｐゴシック" charset="0"/>
              </a:rPr>
              <a:t>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800" dirty="0">
              <a:solidFill>
                <a:schemeClr val="accent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5-10 users typically selected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Tasks usually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around 30 minutes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Test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conditions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are the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same for every participant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Informed consent form explains procedures and deals with ethical issues.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86" y="2348880"/>
            <a:ext cx="2810830" cy="14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iberation Sans"/>
              </a:rPr>
              <a:t>Types </a:t>
            </a:r>
            <a:r>
              <a:rPr lang="en-US" dirty="0">
                <a:latin typeface="Liberation Sans"/>
              </a:rPr>
              <a:t>of data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844824"/>
            <a:ext cx="8370128" cy="468052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Time to complete a task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Time to complete a task after a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specified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time away from the product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and type of errors per task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errors per unit of time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times online </a:t>
            </a:r>
            <a:r>
              <a:rPr lang="en-US" sz="2800" dirty="0">
                <a:solidFill>
                  <a:srgbClr val="7030A0"/>
                </a:solidFill>
                <a:latin typeface="Liberation Sans"/>
              </a:rPr>
              <a:t>help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and </a:t>
            </a:r>
            <a:br>
              <a:rPr lang="en-US" sz="2800" dirty="0" smtClean="0">
                <a:solidFill>
                  <a:srgbClr val="7030A0"/>
                </a:solidFill>
                <a:latin typeface="Liberation Sans"/>
              </a:rPr>
            </a:b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manuals accessed.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users making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an error.</a:t>
            </a:r>
          </a:p>
          <a:p>
            <a:pPr eaLnBrk="1" hangingPunct="1">
              <a:lnSpc>
                <a:spcPct val="90000"/>
              </a:lnSpc>
              <a:buFont typeface="Symbol" charset="0"/>
              <a:buChar char="·"/>
            </a:pPr>
            <a:endParaRPr lang="en-US" sz="2800" dirty="0">
              <a:solidFill>
                <a:srgbClr val="7030A0"/>
              </a:solidFill>
              <a:latin typeface="Liberation Sans"/>
            </a:endParaRPr>
          </a:p>
          <a:p>
            <a:pPr>
              <a:lnSpc>
                <a:spcPct val="90000"/>
              </a:lnSpc>
              <a:buFont typeface="Symbol" charset="0"/>
              <a:buChar char="·"/>
            </a:pPr>
            <a:r>
              <a:rPr lang="en-US" sz="2800" dirty="0">
                <a:solidFill>
                  <a:srgbClr val="7030A0"/>
                </a:solidFill>
                <a:latin typeface="Liberation Sans"/>
              </a:rPr>
              <a:t>Number of users </a:t>
            </a:r>
            <a:r>
              <a:rPr lang="en-US" sz="2800" dirty="0" smtClean="0">
                <a:solidFill>
                  <a:srgbClr val="7030A0"/>
                </a:solidFill>
                <a:latin typeface="Liberation Sans"/>
              </a:rPr>
              <a:t>successfully completing a task.</a:t>
            </a:r>
            <a:endParaRPr lang="en-US" sz="28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9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875" y="3326568"/>
            <a:ext cx="3001613" cy="19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4691</TotalTime>
  <Words>1438</Words>
  <Application>Microsoft Office PowerPoint</Application>
  <PresentationFormat>On-screen Show (4:3)</PresentationFormat>
  <Paragraphs>342</Paragraphs>
  <Slides>33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Century Gothic</vt:lpstr>
      <vt:lpstr>Liberation Sans</vt:lpstr>
      <vt:lpstr>Symbol</vt:lpstr>
      <vt:lpstr>Times</vt:lpstr>
      <vt:lpstr>Vapor Trail</vt:lpstr>
      <vt:lpstr>Document</vt:lpstr>
      <vt:lpstr>SENG2260 Human-Computer Interaction</vt:lpstr>
      <vt:lpstr>Lecture Aims</vt:lpstr>
      <vt:lpstr>PowerPoint Presentation</vt:lpstr>
      <vt:lpstr>Usability testing</vt:lpstr>
      <vt:lpstr>Experiments &amp; usability testing</vt:lpstr>
      <vt:lpstr>Usability testing &amp; research</vt:lpstr>
      <vt:lpstr>Usability testing</vt:lpstr>
      <vt:lpstr>Testing conditions</vt:lpstr>
      <vt:lpstr>Types of data</vt:lpstr>
      <vt:lpstr>How many participants is enough for user testing?</vt:lpstr>
      <vt:lpstr>Usability lab with observers watching a user &amp; assistant</vt:lpstr>
      <vt:lpstr>Portable equipment for use in the field</vt:lpstr>
      <vt:lpstr>Portable equipment for use in the field</vt:lpstr>
      <vt:lpstr>Tobii Glasses Mobile Eye-Tracking System</vt:lpstr>
      <vt:lpstr>Mobile head-mounted eye tracker</vt:lpstr>
      <vt:lpstr>Example of the equipment</vt:lpstr>
      <vt:lpstr>Testing the iPad usability</vt:lpstr>
      <vt:lpstr>Examples of the tasks</vt:lpstr>
      <vt:lpstr>Problems and actions</vt:lpstr>
      <vt:lpstr>Experiments</vt:lpstr>
      <vt:lpstr>Experimental designs</vt:lpstr>
      <vt:lpstr>Different, same, matched participant design</vt:lpstr>
      <vt:lpstr>Field studies</vt:lpstr>
      <vt:lpstr>Technology for context-aware field data collection</vt:lpstr>
      <vt:lpstr>An in-the-wild study: UbiFit Garden</vt:lpstr>
      <vt:lpstr>Data collection &amp; analysis</vt:lpstr>
      <vt:lpstr>A field study of a pain-monitoring device</vt:lpstr>
      <vt:lpstr>Painpad</vt:lpstr>
      <vt:lpstr>Data collection &amp; participants</vt:lpstr>
      <vt:lpstr>Data analysis &amp; presentation</vt:lpstr>
      <vt:lpstr>Data presentation</vt:lpstr>
      <vt:lpstr>Key points</vt:lpstr>
      <vt:lpstr>You should now...</vt:lpstr>
    </vt:vector>
  </TitlesOfParts>
  <Company>John Wiley and Sons,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Shamus Smith</cp:lastModifiedBy>
  <cp:revision>119</cp:revision>
  <cp:lastPrinted>2018-08-05T21:52:56Z</cp:lastPrinted>
  <dcterms:created xsi:type="dcterms:W3CDTF">2015-01-06T09:40:09Z</dcterms:created>
  <dcterms:modified xsi:type="dcterms:W3CDTF">2019-08-19T21:50:02Z</dcterms:modified>
</cp:coreProperties>
</file>