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35"/>
  </p:notesMasterIdLst>
  <p:handoutMasterIdLst>
    <p:handoutMasterId r:id="rId36"/>
  </p:handoutMasterIdLst>
  <p:sldIdLst>
    <p:sldId id="312" r:id="rId2"/>
    <p:sldId id="360" r:id="rId3"/>
    <p:sldId id="256" r:id="rId4"/>
    <p:sldId id="528" r:id="rId5"/>
    <p:sldId id="529" r:id="rId6"/>
    <p:sldId id="530" r:id="rId7"/>
    <p:sldId id="531" r:id="rId8"/>
    <p:sldId id="532" r:id="rId9"/>
    <p:sldId id="550" r:id="rId10"/>
    <p:sldId id="551" r:id="rId11"/>
    <p:sldId id="552" r:id="rId12"/>
    <p:sldId id="553" r:id="rId13"/>
    <p:sldId id="554" r:id="rId14"/>
    <p:sldId id="555" r:id="rId15"/>
    <p:sldId id="556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564" r:id="rId24"/>
    <p:sldId id="565" r:id="rId25"/>
    <p:sldId id="566" r:id="rId26"/>
    <p:sldId id="567" r:id="rId27"/>
    <p:sldId id="568" r:id="rId28"/>
    <p:sldId id="569" r:id="rId29"/>
    <p:sldId id="570" r:id="rId30"/>
    <p:sldId id="571" r:id="rId31"/>
    <p:sldId id="548" r:id="rId32"/>
    <p:sldId id="549" r:id="rId33"/>
    <p:sldId id="315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len Sharp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4" autoAdjust="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174C3-E250-463D-8EB4-B850F424970E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5B021-921D-47D9-9B0C-DE507022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37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BF90-99B2-4202-92DF-19479BF58EE9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5A965-49CD-492E-84BE-5EB2A9CC3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9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608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763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972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669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D1CFB1-D79C-0A47-93E3-1D8B0024248A}" type="slidenum">
              <a:rPr lang="en-GB" sz="1200"/>
              <a:pPr eaLnBrk="1" hangingPunct="1"/>
              <a:t>21</a:t>
            </a:fld>
            <a:endParaRPr lang="en-GB" sz="1200"/>
          </a:p>
        </p:txBody>
      </p:sp>
      <p:sp>
        <p:nvSpPr>
          <p:cNvPr id="12083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F01B03C9-19F9-7A48-A234-C4CB1D178E17}" type="slidenum">
              <a:rPr lang="en-US" sz="1200">
                <a:latin typeface="Times" charset="0"/>
              </a:rPr>
              <a:pPr algn="r"/>
              <a:t>21</a:t>
            </a:fld>
            <a:endParaRPr lang="en-US" sz="1200">
              <a:latin typeface="Times" charset="0"/>
            </a:endParaRPr>
          </a:p>
        </p:txBody>
      </p:sp>
      <p:sp>
        <p:nvSpPr>
          <p:cNvPr id="1208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40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en-US" dirty="0"/>
          </a:p>
        </p:txBody>
      </p:sp>
      <p:sp>
        <p:nvSpPr>
          <p:cNvPr id="1136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961413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en-US" dirty="0"/>
          </a:p>
        </p:txBody>
      </p:sp>
      <p:sp>
        <p:nvSpPr>
          <p:cNvPr id="1136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800231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en-US"/>
          </a:p>
        </p:txBody>
      </p:sp>
      <p:sp>
        <p:nvSpPr>
          <p:cNvPr id="1136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803752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P312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8.17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Engeström’s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(1999) activity system model. The tool element is sometimes referred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the mediating artifact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Source: Reproduced from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Engeström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Y. (1999) Perspectives on Activity Theory, CUP.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181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64DD3B-59F8-4FE5-BAD6-9019EF096538}" type="slidenum">
              <a:rPr lang="en-GB" altLang="en-US"/>
              <a:pPr/>
              <a:t>33</a:t>
            </a:fld>
            <a:endParaRPr lang="en-GB" alt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24723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149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730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59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021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033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576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566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49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46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999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390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2985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915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260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848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327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867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87675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17938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990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987675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17938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74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11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77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24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8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34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62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75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08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85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caqdas.soc.surrey.ac.uk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u.wiley.com/WileyCDA/WileyTitle/productCd-1119020751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SENG2260</a:t>
            </a:r>
            <a:br>
              <a:rPr lang="en-AU" dirty="0" smtClean="0"/>
            </a:br>
            <a:r>
              <a:rPr lang="en-AU" dirty="0" smtClean="0"/>
              <a:t>Human-Computer Interaction</a:t>
            </a:r>
            <a:endParaRPr lang="en-GB" altLang="en-US" dirty="0"/>
          </a:p>
        </p:txBody>
      </p:sp>
      <p:sp>
        <p:nvSpPr>
          <p:cNvPr id="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 smtClean="0"/>
              <a:t>Week 8: </a:t>
            </a:r>
            <a:r>
              <a:rPr lang="en-AU" altLang="en-US" dirty="0"/>
              <a:t>Data Analysis, Interpretation and Presentation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7092280" y="6304002"/>
            <a:ext cx="2051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All images in this presentation are either licenced or labelled for reuse on Google Images. 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1149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84213" y="189531"/>
            <a:ext cx="7772400" cy="71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en-US" sz="4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41313" y="1052736"/>
            <a:ext cx="8458200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chemeClr val="accent1"/>
              </a:solidFill>
              <a:latin typeface="Liberation San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qualitative analysis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for critical incidents</a:t>
            </a:r>
          </a:p>
          <a:p>
            <a:pPr lvl="1"/>
            <a:r>
              <a:rPr lang="en-US" dirty="0" smtClean="0"/>
              <a:t>Helps to focus in on key events</a:t>
            </a:r>
          </a:p>
          <a:p>
            <a:pPr lvl="1"/>
            <a:r>
              <a:rPr lang="en-US" dirty="0" smtClean="0"/>
              <a:t>Then analysis can proceed using specific techniques</a:t>
            </a:r>
          </a:p>
          <a:p>
            <a:r>
              <a:rPr lang="en-US" dirty="0" smtClean="0"/>
              <a:t>Identifying themes</a:t>
            </a:r>
          </a:p>
          <a:p>
            <a:pPr lvl="1"/>
            <a:r>
              <a:rPr lang="en-US" dirty="0" smtClean="0"/>
              <a:t>Emergent from data, dependent on observation framework if used</a:t>
            </a:r>
          </a:p>
          <a:p>
            <a:pPr lvl="1"/>
            <a:r>
              <a:rPr lang="en-US" dirty="0" smtClean="0"/>
              <a:t>Inductive analysis</a:t>
            </a:r>
          </a:p>
          <a:p>
            <a:r>
              <a:rPr lang="en-US" dirty="0" smtClean="0"/>
              <a:t>Categorizing data</a:t>
            </a:r>
          </a:p>
          <a:p>
            <a:pPr lvl="1"/>
            <a:r>
              <a:rPr lang="en-US" dirty="0" smtClean="0"/>
              <a:t>Categorization scheme pre-specified</a:t>
            </a:r>
          </a:p>
          <a:p>
            <a:pPr lvl="1"/>
            <a:r>
              <a:rPr lang="en-US" dirty="0" smtClean="0"/>
              <a:t>Deductive analysis</a:t>
            </a:r>
          </a:p>
          <a:p>
            <a:r>
              <a:rPr lang="en-US" dirty="0" smtClean="0"/>
              <a:t>In practice, combination of inductive and deductive</a:t>
            </a:r>
          </a:p>
          <a:p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19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4C58-BC3B-3F4B-BF99-21267F13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09" y="332656"/>
            <a:ext cx="8435280" cy="1008112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analytical framework?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35F67-20B7-714A-93DC-B882EE237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27760"/>
            <a:ext cx="6492571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6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699792" y="548680"/>
            <a:ext cx="5758408" cy="854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latin typeface="+mj-lt"/>
              </a:rPr>
              <a:t>Conversation Analysis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7544" y="1403648"/>
            <a:ext cx="8568952" cy="123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chemeClr val="accent1"/>
                </a:solidFill>
                <a:latin typeface="Liberation Sans"/>
              </a:rPr>
              <a:t>Examines the semantics of a conversation in fine detail</a:t>
            </a:r>
            <a:endParaRPr lang="en-US" sz="1200" dirty="0">
              <a:solidFill>
                <a:schemeClr val="accent1"/>
              </a:solidFill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226F7F-3222-8849-A1BE-9D8421197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2558591"/>
            <a:ext cx="6642100" cy="2882900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FB785376-1730-4948-9B11-0C8C2BF37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770240"/>
            <a:ext cx="8568952" cy="586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An extract of the conversation between a family and Alexa</a:t>
            </a:r>
          </a:p>
        </p:txBody>
      </p:sp>
    </p:spTree>
    <p:extLst>
      <p:ext uri="{BB962C8B-B14F-4D97-AF65-F5344CB8AC3E}">
        <p14:creationId xmlns:p14="http://schemas.microsoft.com/office/powerpoint/2010/main" val="364451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419871" y="746126"/>
            <a:ext cx="5036741" cy="810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en-US" sz="4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11188" y="1700212"/>
            <a:ext cx="8153400" cy="403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chemeClr val="accent1"/>
              </a:solidFill>
              <a:latin typeface="Liberation San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Discourse Analysis</a:t>
            </a:r>
            <a:br>
              <a:rPr lang="en-US" dirty="0" smtClean="0"/>
            </a:br>
            <a:endParaRPr lang="en-AU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Focuses on dialogue, i.e. the meaning of what is said and how words convey meaning</a:t>
            </a:r>
          </a:p>
          <a:p>
            <a:endParaRPr lang="en-US" dirty="0" smtClean="0"/>
          </a:p>
          <a:p>
            <a:r>
              <a:rPr lang="en-US" dirty="0" smtClean="0"/>
              <a:t>Assumption that there is no objective scientific “truth”</a:t>
            </a:r>
          </a:p>
          <a:p>
            <a:endParaRPr lang="en-US" dirty="0" smtClean="0"/>
          </a:p>
          <a:p>
            <a:r>
              <a:rPr lang="en-US" dirty="0" smtClean="0"/>
              <a:t>Language is viewed as a constructive tool</a:t>
            </a:r>
          </a:p>
          <a:p>
            <a:endParaRPr lang="en-US" dirty="0" smtClean="0"/>
          </a:p>
          <a:p>
            <a:r>
              <a:rPr lang="en-US" dirty="0" smtClean="0"/>
              <a:t>Discourse analysis is useful when trying to identify subtle meaning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060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4213" y="620713"/>
            <a:ext cx="7772400" cy="93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en-US" sz="4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11188" y="1700212"/>
            <a:ext cx="8153400" cy="403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chemeClr val="accent1"/>
              </a:solidFill>
              <a:latin typeface="Liberation San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 Analysis</a:t>
            </a:r>
            <a:br>
              <a:rPr lang="en-US" smtClean="0"/>
            </a:br>
            <a:endParaRPr lang="en-AU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1188" y="1916832"/>
            <a:ext cx="7955280" cy="43455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Involves classifying data into themes or categories, and studying their frequencies</a:t>
            </a:r>
          </a:p>
          <a:p>
            <a:endParaRPr lang="en-US" sz="2800" dirty="0" smtClean="0"/>
          </a:p>
          <a:p>
            <a:r>
              <a:rPr lang="en-US" sz="2800" dirty="0" smtClean="0"/>
              <a:t>Can be used for any “text”: video, newspapers, advertisements, images, sounds</a:t>
            </a:r>
          </a:p>
          <a:p>
            <a:endParaRPr lang="en-US" sz="2800" dirty="0" smtClean="0"/>
          </a:p>
          <a:p>
            <a:r>
              <a:rPr lang="en-US" sz="2800" dirty="0" smtClean="0"/>
              <a:t>Often used in conjunction with other techniques</a:t>
            </a:r>
          </a:p>
          <a:p>
            <a:endParaRPr lang="en-AU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684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4213" y="620713"/>
            <a:ext cx="7772400" cy="93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en-US" sz="4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67544" y="1556792"/>
            <a:ext cx="8532812" cy="465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chemeClr val="accent1"/>
              </a:solidFill>
              <a:latin typeface="Liberation San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Interaction Analysis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23528" y="1796504"/>
            <a:ext cx="8676828" cy="46568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way to investigate and understand interactions between people, and people and artefacts </a:t>
            </a:r>
          </a:p>
          <a:p>
            <a:r>
              <a:rPr lang="en-US" sz="2400" dirty="0" smtClean="0"/>
              <a:t>Based on empirical observations such as videos</a:t>
            </a:r>
          </a:p>
          <a:p>
            <a:r>
              <a:rPr lang="en-US" sz="2400" dirty="0" smtClean="0"/>
              <a:t>Inductive process in teams, collaboratively</a:t>
            </a:r>
          </a:p>
          <a:p>
            <a:r>
              <a:rPr lang="en-US" sz="2400" dirty="0" smtClean="0"/>
              <a:t>Contents of the material is logged</a:t>
            </a:r>
          </a:p>
          <a:p>
            <a:r>
              <a:rPr lang="en-US" sz="2400" dirty="0" smtClean="0"/>
              <a:t>Materials are extracted, classified or removed</a:t>
            </a:r>
          </a:p>
          <a:p>
            <a:r>
              <a:rPr lang="en-US" sz="2400" dirty="0" smtClean="0"/>
              <a:t>Instances of a salient event are assembled and played one after the other </a:t>
            </a:r>
          </a:p>
          <a:p>
            <a:r>
              <a:rPr lang="en-US" sz="2400" dirty="0" smtClean="0"/>
              <a:t>The team of researchers studies the assemblage together</a:t>
            </a:r>
          </a:p>
          <a:p>
            <a:endParaRPr lang="en-AU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859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332656"/>
            <a:ext cx="7772400" cy="93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en-US" sz="4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33400" y="1268735"/>
            <a:ext cx="8153400" cy="320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800100" lvl="1" indent="-34290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chemeClr val="accent1"/>
              </a:solidFill>
              <a:latin typeface="Liberation Sans"/>
            </a:endParaRPr>
          </a:p>
          <a:p>
            <a:pPr>
              <a:spcBef>
                <a:spcPct val="20000"/>
              </a:spcBef>
            </a:pPr>
            <a:endParaRPr lang="en-US" sz="2400" dirty="0">
              <a:solidFill>
                <a:schemeClr val="accent1"/>
              </a:solidFill>
              <a:latin typeface="Liberation San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Grounded Theory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94360" y="1791344"/>
            <a:ext cx="7955280" cy="4472296"/>
          </a:xfrm>
        </p:spPr>
        <p:txBody>
          <a:bodyPr>
            <a:normAutofit/>
          </a:bodyPr>
          <a:lstStyle/>
          <a:p>
            <a:r>
              <a:rPr lang="en-US" dirty="0" smtClean="0"/>
              <a:t>Aims to develop theory from systematic analysis of empirical data</a:t>
            </a:r>
          </a:p>
          <a:p>
            <a:r>
              <a:rPr lang="en-US" dirty="0" smtClean="0"/>
              <a:t>Three levels of ‘coding’</a:t>
            </a:r>
          </a:p>
          <a:p>
            <a:pPr lvl="1"/>
            <a:r>
              <a:rPr lang="en-US" dirty="0" smtClean="0"/>
              <a:t>Open: identify categories</a:t>
            </a:r>
          </a:p>
          <a:p>
            <a:pPr lvl="1"/>
            <a:r>
              <a:rPr lang="en-US" dirty="0" smtClean="0"/>
              <a:t>Axial: flesh out and link to subcategories</a:t>
            </a:r>
          </a:p>
          <a:p>
            <a:pPr lvl="1"/>
            <a:r>
              <a:rPr lang="en-US" dirty="0" smtClean="0"/>
              <a:t>Selective: form theoretical scheme</a:t>
            </a:r>
          </a:p>
          <a:p>
            <a:r>
              <a:rPr lang="en-US" dirty="0" smtClean="0"/>
              <a:t>Researchers are encouraged to draw on own theoretical backgrounds to inform analysis</a:t>
            </a:r>
          </a:p>
          <a:p>
            <a:r>
              <a:rPr lang="en-US" dirty="0" smtClean="0"/>
              <a:t>Analytic tools to help stimulate:</a:t>
            </a:r>
          </a:p>
          <a:p>
            <a:pPr lvl="1"/>
            <a:r>
              <a:rPr lang="en-US" dirty="0" smtClean="0"/>
              <a:t>Question the data</a:t>
            </a:r>
          </a:p>
          <a:p>
            <a:pPr lvl="1"/>
            <a:r>
              <a:rPr lang="en-US" dirty="0" err="1" smtClean="0"/>
              <a:t>Analyse</a:t>
            </a:r>
            <a:r>
              <a:rPr lang="en-US" dirty="0" smtClean="0"/>
              <a:t> words, phrases or sentence</a:t>
            </a:r>
          </a:p>
          <a:p>
            <a:pPr lvl="1"/>
            <a:r>
              <a:rPr lang="en-US" dirty="0" smtClean="0"/>
              <a:t>Comparisons between objects or abstract categories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30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984819"/>
            <a:ext cx="8229600" cy="648072"/>
          </a:xfrm>
        </p:spPr>
        <p:txBody>
          <a:bodyPr>
            <a:normAutofit/>
          </a:bodyPr>
          <a:lstStyle/>
          <a:p>
            <a:r>
              <a:rPr lang="en-US" sz="3600" dirty="0"/>
              <a:t>Illustration of open coding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17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7DDE6-9A5C-8F4C-AA52-A0987EE23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8814767" cy="476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51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776" y="980728"/>
            <a:ext cx="8229600" cy="648072"/>
          </a:xfrm>
        </p:spPr>
        <p:txBody>
          <a:bodyPr>
            <a:normAutofit/>
          </a:bodyPr>
          <a:lstStyle/>
          <a:p>
            <a:r>
              <a:rPr lang="en-US" sz="3600" dirty="0"/>
              <a:t>Development of open coding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18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38557-253A-0E46-9FC3-38930BE49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60848"/>
            <a:ext cx="7914393" cy="4392488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71460733-A0DB-1547-BF8D-532B75768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31" y="6489340"/>
            <a:ext cx="6712868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i="1" dirty="0">
                <a:solidFill>
                  <a:schemeClr val="accent1"/>
                </a:solidFill>
                <a:latin typeface="Liberation Sans"/>
              </a:rPr>
              <a:t>Source:</a:t>
            </a:r>
            <a:r>
              <a:rPr lang="en-US" dirty="0">
                <a:solidFill>
                  <a:schemeClr val="accent1"/>
                </a:solidFill>
                <a:latin typeface="Liberation Sans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Liberation Sans"/>
              </a:rPr>
              <a:t>Alharti</a:t>
            </a:r>
            <a:r>
              <a:rPr lang="en-US" dirty="0">
                <a:solidFill>
                  <a:schemeClr val="accent1"/>
                </a:solidFill>
                <a:latin typeface="Liberation Sans"/>
              </a:rPr>
              <a:t> et al (2018)</a:t>
            </a:r>
          </a:p>
        </p:txBody>
      </p:sp>
    </p:spTree>
    <p:extLst>
      <p:ext uri="{BB962C8B-B14F-4D97-AF65-F5344CB8AC3E}">
        <p14:creationId xmlns:p14="http://schemas.microsoft.com/office/powerpoint/2010/main" val="3555339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711932" y="557212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en-US" sz="44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14560" y="1700212"/>
            <a:ext cx="8153400" cy="4321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chemeClr val="accent1"/>
              </a:solidFill>
              <a:latin typeface="Liberation San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4360" y="838331"/>
            <a:ext cx="7955280" cy="1219069"/>
          </a:xfrm>
        </p:spPr>
        <p:txBody>
          <a:bodyPr>
            <a:normAutofit/>
          </a:bodyPr>
          <a:lstStyle/>
          <a:p>
            <a:r>
              <a:rPr lang="en-US" dirty="0" smtClean="0"/>
              <a:t>System-based frameworks</a:t>
            </a:r>
            <a:br>
              <a:rPr lang="en-US" dirty="0" smtClean="0"/>
            </a:br>
            <a:endParaRPr lang="en-AU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Understanding a whole socio-technical system requires different analytical framework</a:t>
            </a:r>
          </a:p>
          <a:p>
            <a:pPr lvl="1"/>
            <a:r>
              <a:rPr lang="en-GB" sz="3200" dirty="0" smtClean="0"/>
              <a:t>Socio-technical systems theory</a:t>
            </a:r>
          </a:p>
          <a:p>
            <a:pPr lvl="1"/>
            <a:r>
              <a:rPr lang="en-GB" sz="3200" dirty="0" smtClean="0"/>
              <a:t>Distributed Cognition of Teamwork</a:t>
            </a:r>
            <a:endParaRPr lang="en-US" sz="3200" dirty="0" smtClean="0"/>
          </a:p>
          <a:p>
            <a:endParaRPr lang="en-US" sz="3200" dirty="0" smtClean="0"/>
          </a:p>
          <a:p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60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Lecture Aims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57400"/>
            <a:ext cx="8352928" cy="4611959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Discuss the difference between qualitative and quantitative data and analysis.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Enable you to </a:t>
            </a:r>
            <a:r>
              <a:rPr lang="en-AU" dirty="0" err="1"/>
              <a:t>analyze</a:t>
            </a:r>
            <a:r>
              <a:rPr lang="en-AU" dirty="0"/>
              <a:t> data gathered </a:t>
            </a:r>
            <a:r>
              <a:rPr lang="en-AU" dirty="0" smtClean="0"/>
              <a:t>from:</a:t>
            </a:r>
          </a:p>
          <a:p>
            <a:pPr lvl="1"/>
            <a:r>
              <a:rPr lang="en-AU" dirty="0" smtClean="0"/>
              <a:t>Questionnaires.</a:t>
            </a:r>
          </a:p>
          <a:p>
            <a:pPr lvl="1"/>
            <a:r>
              <a:rPr lang="en-AU" dirty="0" smtClean="0"/>
              <a:t>Interviews</a:t>
            </a:r>
            <a:r>
              <a:rPr lang="en-AU" dirty="0"/>
              <a:t>. </a:t>
            </a:r>
            <a:endParaRPr lang="en-AU" dirty="0" smtClean="0"/>
          </a:p>
          <a:p>
            <a:pPr lvl="1"/>
            <a:r>
              <a:rPr lang="en-AU" dirty="0" smtClean="0"/>
              <a:t>Observation </a:t>
            </a:r>
            <a:r>
              <a:rPr lang="en-AU" dirty="0"/>
              <a:t>studies.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Make you aware of software packages that are available to help your analysis.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Identify common pitfalls in data analysis, interpretation, and presentation.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Enable you to interpret and present your findings in appropriate 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2636912"/>
            <a:ext cx="2610908" cy="128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8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14560" y="1700212"/>
            <a:ext cx="8153400" cy="4321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7030A0"/>
              </a:solidFill>
              <a:latin typeface="Liberation San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Cognition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The people, environment &amp; artefacts are regarded as one cognitive system</a:t>
            </a:r>
          </a:p>
          <a:p>
            <a:endParaRPr lang="en-AU" sz="2800" dirty="0" smtClean="0"/>
          </a:p>
          <a:p>
            <a:r>
              <a:rPr lang="en-AU" sz="2800" dirty="0" smtClean="0"/>
              <a:t>Used for </a:t>
            </a:r>
            <a:r>
              <a:rPr lang="en-AU" sz="2800" dirty="0" err="1" smtClean="0"/>
              <a:t>analyzing</a:t>
            </a:r>
            <a:r>
              <a:rPr lang="en-AU" sz="2800" dirty="0" smtClean="0"/>
              <a:t> collaborative work</a:t>
            </a:r>
          </a:p>
          <a:p>
            <a:endParaRPr lang="en-AU" sz="2800" dirty="0" smtClean="0"/>
          </a:p>
          <a:p>
            <a:r>
              <a:rPr lang="en-AU" sz="2800" dirty="0" smtClean="0"/>
              <a:t>Focuses on information propagation &amp; transformation</a:t>
            </a:r>
          </a:p>
          <a:p>
            <a:endParaRPr lang="en-AU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1198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67744" y="763588"/>
            <a:ext cx="6804248" cy="12938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latin typeface="Liberation Sans"/>
              </a:rPr>
              <a:t>How it differs from information processing</a:t>
            </a:r>
          </a:p>
        </p:txBody>
      </p:sp>
      <p:pic>
        <p:nvPicPr>
          <p:cNvPr id="143389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78886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761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764373"/>
            <a:ext cx="6929968" cy="1293028"/>
          </a:xfrm>
        </p:spPr>
        <p:txBody>
          <a:bodyPr>
            <a:normAutofit/>
          </a:bodyPr>
          <a:lstStyle/>
          <a:p>
            <a:r>
              <a:rPr lang="en-GB" dirty="0" smtClean="0"/>
              <a:t>Resource Information structures</a:t>
            </a:r>
            <a:endParaRPr lang="en-US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94360" y="2057401"/>
            <a:ext cx="8298120" cy="4683967"/>
          </a:xfrm>
        </p:spPr>
        <p:txBody>
          <a:bodyPr>
            <a:normAutofit/>
          </a:bodyPr>
          <a:lstStyle/>
          <a:p>
            <a:r>
              <a:rPr lang="en-GB" sz="1800" b="1" dirty="0" smtClean="0"/>
              <a:t>Plans</a:t>
            </a:r>
          </a:p>
          <a:p>
            <a:pPr lvl="1"/>
            <a:r>
              <a:rPr lang="en-GB" sz="1800" dirty="0" smtClean="0"/>
              <a:t>Action to be performed</a:t>
            </a:r>
          </a:p>
          <a:p>
            <a:r>
              <a:rPr lang="en-GB" sz="1800" b="1" dirty="0" smtClean="0"/>
              <a:t>Goals</a:t>
            </a:r>
          </a:p>
          <a:p>
            <a:pPr lvl="1"/>
            <a:r>
              <a:rPr lang="en-AU" sz="1800" dirty="0" smtClean="0"/>
              <a:t>Goals and sub-goals to be achieved</a:t>
            </a:r>
            <a:endParaRPr lang="en-GB" sz="1800" dirty="0" smtClean="0"/>
          </a:p>
          <a:p>
            <a:r>
              <a:rPr lang="en-GB" sz="1800" b="1" dirty="0" smtClean="0"/>
              <a:t>Current state</a:t>
            </a:r>
          </a:p>
          <a:p>
            <a:pPr lvl="1"/>
            <a:r>
              <a:rPr lang="en-AU" sz="1800" dirty="0" smtClean="0"/>
              <a:t>Current state of the world or interactive system</a:t>
            </a:r>
            <a:endParaRPr lang="en-GB" sz="1800" dirty="0" smtClean="0"/>
          </a:p>
          <a:p>
            <a:r>
              <a:rPr lang="en-GB" sz="1800" b="1" dirty="0" smtClean="0"/>
              <a:t>History</a:t>
            </a:r>
          </a:p>
          <a:p>
            <a:pPr lvl="1"/>
            <a:r>
              <a:rPr lang="en-AU" sz="1800" dirty="0" smtClean="0"/>
              <a:t>History of previous actions and what properties held of the state in the past</a:t>
            </a:r>
            <a:endParaRPr lang="en-GB" sz="1800" dirty="0" smtClean="0"/>
          </a:p>
          <a:p>
            <a:r>
              <a:rPr lang="en-GB" sz="1800" b="1" dirty="0" smtClean="0"/>
              <a:t>Action-effect model</a:t>
            </a:r>
          </a:p>
          <a:p>
            <a:pPr lvl="1"/>
            <a:r>
              <a:rPr lang="en-AU" sz="1800" dirty="0" smtClean="0"/>
              <a:t>Effect actions have on the system</a:t>
            </a:r>
            <a:endParaRPr lang="en-GB" sz="1800" dirty="0" smtClean="0"/>
          </a:p>
          <a:p>
            <a:r>
              <a:rPr lang="en-GB" sz="1800" b="1" dirty="0" smtClean="0"/>
              <a:t>Affordances</a:t>
            </a:r>
          </a:p>
          <a:p>
            <a:pPr lvl="1"/>
            <a:r>
              <a:rPr lang="en-AU" sz="1800" dirty="0" smtClean="0"/>
              <a:t>Affordances that the system current supports.</a:t>
            </a:r>
            <a:endParaRPr lang="en-US" altLang="en-US" sz="1800" dirty="0" smtClean="0"/>
          </a:p>
          <a:p>
            <a:endParaRPr lang="en-US" altLang="en-US" sz="1800" dirty="0" smtClean="0"/>
          </a:p>
          <a:p>
            <a:pPr lvl="1"/>
            <a:endParaRPr lang="en-US" altLang="en-US" sz="1800" dirty="0" smtClean="0"/>
          </a:p>
          <a:p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261485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Resource configuration</a:t>
            </a:r>
            <a:endParaRPr lang="en-US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94360" y="2194560"/>
            <a:ext cx="8442136" cy="4546808"/>
          </a:xfrm>
        </p:spPr>
        <p:txBody>
          <a:bodyPr/>
          <a:lstStyle/>
          <a:p>
            <a:r>
              <a:rPr lang="en-AU" dirty="0" smtClean="0"/>
              <a:t>A </a:t>
            </a:r>
            <a:r>
              <a:rPr lang="en-AU" b="1" dirty="0" smtClean="0"/>
              <a:t>resource configuration </a:t>
            </a:r>
            <a:r>
              <a:rPr lang="en-AU" dirty="0" smtClean="0"/>
              <a:t>is a collection of information structures that can be defined for each step in an interaction and which can be used to </a:t>
            </a:r>
            <a:r>
              <a:rPr lang="en-GB" dirty="0" smtClean="0"/>
              <a:t>inform action</a:t>
            </a:r>
          </a:p>
          <a:p>
            <a:endParaRPr lang="en-AU" dirty="0" smtClean="0"/>
          </a:p>
          <a:p>
            <a:r>
              <a:rPr lang="en-AU" dirty="0" smtClean="0"/>
              <a:t>Resources can be </a:t>
            </a:r>
            <a:r>
              <a:rPr lang="en-AU" b="1" dirty="0" smtClean="0"/>
              <a:t>external</a:t>
            </a:r>
            <a:r>
              <a:rPr lang="en-AU" dirty="0" smtClean="0"/>
              <a:t> in an interface or represented in the head of the user</a:t>
            </a:r>
          </a:p>
          <a:p>
            <a:endParaRPr lang="en-GB" dirty="0" smtClean="0"/>
          </a:p>
          <a:p>
            <a:r>
              <a:rPr lang="en-GB" b="1" dirty="0" smtClean="0"/>
              <a:t>Interaction strategies </a:t>
            </a:r>
            <a:r>
              <a:rPr lang="en-GB" dirty="0" smtClean="0"/>
              <a:t>link resource configurations </a:t>
            </a:r>
            <a:r>
              <a:rPr lang="en-AU" dirty="0" smtClean="0"/>
              <a:t>to support decision making on actions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104901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Interaction Strategies</a:t>
            </a:r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4360" y="4698816"/>
            <a:ext cx="7955280" cy="1754520"/>
          </a:xfrm>
        </p:spPr>
        <p:txBody>
          <a:bodyPr/>
          <a:lstStyle/>
          <a:p>
            <a:r>
              <a:rPr lang="en-AU" dirty="0" smtClean="0"/>
              <a:t>Distributed across people, artefacts and environment</a:t>
            </a:r>
          </a:p>
          <a:p>
            <a:endParaRPr lang="en-AU" dirty="0" smtClean="0"/>
          </a:p>
          <a:p>
            <a:r>
              <a:rPr lang="en-AU" dirty="0" smtClean="0"/>
              <a:t>Resource allocation as part of user interface design and identification to support evaluation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12" y="1896470"/>
            <a:ext cx="8803376" cy="254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24170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Activity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Theory</a:t>
            </a:r>
            <a:endParaRPr lang="en-AU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258776"/>
          </a:xfrm>
        </p:spPr>
        <p:txBody>
          <a:bodyPr>
            <a:normAutofit lnSpcReduction="10000"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>
                <a:solidFill>
                  <a:srgbClr val="7030A0"/>
                </a:solidFill>
                <a:latin typeface="Liberation Sans"/>
              </a:rPr>
              <a:t>Explains human behaviour in terms of our practical activity in the world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Provides a framework that focuses analysis around the concept of an ‘activity’ and helps to identify tensions between the different elements of the system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Two key models: one outlines what constitutes an ‘activity’; one models the mediating role of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artifacts</a:t>
            </a:r>
            <a:endParaRPr lang="en-US" sz="2800" dirty="0">
              <a:solidFill>
                <a:srgbClr val="7030A0"/>
              </a:solidFill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6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11188" y="1700213"/>
            <a:ext cx="8153400" cy="320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240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Individual model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</a:br>
            <a:endParaRPr lang="en-AU" dirty="0"/>
          </a:p>
        </p:txBody>
      </p:sp>
      <p:pic>
        <p:nvPicPr>
          <p:cNvPr id="19460" name="Picture 4" descr="8-1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896847"/>
            <a:ext cx="5976664" cy="3972928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495404" y="6453336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16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21794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11188" y="1700213"/>
            <a:ext cx="8153400" cy="320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2400">
              <a:solidFill>
                <a:srgbClr val="0070C0"/>
              </a:solidFill>
              <a:latin typeface="Liberation San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31640" y="764373"/>
            <a:ext cx="7218000" cy="1293028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Engeström’s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 (1999) activity system model</a:t>
            </a:r>
            <a:endParaRPr lang="en-AU" sz="3600" dirty="0"/>
          </a:p>
        </p:txBody>
      </p:sp>
      <p:pic>
        <p:nvPicPr>
          <p:cNvPr id="20484" name="Picture 4" descr="8-1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19854"/>
            <a:ext cx="6768752" cy="3901434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456613" y="6411525"/>
            <a:ext cx="500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17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Tools to support data analysis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94360" y="2132856"/>
            <a:ext cx="7955280" cy="43898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Spreadsheet – simple to use, basic graphs</a:t>
            </a:r>
          </a:p>
          <a:p>
            <a:r>
              <a:rPr lang="en-US" sz="2400" dirty="0" smtClean="0"/>
              <a:t>Statistical packages, e.g. SAS and SPSS</a:t>
            </a:r>
          </a:p>
          <a:p>
            <a:r>
              <a:rPr lang="en-US" sz="2400" dirty="0" smtClean="0"/>
              <a:t>Qualitative data analysis tools</a:t>
            </a:r>
          </a:p>
          <a:p>
            <a:pPr lvl="1"/>
            <a:r>
              <a:rPr lang="en-US" sz="2400" dirty="0" smtClean="0"/>
              <a:t>Categorization and theme-based analysis</a:t>
            </a:r>
          </a:p>
          <a:p>
            <a:pPr lvl="1"/>
            <a:r>
              <a:rPr lang="en-US" sz="2400" dirty="0" smtClean="0"/>
              <a:t>Quantitative analysis of text-based data</a:t>
            </a:r>
          </a:p>
          <a:p>
            <a:r>
              <a:rPr lang="en-GB" sz="2400" dirty="0" err="1" smtClean="0"/>
              <a:t>Nvivo</a:t>
            </a:r>
            <a:r>
              <a:rPr lang="en-GB" sz="2400" dirty="0" smtClean="0"/>
              <a:t> and </a:t>
            </a:r>
            <a:r>
              <a:rPr lang="en-GB" sz="2400" dirty="0" err="1" smtClean="0"/>
              <a:t>Dedoose</a:t>
            </a:r>
            <a:r>
              <a:rPr lang="en-GB" sz="2400" dirty="0" smtClean="0"/>
              <a:t> support qualitative data analysis</a:t>
            </a:r>
          </a:p>
          <a:p>
            <a:r>
              <a:rPr lang="en-GB" sz="2400" dirty="0" err="1" smtClean="0"/>
              <a:t>CAQDAS</a:t>
            </a:r>
            <a:r>
              <a:rPr lang="en-GB" sz="2400" dirty="0" smtClean="0"/>
              <a:t> Networking Project, based at the University of Surrey (</a:t>
            </a:r>
            <a:r>
              <a:rPr lang="en-GB" sz="2400" dirty="0" smtClean="0">
                <a:hlinkClick r:id="rId2"/>
              </a:rPr>
              <a:t>http://caqdas.soc.surrey.ac.uk/</a:t>
            </a:r>
            <a:r>
              <a:rPr lang="en-GB" sz="2400" dirty="0" smtClean="0"/>
              <a:t>)</a:t>
            </a:r>
            <a:endParaRPr lang="en-AU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50825" y="1504528"/>
            <a:ext cx="8675688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GB" sz="2800" dirty="0">
              <a:solidFill>
                <a:schemeClr val="accent1"/>
              </a:solidFill>
              <a:latin typeface="Liberation Sans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Liberation Sans"/>
              </a:rPr>
              <a:t> </a:t>
            </a:r>
            <a:endParaRPr lang="en-GB" sz="2400" dirty="0">
              <a:solidFill>
                <a:schemeClr val="accent1"/>
              </a:solidFill>
              <a:latin typeface="Liberation Sans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chemeClr val="accent1"/>
              </a:solidFill>
              <a:latin typeface="Liberation San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328" y="5536466"/>
            <a:ext cx="2521895" cy="127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65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4213" y="19843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en-US" sz="4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19672" y="764373"/>
            <a:ext cx="6929968" cy="12930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Interpreting and presenting the findings</a:t>
            </a:r>
            <a:br>
              <a:rPr lang="en-US" dirty="0" smtClean="0"/>
            </a:b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29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8C505-BB0C-9941-9A66-183B7801AF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58"/>
          <a:stretch/>
        </p:blipFill>
        <p:spPr>
          <a:xfrm>
            <a:off x="2146548" y="2046114"/>
            <a:ext cx="5140658" cy="481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1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.wiley.com/product_data/coverImage300/51/11190207/1119020751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3145532" cy="409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94360" y="5279540"/>
            <a:ext cx="3545592" cy="1250464"/>
          </a:xfrm>
        </p:spPr>
        <p:txBody>
          <a:bodyPr>
            <a:normAutofit fontScale="92500" lnSpcReduction="10000"/>
          </a:bodyPr>
          <a:lstStyle/>
          <a:p>
            <a:r>
              <a:rPr lang="en-AU" sz="2000" dirty="0" smtClean="0"/>
              <a:t>Chapter </a:t>
            </a:r>
            <a:r>
              <a:rPr lang="en-AU" sz="2000" dirty="0"/>
              <a:t>8</a:t>
            </a:r>
            <a:endParaRPr lang="en-AU" sz="2000" dirty="0" smtClean="0"/>
          </a:p>
          <a:p>
            <a:r>
              <a:rPr lang="en-AU" sz="2000" dirty="0"/>
              <a:t>Data Analysis, Interpretation and Presentation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94360" y="6355846"/>
            <a:ext cx="5680710" cy="365125"/>
          </a:xfrm>
        </p:spPr>
        <p:txBody>
          <a:bodyPr/>
          <a:lstStyle/>
          <a:p>
            <a:r>
              <a:rPr lang="en-GB" dirty="0" smtClean="0"/>
              <a:t>www.id-book.com 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5470C-2159-6348-8BCE-E351782EE7D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5" t="2693" r="1964" b="2693"/>
          <a:stretch/>
        </p:blipFill>
        <p:spPr>
          <a:xfrm>
            <a:off x="4366471" y="1124744"/>
            <a:ext cx="3268662" cy="4099678"/>
          </a:xfrm>
          <a:prstGeom prst="rect">
            <a:avLst/>
          </a:prstGeom>
        </p:spPr>
      </p:pic>
      <p:sp>
        <p:nvSpPr>
          <p:cNvPr id="7" name="Content Placeholder 11"/>
          <p:cNvSpPr txBox="1">
            <a:spLocks/>
          </p:cNvSpPr>
          <p:nvPr/>
        </p:nvSpPr>
        <p:spPr>
          <a:xfrm>
            <a:off x="4366471" y="5306944"/>
            <a:ext cx="3545592" cy="12504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/>
              <a:t>Chapter 9</a:t>
            </a:r>
          </a:p>
          <a:p>
            <a:r>
              <a:rPr lang="en-AU" sz="2000" dirty="0" smtClean="0"/>
              <a:t>Data Analysis, Interpretation and Presentation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4711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4213" y="19843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en-US" sz="4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75656" y="764373"/>
            <a:ext cx="7073984" cy="1293028"/>
          </a:xfrm>
        </p:spPr>
        <p:txBody>
          <a:bodyPr>
            <a:normAutofit fontScale="90000"/>
          </a:bodyPr>
          <a:lstStyle/>
          <a:p>
            <a:r>
              <a:rPr lang="en-US" smtClean="0"/>
              <a:t>Interpreting and presenting the findings</a:t>
            </a:r>
            <a:br>
              <a:rPr lang="en-US" smtClean="0"/>
            </a:b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6D732-45FD-084A-9AD6-5E422E740F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94" r="725" b="2445"/>
          <a:stretch/>
        </p:blipFill>
        <p:spPr>
          <a:xfrm>
            <a:off x="251520" y="2338532"/>
            <a:ext cx="8668554" cy="325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29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87624" y="764373"/>
            <a:ext cx="7362016" cy="1293028"/>
          </a:xfrm>
        </p:spPr>
        <p:txBody>
          <a:bodyPr/>
          <a:lstStyle/>
          <a:p>
            <a:r>
              <a:rPr lang="en-US" dirty="0" smtClean="0"/>
              <a:t>Presenting the findings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330784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Only make claims that your data can support</a:t>
            </a:r>
          </a:p>
          <a:p>
            <a:endParaRPr lang="en-US" dirty="0" smtClean="0"/>
          </a:p>
          <a:p>
            <a:r>
              <a:rPr lang="en-US" dirty="0" smtClean="0"/>
              <a:t>The best way to present your findings depends on the audience, the purpose, and the data gathering and analysis undertaken</a:t>
            </a:r>
          </a:p>
          <a:p>
            <a:endParaRPr lang="en-US" dirty="0" smtClean="0"/>
          </a:p>
          <a:p>
            <a:r>
              <a:rPr lang="en-US" dirty="0" smtClean="0"/>
              <a:t>Graphical representations may be appropriate for presentation</a:t>
            </a:r>
          </a:p>
          <a:p>
            <a:endParaRPr lang="en-US" dirty="0"/>
          </a:p>
          <a:p>
            <a:r>
              <a:rPr lang="en-GB" dirty="0"/>
              <a:t>Stories are easy and intuitive approach to communicate ideas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Other techniques are:</a:t>
            </a:r>
          </a:p>
          <a:p>
            <a:pPr lvl="1"/>
            <a:r>
              <a:rPr lang="en-US" dirty="0" smtClean="0"/>
              <a:t>Rigorous notations, e.g. UML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 scenarios, narratives</a:t>
            </a:r>
          </a:p>
          <a:p>
            <a:pPr lvl="1"/>
            <a:r>
              <a:rPr lang="en-US" dirty="0" smtClean="0"/>
              <a:t>Summarizing the findings</a:t>
            </a:r>
          </a:p>
          <a:p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4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199"/>
            <a:ext cx="8378080" cy="500644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data analysis that can be done depends on the data gathering that was done</a:t>
            </a:r>
          </a:p>
          <a:p>
            <a:endParaRPr lang="en-US" dirty="0" smtClean="0"/>
          </a:p>
          <a:p>
            <a:r>
              <a:rPr lang="en-US" dirty="0" smtClean="0"/>
              <a:t>Qualitative and quantitative data may be gathered from any of the three main data gathering approaches</a:t>
            </a:r>
          </a:p>
          <a:p>
            <a:endParaRPr lang="en-US" dirty="0" smtClean="0"/>
          </a:p>
          <a:p>
            <a:r>
              <a:rPr lang="en-US" dirty="0" smtClean="0"/>
              <a:t>Percentages and averages are commonly used in Interaction Design</a:t>
            </a:r>
          </a:p>
          <a:p>
            <a:endParaRPr lang="en-US" dirty="0" smtClean="0"/>
          </a:p>
          <a:p>
            <a:r>
              <a:rPr lang="en-US" dirty="0" smtClean="0"/>
              <a:t>Mean, median and mode are different kinds of ‘average’ and can have very different answers for the same set of data</a:t>
            </a:r>
          </a:p>
          <a:p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/>
              <a:t>Several analytical frameworks exist that focus on different levels of granularity with different purposes</a:t>
            </a:r>
            <a:r>
              <a:rPr lang="en-GB" dirty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Presentation of the findings should not overstate the evidence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403232" y="6360422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19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3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You should now...</a:t>
            </a:r>
            <a:endParaRPr lang="en-US" altLang="en-US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Know the difference between qualitative and quantitative data</a:t>
            </a:r>
            <a:endParaRPr lang="en-US" altLang="en-US" dirty="0"/>
          </a:p>
          <a:p>
            <a:endParaRPr lang="en-US" altLang="en-US" dirty="0" smtClean="0">
              <a:hlinkClick r:id="rId3" action="ppaction://hlinksldjump"/>
            </a:endParaRPr>
          </a:p>
          <a:p>
            <a:r>
              <a:rPr lang="en-US" altLang="en-US" dirty="0" smtClean="0"/>
              <a:t>Be aware of ways to analyze data from questionnaires, interviews and observation studies</a:t>
            </a:r>
          </a:p>
          <a:p>
            <a:endParaRPr lang="en-US" altLang="en-US" dirty="0"/>
          </a:p>
          <a:p>
            <a:r>
              <a:rPr lang="en-US" altLang="en-US" dirty="0" smtClean="0"/>
              <a:t>Be aware of software packages to help with data analysis</a:t>
            </a:r>
          </a:p>
          <a:p>
            <a:endParaRPr lang="en-US" altLang="en-US" dirty="0"/>
          </a:p>
          <a:p>
            <a:r>
              <a:rPr lang="en-US" altLang="en-US" dirty="0"/>
              <a:t>Be able to </a:t>
            </a:r>
            <a:r>
              <a:rPr lang="en-US" altLang="en-US" dirty="0" smtClean="0"/>
              <a:t>consider common pitfalls in data analysis, interpretation and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31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Quantitative and qualitative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Quantitative data – expressed as numbers</a:t>
            </a:r>
          </a:p>
          <a:p>
            <a:endParaRPr lang="en-US" dirty="0" smtClean="0"/>
          </a:p>
          <a:p>
            <a:r>
              <a:rPr lang="en-US" dirty="0" smtClean="0"/>
              <a:t>Qualitative data – difficult to measure sensibly as numbers, e.g. count number of words to measure dissatisfaction</a:t>
            </a:r>
          </a:p>
          <a:p>
            <a:endParaRPr lang="en-US" dirty="0" smtClean="0"/>
          </a:p>
          <a:p>
            <a:r>
              <a:rPr lang="en-US" dirty="0" smtClean="0"/>
              <a:t>Quantitative analysis – numerical methods to ascertain size, magnitude, amount</a:t>
            </a:r>
          </a:p>
          <a:p>
            <a:endParaRPr lang="en-US" dirty="0" smtClean="0"/>
          </a:p>
          <a:p>
            <a:r>
              <a:rPr lang="en-US" dirty="0" smtClean="0"/>
              <a:t>Qualitative analysis – expresses the nature of elements and is represented as themes, patterns, stories</a:t>
            </a:r>
          </a:p>
          <a:p>
            <a:endParaRPr lang="en-US" dirty="0" smtClean="0"/>
          </a:p>
          <a:p>
            <a:r>
              <a:rPr lang="en-US" dirty="0" smtClean="0"/>
              <a:t>Be careful how you manipulate data and numbers!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4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quantitative 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1"/>
            <a:ext cx="8291264" cy="332964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Averages </a:t>
            </a:r>
          </a:p>
          <a:p>
            <a:pPr lvl="1"/>
            <a:r>
              <a:rPr lang="en-US" dirty="0" smtClean="0"/>
              <a:t>Mean: add up values and divide by number of data points</a:t>
            </a:r>
          </a:p>
          <a:p>
            <a:pPr lvl="1"/>
            <a:r>
              <a:rPr lang="en-US" dirty="0" smtClean="0"/>
              <a:t>Median: middle value of data when ranked</a:t>
            </a:r>
          </a:p>
          <a:p>
            <a:pPr lvl="1"/>
            <a:r>
              <a:rPr lang="en-US" dirty="0" smtClean="0"/>
              <a:t>Mode: figure that appears most often in the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Percentages</a:t>
            </a:r>
          </a:p>
          <a:p>
            <a:endParaRPr lang="en-US" dirty="0" smtClean="0"/>
          </a:p>
          <a:p>
            <a:r>
              <a:rPr lang="en-US" dirty="0" smtClean="0"/>
              <a:t>Be careful not to mislead with numbers!</a:t>
            </a:r>
          </a:p>
          <a:p>
            <a:endParaRPr lang="en-US" dirty="0" smtClean="0"/>
          </a:p>
          <a:p>
            <a:r>
              <a:rPr lang="en-US" dirty="0" smtClean="0"/>
              <a:t>Graphical representations give overview of data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67326"/>
              </p:ext>
            </p:extLst>
          </p:nvPr>
        </p:nvGraphicFramePr>
        <p:xfrm>
          <a:off x="6148659" y="4936256"/>
          <a:ext cx="2790363" cy="1877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Chart" r:id="rId4" imgW="4810049" imgH="3238500" progId="Excel.Chart.8">
                  <p:embed/>
                </p:oleObj>
              </mc:Choice>
              <mc:Fallback>
                <p:oleObj name="Chart" r:id="rId4" imgW="4810049" imgH="3238500" progId="Excel.Chart.8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659" y="4936256"/>
                        <a:ext cx="2790363" cy="18771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2209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088776"/>
              </p:ext>
            </p:extLst>
          </p:nvPr>
        </p:nvGraphicFramePr>
        <p:xfrm>
          <a:off x="3010341" y="4936255"/>
          <a:ext cx="3123317" cy="1846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Chart" r:id="rId6" imgW="4124249" imgH="2438400" progId="Excel.Chart.8">
                  <p:embed/>
                </p:oleObj>
              </mc:Choice>
              <mc:Fallback>
                <p:oleObj name="Chart" r:id="rId6" imgW="4124249" imgH="2438400" progId="Excel.Chart.8">
                  <p:embed/>
                  <p:pic>
                    <p:nvPicPr>
                      <p:cNvPr id="102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341" y="4936255"/>
                        <a:ext cx="3123317" cy="18466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1966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749494"/>
              </p:ext>
            </p:extLst>
          </p:nvPr>
        </p:nvGraphicFramePr>
        <p:xfrm>
          <a:off x="219241" y="4936255"/>
          <a:ext cx="2709499" cy="182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Chart" r:id="rId8" imgW="4685016" imgH="3154166" progId="Excel.Chart.8">
                  <p:embed/>
                </p:oleObj>
              </mc:Choice>
              <mc:Fallback>
                <p:oleObj name="Chart" r:id="rId8" imgW="4685016" imgH="3154166" progId="Excel.Chart.8">
                  <p:embed/>
                  <p:pic>
                    <p:nvPicPr>
                      <p:cNvPr id="102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41" y="4936255"/>
                        <a:ext cx="2709499" cy="18273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502286" y="656074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73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 rot="10800000" flipV="1">
            <a:off x="1763688" y="1516721"/>
            <a:ext cx="59396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GB" sz="2000" dirty="0">
                <a:solidFill>
                  <a:srgbClr val="7030A0"/>
                </a:solidFill>
                <a:latin typeface="Liberation Sans"/>
              </a:rPr>
              <a:t>Interaction profiles of players in online game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Visualizing log data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</a:b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29" y="1852616"/>
            <a:ext cx="7776095" cy="474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36512" y="6525344"/>
            <a:ext cx="300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Size of dot = public utterances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09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Visualizing log data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</a:br>
            <a:endParaRPr lang="en-AU" dirty="0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 rot="10800000" flipV="1">
            <a:off x="2915816" y="1484785"/>
            <a:ext cx="37444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>
                <a:solidFill>
                  <a:srgbClr val="7030A0"/>
                </a:solidFill>
                <a:latin typeface="Liberation Sans"/>
              </a:rPr>
              <a:t>Log of web page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04718"/>
            <a:ext cx="7835709" cy="469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6516052"/>
            <a:ext cx="300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Size of dot = public utterances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457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Web analytics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</a:b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87" y="1916832"/>
            <a:ext cx="4264421" cy="35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939" y="1916832"/>
            <a:ext cx="4330187" cy="351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223" y="5733256"/>
            <a:ext cx="66865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26" y="6079951"/>
            <a:ext cx="80486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44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question design affects data analysis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94360" y="2452686"/>
            <a:ext cx="7955280" cy="381095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Question design affects analysis </a:t>
            </a:r>
          </a:p>
          <a:p>
            <a:pPr lvl="1"/>
            <a:r>
              <a:rPr lang="en-US" sz="2800" dirty="0" smtClean="0"/>
              <a:t>Open question: each answer </a:t>
            </a:r>
            <a:r>
              <a:rPr lang="en-US" sz="2800" dirty="0" err="1" smtClean="0"/>
              <a:t>analysed</a:t>
            </a:r>
            <a:r>
              <a:rPr lang="en-US" sz="2800" dirty="0" smtClean="0"/>
              <a:t> separately</a:t>
            </a:r>
          </a:p>
          <a:p>
            <a:pPr lvl="1"/>
            <a:r>
              <a:rPr lang="en-US" sz="2800" dirty="0" smtClean="0"/>
              <a:t>Closed question: </a:t>
            </a:r>
            <a:r>
              <a:rPr lang="en-US" sz="2800" dirty="0" err="1" smtClean="0"/>
              <a:t>analysed</a:t>
            </a:r>
            <a:r>
              <a:rPr lang="en-US" sz="2800" dirty="0" smtClean="0"/>
              <a:t> quantitatively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Fixed alternative answers restrict what can be said in findings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2209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1966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502286" y="656074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274917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358faef-8ad6-4fca-b70c-14db2a34d0bf"/>
</p:tagLst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4886</TotalTime>
  <Words>1217</Words>
  <Application>Microsoft Office PowerPoint</Application>
  <PresentationFormat>On-screen Show (4:3)</PresentationFormat>
  <Paragraphs>262</Paragraphs>
  <Slides>33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ＭＳ Ｐゴシック</vt:lpstr>
      <vt:lpstr>Arial</vt:lpstr>
      <vt:lpstr>Calibri</vt:lpstr>
      <vt:lpstr>Century Gothic</vt:lpstr>
      <vt:lpstr>Liberation Sans</vt:lpstr>
      <vt:lpstr>Times</vt:lpstr>
      <vt:lpstr>Vapor Trail</vt:lpstr>
      <vt:lpstr>Chart</vt:lpstr>
      <vt:lpstr>SENG2260 Human-Computer Interaction</vt:lpstr>
      <vt:lpstr>Lecture Aims</vt:lpstr>
      <vt:lpstr>PowerPoint Presentation</vt:lpstr>
      <vt:lpstr>Quantitative and qualitative</vt:lpstr>
      <vt:lpstr>Simple quantitative  analysis</vt:lpstr>
      <vt:lpstr>Visualizing log data </vt:lpstr>
      <vt:lpstr>Visualizing log data </vt:lpstr>
      <vt:lpstr>Web analytics </vt:lpstr>
      <vt:lpstr>How question design affects data analysis</vt:lpstr>
      <vt:lpstr>Basic qualitative analysis</vt:lpstr>
      <vt:lpstr>Which analytical framework?</vt:lpstr>
      <vt:lpstr>PowerPoint Presentation</vt:lpstr>
      <vt:lpstr>Discourse Analysis </vt:lpstr>
      <vt:lpstr>Content Analysis </vt:lpstr>
      <vt:lpstr>Interaction Analysis</vt:lpstr>
      <vt:lpstr>Grounded Theory</vt:lpstr>
      <vt:lpstr>Illustration of open coding </vt:lpstr>
      <vt:lpstr>Development of open coding </vt:lpstr>
      <vt:lpstr>System-based frameworks </vt:lpstr>
      <vt:lpstr>Distributed Cognition</vt:lpstr>
      <vt:lpstr>How it differs from information processing</vt:lpstr>
      <vt:lpstr>Resource Information structures</vt:lpstr>
      <vt:lpstr>Resource configuration</vt:lpstr>
      <vt:lpstr>Interaction Strategies</vt:lpstr>
      <vt:lpstr>Activity Theory</vt:lpstr>
      <vt:lpstr>Individual model </vt:lpstr>
      <vt:lpstr>Engeström’s (1999) activity system model</vt:lpstr>
      <vt:lpstr>Tools to support data analysis</vt:lpstr>
      <vt:lpstr>Interpreting and presenting the findings </vt:lpstr>
      <vt:lpstr>Interpreting and presenting the findings </vt:lpstr>
      <vt:lpstr>Presenting the findings</vt:lpstr>
      <vt:lpstr>Summary</vt:lpstr>
      <vt:lpstr>You should now...</vt:lpstr>
    </vt:vector>
  </TitlesOfParts>
  <Company>John Wiley and Sons,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Georgia - Chichester</dc:creator>
  <cp:lastModifiedBy>Shamus Smith</cp:lastModifiedBy>
  <cp:revision>155</cp:revision>
  <cp:lastPrinted>2018-08-05T21:52:56Z</cp:lastPrinted>
  <dcterms:created xsi:type="dcterms:W3CDTF">2015-01-06T09:40:09Z</dcterms:created>
  <dcterms:modified xsi:type="dcterms:W3CDTF">2019-09-01T22:42:55Z</dcterms:modified>
</cp:coreProperties>
</file>