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6" r:id="rId2"/>
    <p:sldId id="570" r:id="rId3"/>
    <p:sldId id="571" r:id="rId4"/>
    <p:sldId id="586" r:id="rId5"/>
    <p:sldId id="580" r:id="rId6"/>
    <p:sldId id="584" r:id="rId7"/>
    <p:sldId id="585" r:id="rId8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5327" autoAdjust="0"/>
  </p:normalViewPr>
  <p:slideViewPr>
    <p:cSldViewPr>
      <p:cViewPr varScale="1">
        <p:scale>
          <a:sx n="112" d="100"/>
          <a:sy n="112" d="100"/>
        </p:scale>
        <p:origin x="158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750" y="102"/>
      </p:cViewPr>
      <p:guideLst>
        <p:guide orient="horz" pos="312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12596" cy="46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1681" y="2"/>
            <a:ext cx="2990265" cy="46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832"/>
            <a:ext cx="2912596" cy="46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1681" y="9429832"/>
            <a:ext cx="2990265" cy="46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497660-FFDE-4FCE-8E7F-3D36162F98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11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100" y="0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7287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761" y="4717296"/>
            <a:ext cx="4982156" cy="446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832"/>
            <a:ext cx="2946576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100" y="9429832"/>
            <a:ext cx="2946576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DD0A901-9C98-410E-93BE-39E2DF0D27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49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889" indent="-285727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2906" indent="-228581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068" indent="-228581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230" indent="-228581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392" indent="-22858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554" indent="-22858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8717" indent="-22858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5879" indent="-22858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138D97-22B1-4DCC-98A4-CC053B8E228B}" type="slidenum">
              <a:rPr lang="en-GB" sz="1200"/>
              <a:pPr/>
              <a:t>1</a:t>
            </a:fld>
            <a:endParaRPr lang="en-GB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en-US" smtClean="0"/>
          </a:p>
        </p:txBody>
      </p:sp>
      <p:sp>
        <p:nvSpPr>
          <p:cNvPr id="1136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en-US" dirty="0" smtClean="0"/>
          </a:p>
        </p:txBody>
      </p:sp>
      <p:sp>
        <p:nvSpPr>
          <p:cNvPr id="1136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en-US" dirty="0" smtClean="0"/>
          </a:p>
        </p:txBody>
      </p:sp>
      <p:sp>
        <p:nvSpPr>
          <p:cNvPr id="1136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en-US" dirty="0" smtClean="0"/>
          </a:p>
        </p:txBody>
      </p:sp>
      <p:sp>
        <p:nvSpPr>
          <p:cNvPr id="1136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137153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304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25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64300" y="260350"/>
            <a:ext cx="2070100" cy="5759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260350"/>
            <a:ext cx="6061075" cy="5759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388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669766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39624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39624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054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669766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077200" cy="48006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344323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83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94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396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396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87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69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979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40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008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>
              <a:defRPr/>
            </a:pPr>
            <a:endParaRPr lang="en-US" sz="24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6697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219200"/>
            <a:ext cx="85072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03188" y="6197600"/>
            <a:ext cx="403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GB" sz="1400" b="1" dirty="0">
                <a:solidFill>
                  <a:schemeClr val="bg1"/>
                </a:solidFill>
                <a:latin typeface="Arial" charset="0"/>
              </a:rPr>
              <a:t>© </a:t>
            </a:r>
            <a:r>
              <a:rPr lang="en-GB" sz="1400" b="1" dirty="0" smtClean="0">
                <a:solidFill>
                  <a:schemeClr val="bg1"/>
                </a:solidFill>
                <a:latin typeface="Arial" charset="0"/>
              </a:rPr>
              <a:t>2018+ </a:t>
            </a:r>
            <a:r>
              <a:rPr lang="en-GB" sz="1400" b="1" dirty="0">
                <a:solidFill>
                  <a:schemeClr val="bg1"/>
                </a:solidFill>
                <a:latin typeface="Arial" charset="0"/>
              </a:rPr>
              <a:t>School of </a:t>
            </a:r>
            <a:r>
              <a:rPr lang="en-GB" sz="1400" b="1" dirty="0" smtClean="0">
                <a:solidFill>
                  <a:schemeClr val="bg1"/>
                </a:solidFill>
                <a:latin typeface="Arial" charset="0"/>
              </a:rPr>
              <a:t>Electrical Engineering </a:t>
            </a:r>
            <a:r>
              <a:rPr lang="en-GB" sz="1400" b="1" dirty="0">
                <a:solidFill>
                  <a:schemeClr val="bg1"/>
                </a:solidFill>
                <a:latin typeface="Arial" charset="0"/>
              </a:rPr>
              <a:t>and </a:t>
            </a:r>
            <a:r>
              <a:rPr lang="en-GB" sz="1400" b="1" dirty="0" smtClean="0">
                <a:solidFill>
                  <a:schemeClr val="bg1"/>
                </a:solidFill>
                <a:latin typeface="Arial" charset="0"/>
              </a:rPr>
              <a:t>Computing</a:t>
            </a:r>
            <a:endParaRPr lang="en-GB" sz="1400" b="1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en-GB" sz="1400" b="1" dirty="0" smtClean="0">
                <a:solidFill>
                  <a:schemeClr val="bg1"/>
                </a:solidFill>
                <a:latin typeface="Arial" charset="0"/>
              </a:rPr>
              <a:t>University of Newcastle</a:t>
            </a:r>
            <a:endParaRPr lang="en-GB" sz="1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6019800"/>
            <a:ext cx="9144000" cy="762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7884368" y="6135687"/>
            <a:ext cx="8998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fld id="{7FBCB9AA-8F2E-42EB-84C7-7C0F691AD2AD}" type="slidenum">
              <a:rPr lang="en-GB" sz="2400" b="1">
                <a:solidFill>
                  <a:schemeClr val="bg1"/>
                </a:solidFill>
                <a:latin typeface="Arial" charset="0"/>
              </a:rPr>
              <a:pPr>
                <a:defRPr/>
              </a:pPr>
              <a:t>‹#›</a:t>
            </a:fld>
            <a:endParaRPr lang="en-GB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7237046" y="6159500"/>
            <a:ext cx="81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400" b="1" baseline="0" dirty="0" smtClean="0">
                <a:solidFill>
                  <a:schemeClr val="bg1"/>
                </a:solidFill>
                <a:latin typeface="Arial" charset="0"/>
              </a:rPr>
              <a:t>W8</a:t>
            </a:r>
            <a:r>
              <a:rPr lang="en-GB" sz="2400" b="1" dirty="0" smtClean="0">
                <a:solidFill>
                  <a:schemeClr val="bg1"/>
                </a:solidFill>
                <a:latin typeface="Arial" charset="0"/>
              </a:rPr>
              <a:t>.</a:t>
            </a:r>
            <a:endParaRPr lang="en-GB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ynamics.microsoft.com/en-us/mixed-reality/remote-assist/" TargetMode="External"/><Relationship Id="rId2" Type="http://schemas.openxmlformats.org/officeDocument/2006/relationships/hyperlink" Target="https://www.microsoft.com/en-us/holole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ynamics.microsoft.com/en-us/mixed-reality/layou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 txBox="1">
            <a:spLocks noChangeArrowheads="1"/>
          </p:cNvSpPr>
          <p:nvPr/>
        </p:nvSpPr>
        <p:spPr bwMode="auto">
          <a:xfrm>
            <a:off x="685800" y="2286000"/>
            <a:ext cx="813467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kern="0" dirty="0" smtClean="0"/>
              <a:t>SENG2260 Human-Computer Interaction</a:t>
            </a: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467544" y="3885562"/>
            <a:ext cx="8352928" cy="17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3600" kern="0" dirty="0" smtClean="0"/>
              <a:t>Workshop 8</a:t>
            </a:r>
          </a:p>
          <a:p>
            <a:r>
              <a:rPr lang="en-US" altLang="zh-CN" sz="3600" kern="0" dirty="0" smtClean="0"/>
              <a:t>Week </a:t>
            </a:r>
            <a:r>
              <a:rPr lang="en-US" altLang="zh-CN" sz="3600" kern="0" dirty="0"/>
              <a:t>8</a:t>
            </a:r>
            <a:endParaRPr lang="en-US" altLang="zh-CN" sz="3600" kern="0" baseline="-25000" dirty="0" smtClean="0"/>
          </a:p>
          <a:p>
            <a:pPr algn="r"/>
            <a:r>
              <a:rPr lang="en-US" altLang="zh-CN" sz="3600" kern="0" dirty="0" err="1" smtClean="0"/>
              <a:t>SPS</a:t>
            </a:r>
            <a:endParaRPr lang="en-US" altLang="zh-CN" sz="3600" kern="0" dirty="0" smtClean="0"/>
          </a:p>
          <a:p>
            <a:endParaRPr lang="zh-CN" altLang="en-US" sz="3600" kern="0" dirty="0" smtClean="0"/>
          </a:p>
        </p:txBody>
      </p:sp>
      <p:pic>
        <p:nvPicPr>
          <p:cNvPr id="6" name="Picture 11" descr="University of New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647" y="100827"/>
            <a:ext cx="1101849" cy="10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Today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AR technology and HoloLens</a:t>
            </a:r>
          </a:p>
          <a:p>
            <a:pPr marL="0" indent="0">
              <a:buNone/>
            </a:pPr>
            <a:endParaRPr lang="en-GB" dirty="0"/>
          </a:p>
          <a:p>
            <a:endParaRPr lang="en-AU" dirty="0"/>
          </a:p>
          <a:p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179" y="2307698"/>
            <a:ext cx="6563641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78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497639" cy="762000"/>
          </a:xfrm>
        </p:spPr>
        <p:txBody>
          <a:bodyPr/>
          <a:lstStyle/>
          <a:p>
            <a:r>
              <a:rPr lang="en-US" altLang="en-US" dirty="0" smtClean="0"/>
              <a:t>Augmented and Mixed Reality interaction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219200"/>
            <a:ext cx="8640960" cy="4802088"/>
          </a:xfrm>
        </p:spPr>
        <p:txBody>
          <a:bodyPr>
            <a:normAutofit fontScale="85000" lnSpcReduction="20000"/>
          </a:bodyPr>
          <a:lstStyle/>
          <a:p>
            <a:r>
              <a:rPr lang="en-AU" altLang="en-US" dirty="0" smtClean="0"/>
              <a:t>“</a:t>
            </a:r>
            <a:r>
              <a:rPr lang="en-AU" dirty="0"/>
              <a:t>Holograms are the next evolution in computing. With this vision in mind, hardware, software, and design came together to create the first fully self-contained holographic </a:t>
            </a:r>
            <a:r>
              <a:rPr lang="en-AU" dirty="0" smtClean="0"/>
              <a:t>computer”</a:t>
            </a:r>
            <a:endParaRPr lang="en-US" altLang="en-US" sz="2100" dirty="0" smtClean="0"/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“</a:t>
            </a:r>
            <a:r>
              <a:rPr lang="en-AU" altLang="en-US" dirty="0"/>
              <a:t>Microsoft HoloLens is made up of specialized components that together enable holographic computing. The optical system that works in lock-step with advanced sensors. The </a:t>
            </a:r>
            <a:r>
              <a:rPr lang="en-AU" altLang="en-US" dirty="0" err="1"/>
              <a:t>HPU</a:t>
            </a:r>
            <a:r>
              <a:rPr lang="en-AU" altLang="en-US" dirty="0"/>
              <a:t> that makes light work of processing a large amount of data per second. All those components and more enable you to move freely and interact with holograms</a:t>
            </a:r>
            <a:r>
              <a:rPr lang="en-AU" altLang="en-US" dirty="0" smtClean="0"/>
              <a:t>.”</a:t>
            </a:r>
          </a:p>
          <a:p>
            <a:pPr marL="0" indent="0" algn="r">
              <a:buNone/>
            </a:pPr>
            <a:r>
              <a:rPr lang="en-US" altLang="en-US" sz="1400" dirty="0"/>
              <a:t>https://www.microsoft.com/en-us/hololens/hardware</a:t>
            </a:r>
            <a:endParaRPr lang="en-US" altLang="en-US" sz="1400" dirty="0" smtClean="0"/>
          </a:p>
          <a:p>
            <a:pPr lvl="1"/>
            <a:endParaRPr lang="en-US" altLang="en-US" dirty="0"/>
          </a:p>
          <a:p>
            <a:r>
              <a:rPr lang="en-US" altLang="en-US" dirty="0" smtClean="0"/>
              <a:t>Today we will </a:t>
            </a:r>
            <a:r>
              <a:rPr lang="en-US" altLang="en-US" dirty="0" smtClean="0"/>
              <a:t>consider the </a:t>
            </a:r>
            <a:r>
              <a:rPr lang="en-US" altLang="en-US" dirty="0" smtClean="0"/>
              <a:t>use of</a:t>
            </a:r>
            <a:r>
              <a:rPr lang="en-US" altLang="en-US" dirty="0" smtClean="0"/>
              <a:t> </a:t>
            </a:r>
            <a:r>
              <a:rPr lang="en-US" altLang="en-US" dirty="0" smtClean="0"/>
              <a:t>the HoloLens head mounted display (HMD).</a:t>
            </a:r>
          </a:p>
          <a:p>
            <a:pPr lvl="1"/>
            <a:endParaRPr lang="en-US" altLang="en-US" dirty="0"/>
          </a:p>
          <a:p>
            <a:endParaRPr lang="en-US" altLang="en-US" dirty="0" smtClean="0"/>
          </a:p>
          <a:p>
            <a:pPr lvl="1"/>
            <a:endParaRPr lang="en-US" altLang="en-US" dirty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0986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dirty="0" err="1" smtClean="0"/>
              <a:t>Hololens</a:t>
            </a:r>
            <a:r>
              <a:rPr lang="en-AU" dirty="0" smtClean="0"/>
              <a:t> and Mixed reality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Hololens</a:t>
            </a:r>
            <a:r>
              <a:rPr lang="en-AU" dirty="0" smtClean="0"/>
              <a:t> overview</a:t>
            </a:r>
          </a:p>
          <a:p>
            <a:pPr lvl="1"/>
            <a:r>
              <a:rPr lang="en-AU" dirty="0" smtClean="0"/>
              <a:t>Video</a:t>
            </a:r>
            <a:r>
              <a:rPr lang="en-AU" dirty="0"/>
              <a:t>: </a:t>
            </a:r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www.microsoft.com/en-us/hololens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 </a:t>
            </a:r>
          </a:p>
          <a:p>
            <a:r>
              <a:rPr lang="en-AU" dirty="0" smtClean="0"/>
              <a:t>Mixed-realty: Remote assist</a:t>
            </a:r>
          </a:p>
          <a:p>
            <a:pPr lvl="1"/>
            <a:r>
              <a:rPr lang="en-AU" dirty="0"/>
              <a:t>Video: </a:t>
            </a:r>
            <a:r>
              <a:rPr lang="en-AU" dirty="0">
                <a:hlinkClick r:id="rId3"/>
              </a:rPr>
              <a:t>https://dynamics.microsoft.com/en-us/mixed-reality/remote-assist</a:t>
            </a:r>
            <a:r>
              <a:rPr lang="en-AU" dirty="0" smtClean="0">
                <a:hlinkClick r:id="rId3"/>
              </a:rPr>
              <a:t>/</a:t>
            </a:r>
            <a:r>
              <a:rPr lang="en-AU" dirty="0"/>
              <a:t> (https://</a:t>
            </a:r>
            <a:r>
              <a:rPr lang="en-AU" dirty="0" smtClean="0"/>
              <a:t>youtu.be/V732PXZHLiU)</a:t>
            </a:r>
          </a:p>
          <a:p>
            <a:pPr lvl="1"/>
            <a:endParaRPr lang="en-AU" dirty="0"/>
          </a:p>
          <a:p>
            <a:r>
              <a:rPr lang="en-AU" dirty="0" smtClean="0"/>
              <a:t>Mixed-realty: Layout</a:t>
            </a:r>
          </a:p>
          <a:p>
            <a:pPr lvl="1"/>
            <a:r>
              <a:rPr lang="en-AU" dirty="0"/>
              <a:t>Video: </a:t>
            </a:r>
            <a:r>
              <a:rPr lang="en-AU" dirty="0">
                <a:hlinkClick r:id="rId4"/>
              </a:rPr>
              <a:t>https://dynamics.microsoft.com/en-us/mixed-reality/layout</a:t>
            </a:r>
            <a:r>
              <a:rPr lang="en-AU" dirty="0" smtClean="0">
                <a:hlinkClick r:id="rId4"/>
              </a:rPr>
              <a:t>/</a:t>
            </a:r>
            <a:r>
              <a:rPr lang="en-AU" dirty="0"/>
              <a:t> (https://</a:t>
            </a:r>
            <a:r>
              <a:rPr lang="en-AU" dirty="0" smtClean="0"/>
              <a:t>youtu.be/9viR6U-D2Co)</a:t>
            </a:r>
          </a:p>
        </p:txBody>
      </p:sp>
    </p:spTree>
    <p:extLst>
      <p:ext uri="{BB962C8B-B14F-4D97-AF65-F5344CB8AC3E}">
        <p14:creationId xmlns:p14="http://schemas.microsoft.com/office/powerpoint/2010/main" val="422404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 to change interaction</a:t>
            </a:r>
            <a:endParaRPr lang="en-US" alt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003176"/>
            <a:ext cx="5184576" cy="5018112"/>
          </a:xfrm>
        </p:spPr>
        <p:txBody>
          <a:bodyPr>
            <a:normAutofit fontScale="92500"/>
          </a:bodyPr>
          <a:lstStyle/>
          <a:p>
            <a:r>
              <a:rPr lang="en-US" altLang="en-US" dirty="0" smtClean="0"/>
              <a:t>Augmented and Mixed Reality technology provides opportunities to re-envision interaction from more traditional user interfaces.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In this exercise you will consider how you could translate the information/material presented in the UON website to the AR world of the </a:t>
            </a:r>
            <a:r>
              <a:rPr lang="en-US" altLang="en-US" dirty="0" err="1" smtClean="0"/>
              <a:t>Hololens</a:t>
            </a:r>
            <a:r>
              <a:rPr lang="en-US" altLang="en-US" dirty="0" smtClean="0"/>
              <a:t> </a:t>
            </a:r>
          </a:p>
          <a:p>
            <a:pPr lvl="1"/>
            <a:endParaRPr lang="en-US" altLang="en-US" dirty="0"/>
          </a:p>
          <a:p>
            <a:endParaRPr lang="en-US" alt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801428"/>
            <a:ext cx="3700350" cy="507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61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862641"/>
            <a:ext cx="3700350" cy="5075844"/>
          </a:xfrm>
          <a:prstGeom prst="rect">
            <a:avLst/>
          </a:prstGeom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UON website in AR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75336" y="908720"/>
            <a:ext cx="5188751" cy="5018112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In groups (20 minutes), consider how the information in the UON website could be presented in the </a:t>
            </a:r>
            <a:r>
              <a:rPr lang="en-US" altLang="en-US" dirty="0" err="1" smtClean="0"/>
              <a:t>Hololens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How will different user interaction support access to the website content</a:t>
            </a:r>
          </a:p>
          <a:p>
            <a:pPr lvl="1"/>
            <a:r>
              <a:rPr lang="en-US" altLang="en-US" dirty="0" smtClean="0"/>
              <a:t>How will </a:t>
            </a:r>
            <a:r>
              <a:rPr lang="en-US" altLang="en-US" dirty="0" err="1" smtClean="0"/>
              <a:t>Hololens</a:t>
            </a:r>
            <a:r>
              <a:rPr lang="en-US" altLang="en-US" dirty="0" smtClean="0"/>
              <a:t> use on campus change how information is presented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Class </a:t>
            </a:r>
            <a:r>
              <a:rPr lang="en-US" altLang="en-US" smtClean="0"/>
              <a:t>review (15 </a:t>
            </a:r>
            <a:r>
              <a:rPr lang="en-US" altLang="en-US" dirty="0" smtClean="0"/>
              <a:t>minutes): present your design vision / challenges / opportunities to the rest of the class</a:t>
            </a:r>
          </a:p>
          <a:p>
            <a:endParaRPr lang="en-US" altLang="en-US" dirty="0" smtClean="0"/>
          </a:p>
          <a:p>
            <a:pPr lvl="1"/>
            <a:endParaRPr lang="en-US" altLang="en-US" dirty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5930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9200"/>
            <a:ext cx="8507288" cy="4800600"/>
          </a:xfrm>
        </p:spPr>
        <p:txBody>
          <a:bodyPr/>
          <a:lstStyle/>
          <a:p>
            <a:r>
              <a:rPr lang="en-AU" dirty="0" err="1" smtClean="0"/>
              <a:t>RLT</a:t>
            </a:r>
            <a:r>
              <a:rPr lang="en-AU" dirty="0" smtClean="0"/>
              <a:t>: Gamer bias in evaluation </a:t>
            </a:r>
            <a:br>
              <a:rPr lang="en-AU" dirty="0" smtClean="0"/>
            </a:br>
            <a:r>
              <a:rPr lang="en-AU" dirty="0" smtClean="0"/>
              <a:t>studies</a:t>
            </a:r>
            <a:endParaRPr lang="en-GB" dirty="0" smtClean="0"/>
          </a:p>
          <a:p>
            <a:endParaRPr lang="en-AU" dirty="0" smtClean="0"/>
          </a:p>
          <a:p>
            <a:r>
              <a:rPr lang="en-AU" dirty="0" smtClean="0"/>
              <a:t>Before the workshop, read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S. P. Smith and S. </a:t>
            </a:r>
            <a:r>
              <a:rPr lang="en-AU" dirty="0" err="1"/>
              <a:t>Du'Mont</a:t>
            </a:r>
            <a:r>
              <a:rPr lang="en-AU" dirty="0"/>
              <a:t>. Measuring the effect of gaming experience on virtual environment navigation tasks, </a:t>
            </a:r>
            <a:r>
              <a:rPr lang="en-AU" i="1" dirty="0"/>
              <a:t>IEEE 3D User Interfaces 2009 (3DUI 09)</a:t>
            </a:r>
            <a:r>
              <a:rPr lang="en-AU" dirty="0"/>
              <a:t>, </a:t>
            </a:r>
            <a:r>
              <a:rPr lang="en-AU" dirty="0" err="1"/>
              <a:t>pg</a:t>
            </a:r>
            <a:r>
              <a:rPr lang="en-AU" dirty="0"/>
              <a:t> 3-10, IEEE, </a:t>
            </a:r>
            <a:r>
              <a:rPr lang="en-AU" dirty="0" smtClean="0"/>
              <a:t>2009.</a:t>
            </a:r>
          </a:p>
          <a:p>
            <a:pPr lvl="1"/>
            <a:r>
              <a:rPr lang="en-GB" sz="1800" dirty="0" smtClean="0"/>
              <a:t>http</a:t>
            </a:r>
            <a:r>
              <a:rPr lang="en-GB" sz="1800" dirty="0"/>
              <a:t>://dx.doi.org/10.1109/3DUI.2009.4811198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738" y="260649"/>
            <a:ext cx="336574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504250"/>
      </p:ext>
    </p:extLst>
  </p:cSld>
  <p:clrMapOvr>
    <a:masterClrMapping/>
  </p:clrMapOvr>
</p:sld>
</file>

<file path=ppt/theme/theme1.xml><?xml version="1.0" encoding="utf-8"?>
<a:theme xmlns:a="http://schemas.openxmlformats.org/drawingml/2006/main" name="teach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B2B2B2"/>
      </a:folHlink>
    </a:clrScheme>
    <a:fontScheme name="tea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a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17111</TotalTime>
  <Words>286</Words>
  <Application>Microsoft Office PowerPoint</Application>
  <PresentationFormat>On-screen Show (4:3)</PresentationFormat>
  <Paragraphs>43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teach</vt:lpstr>
      <vt:lpstr>PowerPoint Presentation</vt:lpstr>
      <vt:lpstr>Today</vt:lpstr>
      <vt:lpstr>Augmented and Mixed Reality interaction</vt:lpstr>
      <vt:lpstr>The Hololens and Mixed reality</vt:lpstr>
      <vt:lpstr>AR to change interaction</vt:lpstr>
      <vt:lpstr>UON website in AR</vt:lpstr>
      <vt:lpstr>Next week</vt:lpstr>
    </vt:vector>
  </TitlesOfParts>
  <Company>University of Durham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risk analysis</dc:title>
  <dc:subject>ASE-RA L1</dc:subject>
  <dc:creator>Shamus Smith</dc:creator>
  <cp:lastModifiedBy>Shamus Smith</cp:lastModifiedBy>
  <cp:revision>645</cp:revision>
  <cp:lastPrinted>2016-03-06T22:29:06Z</cp:lastPrinted>
  <dcterms:created xsi:type="dcterms:W3CDTF">2002-09-25T15:12:23Z</dcterms:created>
  <dcterms:modified xsi:type="dcterms:W3CDTF">2018-12-11T23:12:37Z</dcterms:modified>
</cp:coreProperties>
</file>