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9" r:id="rId13"/>
    <p:sldId id="267" r:id="rId14"/>
    <p:sldId id="268" r:id="rId15"/>
    <p:sldId id="270" r:id="rId16"/>
    <p:sldId id="271" r:id="rId17"/>
    <p:sldId id="272" r:id="rId18"/>
    <p:sldId id="275" r:id="rId19"/>
    <p:sldId id="276" r:id="rId20"/>
    <p:sldId id="273" r:id="rId21"/>
    <p:sldId id="277" r:id="rId22"/>
    <p:sldId id="278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96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microsoft.com/office/2007/relationships/hdphoto" Target="../media/hdphoto1.wdp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49" name="Picture 48"/>
          <p:cNvPicPr>
            <a:picLocks noChangeAspect="1"/>
          </p:cNvPicPr>
          <p:nvPr userDrawn="1"/>
        </p:nvPicPr>
        <p:blipFill>
          <a:blip r:embed="rId20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21">
                    <a14:imgEffect>
                      <a14:artisticGlass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021283" y="199180"/>
            <a:ext cx="1047023" cy="1306511"/>
          </a:xfrm>
          <a:prstGeom prst="rect">
            <a:avLst/>
          </a:prstGeom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sz="6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COMP1010</a:t>
            </a:r>
            <a:r>
              <a:rPr lang="en-A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br>
              <a:rPr lang="en-A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AU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Assignment 1</a:t>
            </a:r>
            <a:br>
              <a:rPr lang="en-AU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AU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Case Study 1</a:t>
            </a:r>
            <a:endParaRPr lang="en-A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       BEN EMERSON</a:t>
            </a:r>
            <a:br>
              <a:rPr lang="en-A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A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GROUP 9 ~  SAM DOLBEL</a:t>
            </a:r>
            <a:br>
              <a:rPr lang="en-A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A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       ANDREW HARTMAN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ass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012218" y="289773"/>
            <a:ext cx="1057901" cy="1320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0824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3664704"/>
              </p:ext>
            </p:extLst>
          </p:nvPr>
        </p:nvGraphicFramePr>
        <p:xfrm>
          <a:off x="1618790" y="1340921"/>
          <a:ext cx="8126248" cy="2825250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4063124">
                  <a:extLst>
                    <a:ext uri="{9D8B030D-6E8A-4147-A177-3AD203B41FA5}">
                      <a16:colId xmlns:a16="http://schemas.microsoft.com/office/drawing/2014/main" val="952583592"/>
                    </a:ext>
                  </a:extLst>
                </a:gridCol>
                <a:gridCol w="4063124">
                  <a:extLst>
                    <a:ext uri="{9D8B030D-6E8A-4147-A177-3AD203B41FA5}">
                      <a16:colId xmlns:a16="http://schemas.microsoft.com/office/drawing/2014/main" val="425816132"/>
                    </a:ext>
                  </a:extLst>
                </a:gridCol>
              </a:tblGrid>
              <a:tr h="47087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Input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Output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69572937"/>
                  </a:ext>
                </a:extLst>
              </a:tr>
              <a:tr h="47087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Request Records/Medical Information 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Return Records/Medical Information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87483520"/>
                  </a:ext>
                </a:extLst>
              </a:tr>
              <a:tr h="47087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Request Appointment Information 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Return appointment information 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75225059"/>
                  </a:ext>
                </a:extLst>
              </a:tr>
              <a:tr h="47087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Update personal data &gt;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Return personal data 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35500464"/>
                  </a:ext>
                </a:extLst>
              </a:tr>
              <a:tr h="47087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Invoice/payment of medical bill &gt;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Payment confirmation 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76265227"/>
                  </a:ext>
                </a:extLst>
              </a:tr>
              <a:tr h="47087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100" dirty="0">
                          <a:effectLst/>
                        </a:rPr>
                        <a:t>Appointment Scheduling &gt; </a:t>
                      </a:r>
                      <a:endParaRPr lang="en-A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100" dirty="0">
                          <a:effectLst/>
                        </a:rPr>
                        <a:t>Chosen time for appointment (confirmation)</a:t>
                      </a:r>
                      <a:endParaRPr lang="en-A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59762945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6351955"/>
              </p:ext>
            </p:extLst>
          </p:nvPr>
        </p:nvGraphicFramePr>
        <p:xfrm>
          <a:off x="1618790" y="4669604"/>
          <a:ext cx="8126248" cy="1141236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8126248">
                  <a:extLst>
                    <a:ext uri="{9D8B030D-6E8A-4147-A177-3AD203B41FA5}">
                      <a16:colId xmlns:a16="http://schemas.microsoft.com/office/drawing/2014/main" val="1417859926"/>
                    </a:ext>
                  </a:extLst>
                </a:gridCol>
              </a:tblGrid>
              <a:tr h="38041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100" dirty="0">
                          <a:effectLst/>
                        </a:rPr>
                        <a:t>Text message/email alert – upcoming appointment (Patients) </a:t>
                      </a:r>
                      <a:endParaRPr lang="en-A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01027961"/>
                  </a:ext>
                </a:extLst>
              </a:tr>
              <a:tr h="38041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Text message/email alert – patient overdue for appointment (Staff) 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68114953"/>
                  </a:ext>
                </a:extLst>
              </a:tr>
              <a:tr h="38041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100" dirty="0">
                          <a:effectLst/>
                        </a:rPr>
                        <a:t>Alert to staff – MTD/YTD available</a:t>
                      </a:r>
                      <a:endParaRPr lang="en-A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21966218"/>
                  </a:ext>
                </a:extLst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618790" y="4300272"/>
            <a:ext cx="209089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altLang="en-US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Automated Outputs</a:t>
            </a:r>
            <a:endParaRPr kumimoji="0" lang="en-AU" altLang="en-US" sz="3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618790" y="971589"/>
            <a:ext cx="405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alt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Patient/Client input &amp; output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40745174"/>
      </p:ext>
    </p:extLst>
  </p:cSld>
  <p:clrMapOvr>
    <a:masterClrMapping/>
  </p:clrMapOvr>
  <p:transition spd="slow">
    <p:push dir="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control/security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AU" dirty="0"/>
              <a:t>Separate levels of security for users and system administrators.</a:t>
            </a:r>
          </a:p>
          <a:p>
            <a:r>
              <a:rPr lang="en-AU" dirty="0"/>
              <a:t>All clients will require a unique login number, accompanied with a password and email address. </a:t>
            </a:r>
          </a:p>
          <a:p>
            <a:r>
              <a:rPr lang="en-AU" dirty="0"/>
              <a:t>Other details will also be required upon adding a patient to the system, for security reasons. A TFN, mobile number or a copy of photo ID (Passport, driver’s license or photo identity card) will be required. </a:t>
            </a:r>
          </a:p>
          <a:p>
            <a:r>
              <a:rPr lang="en-AU" dirty="0"/>
              <a:t>Patient information will be strictly private. Patients can only access their own individual records and appointment information. </a:t>
            </a:r>
          </a:p>
          <a:p>
            <a:r>
              <a:rPr lang="en-AU" dirty="0"/>
              <a:t>The system will permit only </a:t>
            </a:r>
            <a:r>
              <a:rPr lang="en-AU" u="sng" dirty="0"/>
              <a:t>authorized</a:t>
            </a:r>
            <a:r>
              <a:rPr lang="en-AU" dirty="0"/>
              <a:t> members who are listed as Administration Managers to access patient information as required and complete administrator level tasks. 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0489238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Tasks;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5935689"/>
              </p:ext>
            </p:extLst>
          </p:nvPr>
        </p:nvGraphicFramePr>
        <p:xfrm>
          <a:off x="1232897" y="1715783"/>
          <a:ext cx="9814514" cy="4710699"/>
        </p:xfrm>
        <a:graphic>
          <a:graphicData uri="http://schemas.openxmlformats.org/drawingml/2006/table">
            <a:tbl>
              <a:tblPr firstRow="1" firstCol="1" bandRow="1"/>
              <a:tblGrid>
                <a:gridCol w="2477522">
                  <a:extLst>
                    <a:ext uri="{9D8B030D-6E8A-4147-A177-3AD203B41FA5}">
                      <a16:colId xmlns:a16="http://schemas.microsoft.com/office/drawing/2014/main" val="2048178995"/>
                    </a:ext>
                  </a:extLst>
                </a:gridCol>
                <a:gridCol w="1293452">
                  <a:extLst>
                    <a:ext uri="{9D8B030D-6E8A-4147-A177-3AD203B41FA5}">
                      <a16:colId xmlns:a16="http://schemas.microsoft.com/office/drawing/2014/main" val="3460446047"/>
                    </a:ext>
                  </a:extLst>
                </a:gridCol>
                <a:gridCol w="1587612">
                  <a:extLst>
                    <a:ext uri="{9D8B030D-6E8A-4147-A177-3AD203B41FA5}">
                      <a16:colId xmlns:a16="http://schemas.microsoft.com/office/drawing/2014/main" val="1190123183"/>
                    </a:ext>
                  </a:extLst>
                </a:gridCol>
                <a:gridCol w="1420885">
                  <a:extLst>
                    <a:ext uri="{9D8B030D-6E8A-4147-A177-3AD203B41FA5}">
                      <a16:colId xmlns:a16="http://schemas.microsoft.com/office/drawing/2014/main" val="3646500016"/>
                    </a:ext>
                  </a:extLst>
                </a:gridCol>
                <a:gridCol w="1392212">
                  <a:extLst>
                    <a:ext uri="{9D8B030D-6E8A-4147-A177-3AD203B41FA5}">
                      <a16:colId xmlns:a16="http://schemas.microsoft.com/office/drawing/2014/main" val="2431403302"/>
                    </a:ext>
                  </a:extLst>
                </a:gridCol>
                <a:gridCol w="1642831">
                  <a:extLst>
                    <a:ext uri="{9D8B030D-6E8A-4147-A177-3AD203B41FA5}">
                      <a16:colId xmlns:a16="http://schemas.microsoft.com/office/drawing/2014/main" val="1021379055"/>
                    </a:ext>
                  </a:extLst>
                </a:gridCol>
              </a:tblGrid>
              <a:tr h="409626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20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Task</a:t>
                      </a:r>
                      <a:endParaRPr lang="en-A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78" marR="547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Task ID</a:t>
                      </a:r>
                      <a:endParaRPr lang="en-A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78" marR="547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Duration (days)</a:t>
                      </a:r>
                      <a:endParaRPr lang="en-A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78" marR="547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Start</a:t>
                      </a:r>
                      <a:endParaRPr lang="en-A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78" marR="547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End</a:t>
                      </a:r>
                      <a:endParaRPr lang="en-A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78" marR="547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Predecessor?</a:t>
                      </a:r>
                      <a:endParaRPr lang="en-A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78" marR="547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6089589"/>
                  </a:ext>
                </a:extLst>
              </a:tr>
              <a:tr h="20481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9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Form committee </a:t>
                      </a:r>
                    </a:p>
                  </a:txBody>
                  <a:tcPr marL="54778" marR="547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9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54778" marR="547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9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54778" marR="547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9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Day 1</a:t>
                      </a:r>
                    </a:p>
                  </a:txBody>
                  <a:tcPr marL="54778" marR="547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9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Day 1</a:t>
                      </a:r>
                    </a:p>
                  </a:txBody>
                  <a:tcPr marL="54778" marR="547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9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None</a:t>
                      </a:r>
                    </a:p>
                  </a:txBody>
                  <a:tcPr marL="54778" marR="547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5802487"/>
                  </a:ext>
                </a:extLst>
              </a:tr>
              <a:tr h="20481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9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Choose case study </a:t>
                      </a:r>
                    </a:p>
                  </a:txBody>
                  <a:tcPr marL="54778" marR="547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9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54778" marR="547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9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54778" marR="547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9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Day 1</a:t>
                      </a:r>
                    </a:p>
                  </a:txBody>
                  <a:tcPr marL="54778" marR="547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9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Day 1</a:t>
                      </a:r>
                    </a:p>
                  </a:txBody>
                  <a:tcPr marL="54778" marR="547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9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Task 1</a:t>
                      </a:r>
                    </a:p>
                  </a:txBody>
                  <a:tcPr marL="54778" marR="547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5451330"/>
                  </a:ext>
                </a:extLst>
              </a:tr>
              <a:tr h="819252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9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Consult with hospital staff /respected heads of faculties </a:t>
                      </a:r>
                    </a:p>
                  </a:txBody>
                  <a:tcPr marL="54778" marR="547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9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54778" marR="547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9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 days (depending on staff availability) </a:t>
                      </a:r>
                    </a:p>
                  </a:txBody>
                  <a:tcPr marL="54778" marR="547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9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Day 2</a:t>
                      </a:r>
                    </a:p>
                  </a:txBody>
                  <a:tcPr marL="54778" marR="547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9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Day 4</a:t>
                      </a:r>
                    </a:p>
                  </a:txBody>
                  <a:tcPr marL="54778" marR="547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9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Task 2</a:t>
                      </a:r>
                    </a:p>
                  </a:txBody>
                  <a:tcPr marL="54778" marR="547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0431067"/>
                  </a:ext>
                </a:extLst>
              </a:tr>
              <a:tr h="409626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9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Determine Hospital requirements </a:t>
                      </a:r>
                    </a:p>
                  </a:txBody>
                  <a:tcPr marL="54778" marR="547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9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54778" marR="547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9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 </a:t>
                      </a:r>
                    </a:p>
                  </a:txBody>
                  <a:tcPr marL="54778" marR="547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9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Day 5 </a:t>
                      </a:r>
                    </a:p>
                  </a:txBody>
                  <a:tcPr marL="54778" marR="547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9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Day 5 </a:t>
                      </a:r>
                    </a:p>
                  </a:txBody>
                  <a:tcPr marL="54778" marR="547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9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Task 3 </a:t>
                      </a:r>
                    </a:p>
                  </a:txBody>
                  <a:tcPr marL="54778" marR="547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5464342"/>
                  </a:ext>
                </a:extLst>
              </a:tr>
              <a:tr h="20481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9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Brainstorming </a:t>
                      </a:r>
                    </a:p>
                  </a:txBody>
                  <a:tcPr marL="54778" marR="547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9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54778" marR="547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9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 </a:t>
                      </a:r>
                    </a:p>
                  </a:txBody>
                  <a:tcPr marL="54778" marR="547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9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Day 6 </a:t>
                      </a:r>
                    </a:p>
                  </a:txBody>
                  <a:tcPr marL="54778" marR="547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9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Day 6 </a:t>
                      </a:r>
                    </a:p>
                  </a:txBody>
                  <a:tcPr marL="54778" marR="547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9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Task 3 + 4</a:t>
                      </a:r>
                    </a:p>
                  </a:txBody>
                  <a:tcPr marL="54778" marR="547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5407906"/>
                  </a:ext>
                </a:extLst>
              </a:tr>
              <a:tr h="20481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9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Define use cases</a:t>
                      </a:r>
                    </a:p>
                  </a:txBody>
                  <a:tcPr marL="54778" marR="547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9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54778" marR="547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9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54778" marR="547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9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Day 6 </a:t>
                      </a:r>
                    </a:p>
                  </a:txBody>
                  <a:tcPr marL="54778" marR="547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9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Day 6</a:t>
                      </a:r>
                    </a:p>
                  </a:txBody>
                  <a:tcPr marL="54778" marR="547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9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Task </a:t>
                      </a:r>
                    </a:p>
                  </a:txBody>
                  <a:tcPr marL="54778" marR="547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0791075"/>
                  </a:ext>
                </a:extLst>
              </a:tr>
              <a:tr h="20481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9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Begin modelling;</a:t>
                      </a:r>
                    </a:p>
                  </a:txBody>
                  <a:tcPr marL="54778" marR="547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9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54778" marR="547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9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54778" marR="547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9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Day 7</a:t>
                      </a:r>
                    </a:p>
                  </a:txBody>
                  <a:tcPr marL="54778" marR="547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9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Day 10 </a:t>
                      </a:r>
                    </a:p>
                  </a:txBody>
                  <a:tcPr marL="54778" marR="547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9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Task 5 + 6</a:t>
                      </a:r>
                    </a:p>
                  </a:txBody>
                  <a:tcPr marL="54778" marR="547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4379878"/>
                  </a:ext>
                </a:extLst>
              </a:tr>
              <a:tr h="20481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9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Design database </a:t>
                      </a:r>
                    </a:p>
                  </a:txBody>
                  <a:tcPr marL="54778" marR="547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9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54778" marR="547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9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54778" marR="547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9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Day 11</a:t>
                      </a:r>
                    </a:p>
                  </a:txBody>
                  <a:tcPr marL="54778" marR="547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9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Day 13</a:t>
                      </a:r>
                    </a:p>
                  </a:txBody>
                  <a:tcPr marL="54778" marR="547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9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54778" marR="547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6435582"/>
                  </a:ext>
                </a:extLst>
              </a:tr>
              <a:tr h="409626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9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Design overall architecture</a:t>
                      </a:r>
                    </a:p>
                  </a:txBody>
                  <a:tcPr marL="54778" marR="547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9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marL="54778" marR="547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9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54778" marR="547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9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Day 14</a:t>
                      </a:r>
                    </a:p>
                  </a:txBody>
                  <a:tcPr marL="54778" marR="547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9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Day 16</a:t>
                      </a:r>
                    </a:p>
                  </a:txBody>
                  <a:tcPr marL="54778" marR="547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9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54778" marR="547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1608221"/>
                  </a:ext>
                </a:extLst>
              </a:tr>
              <a:tr h="20481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9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Design UI</a:t>
                      </a:r>
                    </a:p>
                  </a:txBody>
                  <a:tcPr marL="54778" marR="547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9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54778" marR="547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9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54778" marR="547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9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Day 14</a:t>
                      </a:r>
                    </a:p>
                  </a:txBody>
                  <a:tcPr marL="54778" marR="547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9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Day 16</a:t>
                      </a:r>
                    </a:p>
                  </a:txBody>
                  <a:tcPr marL="54778" marR="547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9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54778" marR="547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1269682"/>
                  </a:ext>
                </a:extLst>
              </a:tr>
              <a:tr h="20481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9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Design Logic</a:t>
                      </a:r>
                    </a:p>
                  </a:txBody>
                  <a:tcPr marL="54778" marR="547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9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 marL="54778" marR="547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9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54778" marR="547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9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Day 14</a:t>
                      </a:r>
                    </a:p>
                  </a:txBody>
                  <a:tcPr marL="54778" marR="547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9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Day 16</a:t>
                      </a:r>
                    </a:p>
                  </a:txBody>
                  <a:tcPr marL="54778" marR="547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9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54778" marR="547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0619016"/>
                  </a:ext>
                </a:extLst>
              </a:tr>
              <a:tr h="20481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9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Design details</a:t>
                      </a:r>
                    </a:p>
                  </a:txBody>
                  <a:tcPr marL="54778" marR="547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9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marL="54778" marR="547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9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54778" marR="547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9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Day 17</a:t>
                      </a:r>
                    </a:p>
                  </a:txBody>
                  <a:tcPr marL="54778" marR="547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9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Day 20</a:t>
                      </a:r>
                    </a:p>
                  </a:txBody>
                  <a:tcPr marL="54778" marR="547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9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54778" marR="547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0446728"/>
                  </a:ext>
                </a:extLst>
              </a:tr>
              <a:tr h="409626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9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Perform Functional tests</a:t>
                      </a:r>
                    </a:p>
                  </a:txBody>
                  <a:tcPr marL="54778" marR="547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9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 marL="54778" marR="547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9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54778" marR="547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9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Day 21</a:t>
                      </a:r>
                    </a:p>
                  </a:txBody>
                  <a:tcPr marL="54778" marR="547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9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Day 25 </a:t>
                      </a:r>
                    </a:p>
                  </a:txBody>
                  <a:tcPr marL="54778" marR="547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9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8 - 12</a:t>
                      </a:r>
                    </a:p>
                  </a:txBody>
                  <a:tcPr marL="54778" marR="547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7103945"/>
                  </a:ext>
                </a:extLst>
              </a:tr>
              <a:tr h="20481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9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User acceptance test </a:t>
                      </a:r>
                    </a:p>
                  </a:txBody>
                  <a:tcPr marL="54778" marR="547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9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</a:t>
                      </a:r>
                    </a:p>
                  </a:txBody>
                  <a:tcPr marL="54778" marR="547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9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54778" marR="547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9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Day 26</a:t>
                      </a:r>
                    </a:p>
                  </a:txBody>
                  <a:tcPr marL="54778" marR="547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9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Day 28</a:t>
                      </a:r>
                    </a:p>
                  </a:txBody>
                  <a:tcPr marL="54778" marR="547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9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4778" marR="547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5615981"/>
                  </a:ext>
                </a:extLst>
              </a:tr>
              <a:tr h="20481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9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Software rollout </a:t>
                      </a:r>
                    </a:p>
                  </a:txBody>
                  <a:tcPr marL="54778" marR="547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9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 marL="54778" marR="547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9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54778" marR="547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9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Day 29</a:t>
                      </a:r>
                    </a:p>
                  </a:txBody>
                  <a:tcPr marL="54778" marR="547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9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Day 31</a:t>
                      </a:r>
                    </a:p>
                  </a:txBody>
                  <a:tcPr marL="54778" marR="547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9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All </a:t>
                      </a:r>
                    </a:p>
                  </a:txBody>
                  <a:tcPr marL="54778" marR="547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2874366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-1793773" y="1690662"/>
            <a:ext cx="17110312" cy="144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AU" altLang="en-US" sz="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AU" altLang="en-US" sz="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AU" altLang="en-US" sz="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AU" altLang="en-US" sz="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AU" altLang="en-US" sz="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AU" altLang="en-US" sz="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AU" altLang="en-US" sz="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AU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9932778"/>
      </p:ext>
    </p:extLst>
  </p:cSld>
  <p:clrMapOvr>
    <a:masterClrMapping/>
  </p:clrMapOvr>
  <p:transition spd="slow">
    <p:push dir="d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2081" y="610129"/>
            <a:ext cx="9905998" cy="1478570"/>
          </a:xfrm>
        </p:spPr>
        <p:txBody>
          <a:bodyPr/>
          <a:lstStyle/>
          <a:p>
            <a:r>
              <a:rPr lang="en-A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PERT/CPM Chart 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rcRect l="2384" t="22160" r="1278" b="13052"/>
          <a:stretch/>
        </p:blipFill>
        <p:spPr>
          <a:xfrm>
            <a:off x="1363621" y="1822360"/>
            <a:ext cx="9910293" cy="4443212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950198" y="5743253"/>
            <a:ext cx="7924998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Total Duration = 31 days.</a:t>
            </a:r>
          </a:p>
        </p:txBody>
      </p:sp>
    </p:spTree>
    <p:extLst>
      <p:ext uri="{BB962C8B-B14F-4D97-AF65-F5344CB8AC3E}">
        <p14:creationId xmlns:p14="http://schemas.microsoft.com/office/powerpoint/2010/main" val="3963249137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7464" y="199068"/>
            <a:ext cx="9905998" cy="1478570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Context</a:t>
            </a:r>
            <a:r>
              <a:rPr lang="en-US" dirty="0"/>
              <a:t>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</a:t>
            </a:r>
            <a:endParaRPr lang="en-A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2044932" y="343247"/>
            <a:ext cx="8501928" cy="6454140"/>
            <a:chOff x="0" y="0"/>
            <a:chExt cx="7305675" cy="6454140"/>
          </a:xfrm>
        </p:grpSpPr>
        <p:sp>
          <p:nvSpPr>
            <p:cNvPr id="8" name="Rectangle 7"/>
            <p:cNvSpPr/>
            <p:nvPr/>
          </p:nvSpPr>
          <p:spPr>
            <a:xfrm>
              <a:off x="3105150" y="0"/>
              <a:ext cx="1057275" cy="132982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AU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HUMAN RESOURCES</a:t>
              </a:r>
              <a:endParaRPr lang="en-AU" sz="11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6248400" y="1381125"/>
              <a:ext cx="1057275" cy="151076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AU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CUSTOMER</a:t>
              </a:r>
              <a:endParaRPr lang="en-AU" sz="11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33425" y="4867275"/>
              <a:ext cx="1057275" cy="1463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AU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MEDICAL STAFF</a:t>
              </a:r>
              <a:endParaRPr lang="en-AU" sz="11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2933700" y="2647950"/>
              <a:ext cx="1400175" cy="1276350"/>
              <a:chOff x="0" y="0"/>
              <a:chExt cx="1400175" cy="1276350"/>
            </a:xfrm>
            <a:noFill/>
          </p:grpSpPr>
          <p:sp>
            <p:nvSpPr>
              <p:cNvPr id="45" name="Oval 44"/>
              <p:cNvSpPr/>
              <p:nvPr/>
            </p:nvSpPr>
            <p:spPr>
              <a:xfrm>
                <a:off x="0" y="0"/>
                <a:ext cx="1400175" cy="127635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AU" sz="1000">
                    <a:solidFill>
                      <a:srgbClr val="000000"/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INFORMATION SYSTEM</a:t>
                </a:r>
                <a:endParaRPr lang="en-AU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46" name="Straight Connector 45"/>
              <p:cNvCxnSpPr/>
              <p:nvPr/>
            </p:nvCxnSpPr>
            <p:spPr>
              <a:xfrm>
                <a:off x="141890" y="283779"/>
                <a:ext cx="1152525" cy="9525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Text Box 2"/>
              <p:cNvSpPr txBox="1">
                <a:spLocks noChangeArrowheads="1"/>
              </p:cNvSpPr>
              <p:nvPr/>
            </p:nvSpPr>
            <p:spPr bwMode="auto">
              <a:xfrm>
                <a:off x="614855" y="47297"/>
                <a:ext cx="247650" cy="27622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AU" sz="110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0</a:t>
                </a:r>
                <a:endParaRPr lang="en-AU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2" name="Rectangle 11"/>
            <p:cNvSpPr/>
            <p:nvPr/>
          </p:nvSpPr>
          <p:spPr>
            <a:xfrm>
              <a:off x="5743575" y="4810125"/>
              <a:ext cx="1057275" cy="144713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AU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ACCOUNTS RECEIVABLE</a:t>
              </a:r>
              <a:endParaRPr lang="en-AU" sz="11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0" y="1323975"/>
              <a:ext cx="1057275" cy="155826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AU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PAYROLL</a:t>
              </a:r>
              <a:endParaRPr lang="en-AU" sz="11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4" name="Elbow Connector 13"/>
            <p:cNvCxnSpPr/>
            <p:nvPr/>
          </p:nvCxnSpPr>
          <p:spPr>
            <a:xfrm flipV="1">
              <a:off x="4343400" y="1962150"/>
              <a:ext cx="1876097" cy="1181932"/>
            </a:xfrm>
            <a:prstGeom prst="bentConnector3">
              <a:avLst>
                <a:gd name="adj1" fmla="val 11853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Elbow Connector 14"/>
            <p:cNvCxnSpPr/>
            <p:nvPr/>
          </p:nvCxnSpPr>
          <p:spPr>
            <a:xfrm>
              <a:off x="1076325" y="2828925"/>
              <a:ext cx="1891862" cy="694165"/>
            </a:xfrm>
            <a:prstGeom prst="bentConnector3">
              <a:avLst>
                <a:gd name="adj1" fmla="val 18328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Elbow Connector 15"/>
            <p:cNvCxnSpPr/>
            <p:nvPr/>
          </p:nvCxnSpPr>
          <p:spPr>
            <a:xfrm>
              <a:off x="4171950" y="3724275"/>
              <a:ext cx="1574358" cy="1089328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Elbow Connector 16"/>
            <p:cNvCxnSpPr/>
            <p:nvPr/>
          </p:nvCxnSpPr>
          <p:spPr>
            <a:xfrm flipH="1">
              <a:off x="1762125" y="3695700"/>
              <a:ext cx="1327758" cy="1200647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Elbow Connector 17"/>
            <p:cNvCxnSpPr/>
            <p:nvPr/>
          </p:nvCxnSpPr>
          <p:spPr>
            <a:xfrm flipH="1">
              <a:off x="4257675" y="2857500"/>
              <a:ext cx="1962509" cy="731520"/>
            </a:xfrm>
            <a:prstGeom prst="bentConnector3">
              <a:avLst>
                <a:gd name="adj1" fmla="val 5028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Elbow Connector 18"/>
            <p:cNvCxnSpPr/>
            <p:nvPr/>
          </p:nvCxnSpPr>
          <p:spPr>
            <a:xfrm flipH="1" flipV="1">
              <a:off x="3895725" y="3876675"/>
              <a:ext cx="1820849" cy="2353586"/>
            </a:xfrm>
            <a:prstGeom prst="bentConnector3">
              <a:avLst>
                <a:gd name="adj1" fmla="val 80161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Elbow Connector 19"/>
            <p:cNvCxnSpPr/>
            <p:nvPr/>
          </p:nvCxnSpPr>
          <p:spPr>
            <a:xfrm flipV="1">
              <a:off x="1790700" y="3800475"/>
              <a:ext cx="1390374" cy="2122805"/>
            </a:xfrm>
            <a:prstGeom prst="bentConnector3">
              <a:avLst>
                <a:gd name="adj1" fmla="val 76111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Elbow Connector 20"/>
            <p:cNvCxnSpPr/>
            <p:nvPr/>
          </p:nvCxnSpPr>
          <p:spPr>
            <a:xfrm flipH="1" flipV="1">
              <a:off x="1066800" y="2009775"/>
              <a:ext cx="1875790" cy="1150620"/>
            </a:xfrm>
            <a:prstGeom prst="bentConnector3">
              <a:avLst>
                <a:gd name="adj1" fmla="val 16075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flipH="1" flipV="1">
              <a:off x="3162300" y="1304925"/>
              <a:ext cx="45719" cy="146003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4086225" y="1371600"/>
              <a:ext cx="47180" cy="1424858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 Box 2"/>
            <p:cNvSpPr txBox="1">
              <a:spLocks noChangeArrowheads="1"/>
            </p:cNvSpPr>
            <p:nvPr/>
          </p:nvSpPr>
          <p:spPr bwMode="auto">
            <a:xfrm>
              <a:off x="6057900" y="3219450"/>
              <a:ext cx="1128395" cy="3524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sp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AU" sz="9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PAYMENTS</a:t>
              </a:r>
              <a:endParaRPr lang="en-AU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Text Box 2"/>
            <p:cNvSpPr txBox="1">
              <a:spLocks noChangeArrowheads="1"/>
            </p:cNvSpPr>
            <p:nvPr/>
          </p:nvSpPr>
          <p:spPr bwMode="auto">
            <a:xfrm>
              <a:off x="1724025" y="1971675"/>
              <a:ext cx="1058545" cy="5029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sp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AU" sz="9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WORK/HOLIDAY HOURS</a:t>
              </a:r>
              <a:endParaRPr lang="en-AU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Text Box 2"/>
            <p:cNvSpPr txBox="1">
              <a:spLocks noChangeArrowheads="1"/>
            </p:cNvSpPr>
            <p:nvPr/>
          </p:nvSpPr>
          <p:spPr bwMode="auto">
            <a:xfrm>
              <a:off x="1724025" y="1971675"/>
              <a:ext cx="1058545" cy="5029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sp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AU" sz="9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WORK/HOLIDAY HOURS</a:t>
              </a:r>
              <a:endParaRPr lang="en-AU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Text Box 2"/>
            <p:cNvSpPr txBox="1">
              <a:spLocks noChangeArrowheads="1"/>
            </p:cNvSpPr>
            <p:nvPr/>
          </p:nvSpPr>
          <p:spPr bwMode="auto">
            <a:xfrm>
              <a:off x="4486275" y="1933575"/>
              <a:ext cx="1597660" cy="3524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sp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AU" sz="9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CONFIRM APPOINTMENTS</a:t>
              </a:r>
              <a:endParaRPr lang="en-AU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Text Box 2"/>
            <p:cNvSpPr txBox="1">
              <a:spLocks noChangeArrowheads="1"/>
            </p:cNvSpPr>
            <p:nvPr/>
          </p:nvSpPr>
          <p:spPr bwMode="auto">
            <a:xfrm>
              <a:off x="1371600" y="3343275"/>
              <a:ext cx="1438910" cy="3524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sp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AU" sz="9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PAYMENT INFORMATION</a:t>
              </a:r>
              <a:endParaRPr lang="en-AU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Text Box 2"/>
            <p:cNvSpPr txBox="1">
              <a:spLocks noChangeArrowheads="1"/>
            </p:cNvSpPr>
            <p:nvPr/>
          </p:nvSpPr>
          <p:spPr bwMode="auto">
            <a:xfrm>
              <a:off x="2543175" y="1400175"/>
              <a:ext cx="723265" cy="5029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sp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AU" sz="9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EMPLOYEE SCHEDULE</a:t>
              </a:r>
              <a:endParaRPr lang="en-AU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Text Box 2"/>
            <p:cNvSpPr txBox="1">
              <a:spLocks noChangeArrowheads="1"/>
            </p:cNvSpPr>
            <p:nvPr/>
          </p:nvSpPr>
          <p:spPr bwMode="auto">
            <a:xfrm>
              <a:off x="1438275" y="4162425"/>
              <a:ext cx="1161415" cy="5029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sp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AU" sz="9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WEEKLY PROVIDER REPORTS</a:t>
              </a:r>
              <a:endParaRPr lang="en-AU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Text Box 2"/>
            <p:cNvSpPr txBox="1">
              <a:spLocks noChangeArrowheads="1"/>
            </p:cNvSpPr>
            <p:nvPr/>
          </p:nvSpPr>
          <p:spPr bwMode="auto">
            <a:xfrm>
              <a:off x="4867275" y="4143375"/>
              <a:ext cx="1231900" cy="5029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sp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AU" sz="9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CUSTOMER PAYMENT SUMMARIES</a:t>
              </a:r>
              <a:endParaRPr lang="en-AU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Text Box 2"/>
            <p:cNvSpPr txBox="1">
              <a:spLocks noChangeArrowheads="1"/>
            </p:cNvSpPr>
            <p:nvPr/>
          </p:nvSpPr>
          <p:spPr bwMode="auto">
            <a:xfrm>
              <a:off x="4029075" y="1457325"/>
              <a:ext cx="1058545" cy="5029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sp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AU" sz="9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DAILY REPORT CALL LIST</a:t>
              </a:r>
              <a:endParaRPr lang="en-AU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Text Box 2"/>
            <p:cNvSpPr txBox="1">
              <a:spLocks noChangeArrowheads="1"/>
            </p:cNvSpPr>
            <p:nvPr/>
          </p:nvSpPr>
          <p:spPr bwMode="auto">
            <a:xfrm>
              <a:off x="4171950" y="5924550"/>
              <a:ext cx="1129085" cy="3920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AU" sz="9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MONTHLY PATIENT STATEMENTS</a:t>
              </a:r>
              <a:endParaRPr lang="en-AU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Text Box 2"/>
            <p:cNvSpPr txBox="1">
              <a:spLocks noChangeArrowheads="1"/>
            </p:cNvSpPr>
            <p:nvPr/>
          </p:nvSpPr>
          <p:spPr bwMode="auto">
            <a:xfrm>
              <a:off x="1790700" y="5724525"/>
              <a:ext cx="1176047" cy="367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AU" sz="9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STAFF AVAILABILITY</a:t>
              </a:r>
              <a:endParaRPr lang="en-AU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5" name="Elbow Connector 34"/>
            <p:cNvCxnSpPr/>
            <p:nvPr/>
          </p:nvCxnSpPr>
          <p:spPr>
            <a:xfrm flipH="1">
              <a:off x="1790700" y="3743325"/>
              <a:ext cx="1303958" cy="1677725"/>
            </a:xfrm>
            <a:prstGeom prst="bentConnector3">
              <a:avLst>
                <a:gd name="adj1" fmla="val 26573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 Box 2"/>
            <p:cNvSpPr txBox="1">
              <a:spLocks noChangeArrowheads="1"/>
            </p:cNvSpPr>
            <p:nvPr/>
          </p:nvSpPr>
          <p:spPr bwMode="auto">
            <a:xfrm>
              <a:off x="1724025" y="5076825"/>
              <a:ext cx="1168400" cy="5029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sp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AU" sz="9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DAILY APPOINTMENT LIST</a:t>
              </a:r>
              <a:endParaRPr lang="en-AU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7" name="Elbow Connector 36"/>
            <p:cNvCxnSpPr/>
            <p:nvPr/>
          </p:nvCxnSpPr>
          <p:spPr>
            <a:xfrm flipV="1">
              <a:off x="1809750" y="3895725"/>
              <a:ext cx="1581702" cy="2393343"/>
            </a:xfrm>
            <a:prstGeom prst="bentConnector3">
              <a:avLst>
                <a:gd name="adj1" fmla="val 76111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 Box 2"/>
            <p:cNvSpPr txBox="1">
              <a:spLocks noChangeArrowheads="1"/>
            </p:cNvSpPr>
            <p:nvPr/>
          </p:nvSpPr>
          <p:spPr bwMode="auto">
            <a:xfrm>
              <a:off x="1762125" y="6086475"/>
              <a:ext cx="1407381" cy="367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AU" sz="9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WEEKLY HOURS/PROFIT</a:t>
              </a:r>
              <a:endParaRPr lang="en-AU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9" name="Elbow Connector 38"/>
            <p:cNvCxnSpPr/>
            <p:nvPr/>
          </p:nvCxnSpPr>
          <p:spPr>
            <a:xfrm flipH="1" flipV="1">
              <a:off x="4057650" y="3800475"/>
              <a:ext cx="1685484" cy="2019632"/>
            </a:xfrm>
            <a:prstGeom prst="bentConnector3">
              <a:avLst>
                <a:gd name="adj1" fmla="val 80161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 Box 2"/>
            <p:cNvSpPr txBox="1">
              <a:spLocks noChangeArrowheads="1"/>
            </p:cNvSpPr>
            <p:nvPr/>
          </p:nvSpPr>
          <p:spPr bwMode="auto">
            <a:xfrm>
              <a:off x="4343400" y="5486400"/>
              <a:ext cx="1129085" cy="3920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AU" sz="9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PARTNER PROFIT SHARE REPORT</a:t>
              </a:r>
              <a:endParaRPr lang="en-AU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1" name="Elbow Connector 40"/>
            <p:cNvCxnSpPr/>
            <p:nvPr/>
          </p:nvCxnSpPr>
          <p:spPr>
            <a:xfrm flipV="1">
              <a:off x="4324350" y="2209800"/>
              <a:ext cx="1939070" cy="1057524"/>
            </a:xfrm>
            <a:prstGeom prst="bentConnector3">
              <a:avLst>
                <a:gd name="adj1" fmla="val 24117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 Box 2"/>
            <p:cNvSpPr txBox="1">
              <a:spLocks noChangeArrowheads="1"/>
            </p:cNvSpPr>
            <p:nvPr/>
          </p:nvSpPr>
          <p:spPr bwMode="auto">
            <a:xfrm>
              <a:off x="4714875" y="2171700"/>
              <a:ext cx="1303655" cy="3524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sp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AU" sz="9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INVOICES</a:t>
              </a:r>
              <a:endParaRPr lang="en-AU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3" name="Elbow Connector 42"/>
            <p:cNvCxnSpPr/>
            <p:nvPr/>
          </p:nvCxnSpPr>
          <p:spPr>
            <a:xfrm flipH="1">
              <a:off x="4305300" y="2590800"/>
              <a:ext cx="1906491" cy="850790"/>
            </a:xfrm>
            <a:prstGeom prst="bentConnector3">
              <a:avLst>
                <a:gd name="adj1" fmla="val 1696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 Box 2"/>
            <p:cNvSpPr txBox="1">
              <a:spLocks noChangeArrowheads="1"/>
            </p:cNvSpPr>
            <p:nvPr/>
          </p:nvSpPr>
          <p:spPr bwMode="auto">
            <a:xfrm>
              <a:off x="4886325" y="3114675"/>
              <a:ext cx="1128395" cy="5029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sp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AU" sz="9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UPDATE PERSONAL INFORMATION</a:t>
              </a:r>
              <a:endParaRPr lang="en-AU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7302857"/>
      </p:ext>
    </p:extLst>
  </p:cSld>
  <p:clrMapOvr>
    <a:masterClrMapping/>
  </p:clrMapOvr>
  <p:transition spd="slow">
    <p:push dir="d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2536" y="116103"/>
            <a:ext cx="4083497" cy="1478570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flow diagram 0</a:t>
            </a:r>
            <a:endParaRPr lang="en-A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326" name="Group 325"/>
          <p:cNvGrpSpPr/>
          <p:nvPr/>
        </p:nvGrpSpPr>
        <p:grpSpPr>
          <a:xfrm>
            <a:off x="2547431" y="681339"/>
            <a:ext cx="8678487" cy="5951152"/>
            <a:chOff x="0" y="-37544"/>
            <a:chExt cx="8920843" cy="6658656"/>
          </a:xfrm>
        </p:grpSpPr>
        <p:grpSp>
          <p:nvGrpSpPr>
            <p:cNvPr id="327" name="Group 326"/>
            <p:cNvGrpSpPr/>
            <p:nvPr/>
          </p:nvGrpSpPr>
          <p:grpSpPr>
            <a:xfrm>
              <a:off x="1685925" y="1781175"/>
              <a:ext cx="1472318" cy="1246265"/>
              <a:chOff x="0" y="63"/>
              <a:chExt cx="1400175" cy="1276276"/>
            </a:xfrm>
            <a:noFill/>
          </p:grpSpPr>
          <p:sp>
            <p:nvSpPr>
              <p:cNvPr id="402" name="Oval 401"/>
              <p:cNvSpPr/>
              <p:nvPr/>
            </p:nvSpPr>
            <p:spPr>
              <a:xfrm>
                <a:off x="0" y="63"/>
                <a:ext cx="1400175" cy="1276276"/>
              </a:xfrm>
              <a:prstGeom prst="ellipse">
                <a:avLst/>
              </a:prstGeom>
              <a:grpFill/>
              <a:ln w="127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miter lim="800000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AU" sz="100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CREATE EMPLOYEE SCHEDULE</a:t>
                </a:r>
                <a:endParaRPr lang="en-AU" sz="11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403" name="Straight Connector 402"/>
              <p:cNvCxnSpPr/>
              <p:nvPr/>
            </p:nvCxnSpPr>
            <p:spPr>
              <a:xfrm>
                <a:off x="141890" y="283779"/>
                <a:ext cx="1152525" cy="9525"/>
              </a:xfrm>
              <a:prstGeom prst="line">
                <a:avLst/>
              </a:prstGeom>
              <a:grpFill/>
              <a:ln w="6350" cap="flat" cmpd="sng" algn="ctr">
                <a:solidFill>
                  <a:schemeClr val="accent1"/>
                </a:solidFill>
                <a:prstDash val="solid"/>
                <a:miter lim="800000"/>
              </a:ln>
              <a:effectLst/>
            </p:spPr>
          </p:cxnSp>
          <p:sp>
            <p:nvSpPr>
              <p:cNvPr id="404" name="Text Box 2"/>
              <p:cNvSpPr txBox="1">
                <a:spLocks noChangeArrowheads="1"/>
              </p:cNvSpPr>
              <p:nvPr/>
            </p:nvSpPr>
            <p:spPr bwMode="auto">
              <a:xfrm>
                <a:off x="614855" y="47297"/>
                <a:ext cx="247650" cy="27622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AU" sz="110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endParaRPr lang="en-AU" sz="11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28" name="Group 327"/>
            <p:cNvGrpSpPr/>
            <p:nvPr/>
          </p:nvGrpSpPr>
          <p:grpSpPr>
            <a:xfrm>
              <a:off x="2828924" y="3848100"/>
              <a:ext cx="1567543" cy="1210944"/>
              <a:chOff x="-1" y="0"/>
              <a:chExt cx="1400175" cy="1276349"/>
            </a:xfrm>
            <a:noFill/>
          </p:grpSpPr>
          <p:sp>
            <p:nvSpPr>
              <p:cNvPr id="399" name="Oval 398"/>
              <p:cNvSpPr/>
              <p:nvPr/>
            </p:nvSpPr>
            <p:spPr>
              <a:xfrm>
                <a:off x="-1" y="0"/>
                <a:ext cx="1400175" cy="1276349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AU" sz="100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Calibri" panose="020F0502020204030204" pitchFamily="34" charset="0"/>
                    <a:cs typeface="Times New Roman" panose="02020603050405020304" pitchFamily="18" charset="0"/>
                  </a:rPr>
                  <a:t>COMPOSE MTD &amp; YTD PROFIT REPORTS</a:t>
                </a:r>
                <a:endParaRPr lang="en-AU" sz="11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400" name="Straight Connector 399"/>
              <p:cNvCxnSpPr/>
              <p:nvPr/>
            </p:nvCxnSpPr>
            <p:spPr>
              <a:xfrm>
                <a:off x="141890" y="283779"/>
                <a:ext cx="1152525" cy="9525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1" name="Text Box 2"/>
              <p:cNvSpPr txBox="1">
                <a:spLocks noChangeArrowheads="1"/>
              </p:cNvSpPr>
              <p:nvPr/>
            </p:nvSpPr>
            <p:spPr bwMode="auto">
              <a:xfrm>
                <a:off x="614855" y="47297"/>
                <a:ext cx="247650" cy="27622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AU" sz="110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4</a:t>
                </a:r>
                <a:endParaRPr lang="en-AU" sz="11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29" name="Group 328"/>
            <p:cNvGrpSpPr/>
            <p:nvPr/>
          </p:nvGrpSpPr>
          <p:grpSpPr>
            <a:xfrm>
              <a:off x="190500" y="1066800"/>
              <a:ext cx="1400175" cy="1183970"/>
              <a:chOff x="0" y="47276"/>
              <a:chExt cx="1400175" cy="1228519"/>
            </a:xfrm>
            <a:noFill/>
          </p:grpSpPr>
          <p:sp>
            <p:nvSpPr>
              <p:cNvPr id="396" name="Oval 395"/>
              <p:cNvSpPr/>
              <p:nvPr/>
            </p:nvSpPr>
            <p:spPr>
              <a:xfrm>
                <a:off x="0" y="47276"/>
                <a:ext cx="1400175" cy="1228519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AU" sz="1000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Calibri" panose="020F0502020204030204" pitchFamily="34" charset="0"/>
                    <a:cs typeface="Times New Roman" panose="02020603050405020304" pitchFamily="18" charset="0"/>
                  </a:rPr>
                  <a:t>CREATE APPOINTMENT LISTS</a:t>
                </a:r>
                <a:endParaRPr lang="en-AU" sz="11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97" name="Straight Connector 396"/>
              <p:cNvCxnSpPr/>
              <p:nvPr/>
            </p:nvCxnSpPr>
            <p:spPr>
              <a:xfrm>
                <a:off x="141890" y="283779"/>
                <a:ext cx="1152525" cy="9525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8" name="Text Box 2"/>
              <p:cNvSpPr txBox="1">
                <a:spLocks noChangeArrowheads="1"/>
              </p:cNvSpPr>
              <p:nvPr/>
            </p:nvSpPr>
            <p:spPr bwMode="auto">
              <a:xfrm>
                <a:off x="614855" y="47297"/>
                <a:ext cx="247650" cy="27622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AU" sz="110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</a:t>
                </a:r>
                <a:endParaRPr lang="en-AU" sz="11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30" name="Group 329"/>
            <p:cNvGrpSpPr/>
            <p:nvPr/>
          </p:nvGrpSpPr>
          <p:grpSpPr>
            <a:xfrm>
              <a:off x="3352800" y="2533650"/>
              <a:ext cx="1365662" cy="1211085"/>
              <a:chOff x="0" y="0"/>
              <a:chExt cx="1400175" cy="1276350"/>
            </a:xfrm>
            <a:noFill/>
          </p:grpSpPr>
          <p:sp>
            <p:nvSpPr>
              <p:cNvPr id="393" name="Oval 392"/>
              <p:cNvSpPr/>
              <p:nvPr/>
            </p:nvSpPr>
            <p:spPr>
              <a:xfrm>
                <a:off x="0" y="0"/>
                <a:ext cx="1400175" cy="1276350"/>
              </a:xfrm>
              <a:prstGeom prst="ellipse">
                <a:avLst/>
              </a:prstGeom>
              <a:grpFill/>
              <a:ln>
                <a:solidFill>
                  <a:srgbClr val="7096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AU" sz="100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Calibri" panose="020F0502020204030204" pitchFamily="34" charset="0"/>
                    <a:cs typeface="Times New Roman" panose="02020603050405020304" pitchFamily="18" charset="0"/>
                  </a:rPr>
                  <a:t>CREATE REPORT CALL LIST</a:t>
                </a:r>
                <a:endParaRPr lang="en-AU" sz="11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94" name="Straight Connector 393"/>
              <p:cNvCxnSpPr/>
              <p:nvPr/>
            </p:nvCxnSpPr>
            <p:spPr>
              <a:xfrm>
                <a:off x="141890" y="283779"/>
                <a:ext cx="1152525" cy="9525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5" name="Text Box 2"/>
              <p:cNvSpPr txBox="1">
                <a:spLocks noChangeArrowheads="1"/>
              </p:cNvSpPr>
              <p:nvPr/>
            </p:nvSpPr>
            <p:spPr bwMode="auto">
              <a:xfrm>
                <a:off x="614855" y="47297"/>
                <a:ext cx="247650" cy="27622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AU" sz="110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3</a:t>
                </a:r>
                <a:endParaRPr lang="en-AU" sz="11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31" name="Group 330"/>
            <p:cNvGrpSpPr/>
            <p:nvPr/>
          </p:nvGrpSpPr>
          <p:grpSpPr>
            <a:xfrm>
              <a:off x="7353300" y="171450"/>
              <a:ext cx="1567543" cy="1210945"/>
              <a:chOff x="0" y="0"/>
              <a:chExt cx="1400175" cy="1276350"/>
            </a:xfrm>
            <a:noFill/>
          </p:grpSpPr>
          <p:sp>
            <p:nvSpPr>
              <p:cNvPr id="390" name="Oval 389"/>
              <p:cNvSpPr/>
              <p:nvPr/>
            </p:nvSpPr>
            <p:spPr>
              <a:xfrm>
                <a:off x="0" y="0"/>
                <a:ext cx="1400175" cy="127635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AU" sz="100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Calibri" panose="020F0502020204030204" pitchFamily="34" charset="0"/>
                    <a:cs typeface="Times New Roman" panose="02020603050405020304" pitchFamily="18" charset="0"/>
                  </a:rPr>
                  <a:t>UPDATE CUSTOMER INFORMATION</a:t>
                </a:r>
                <a:endParaRPr lang="en-AU" sz="11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91" name="Straight Connector 390"/>
              <p:cNvCxnSpPr/>
              <p:nvPr/>
            </p:nvCxnSpPr>
            <p:spPr>
              <a:xfrm>
                <a:off x="141890" y="283779"/>
                <a:ext cx="1152525" cy="9525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2" name="Text Box 2"/>
              <p:cNvSpPr txBox="1">
                <a:spLocks noChangeArrowheads="1"/>
              </p:cNvSpPr>
              <p:nvPr/>
            </p:nvSpPr>
            <p:spPr bwMode="auto">
              <a:xfrm>
                <a:off x="614855" y="47297"/>
                <a:ext cx="247650" cy="27622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AU" sz="1100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5</a:t>
                </a:r>
                <a:endParaRPr lang="en-AU" sz="11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32" name="Rectangle 331"/>
            <p:cNvSpPr/>
            <p:nvPr/>
          </p:nvSpPr>
          <p:spPr>
            <a:xfrm>
              <a:off x="5276850" y="3552825"/>
              <a:ext cx="1057275" cy="144653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AU" sz="110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Calibri" panose="020F0502020204030204" pitchFamily="34" charset="0"/>
                  <a:cs typeface="Times New Roman" panose="02020603050405020304" pitchFamily="18" charset="0"/>
                </a:rPr>
                <a:t>ACCOUNTS RECEIVABLE</a:t>
              </a:r>
              <a:endParaRPr lang="en-AU" sz="11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33" name="Rectangle 332"/>
            <p:cNvSpPr/>
            <p:nvPr/>
          </p:nvSpPr>
          <p:spPr>
            <a:xfrm>
              <a:off x="561975" y="3629025"/>
              <a:ext cx="1057275" cy="11994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AU" sz="110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Calibri" panose="020F0502020204030204" pitchFamily="34" charset="0"/>
                  <a:cs typeface="Times New Roman" panose="02020603050405020304" pitchFamily="18" charset="0"/>
                </a:rPr>
                <a:t>MEDICAL STAFF</a:t>
              </a:r>
              <a:endParaRPr lang="en-AU" sz="11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34" name="Rectangle 333"/>
            <p:cNvSpPr/>
            <p:nvPr/>
          </p:nvSpPr>
          <p:spPr>
            <a:xfrm>
              <a:off x="1962150" y="5143500"/>
              <a:ext cx="1057275" cy="99752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AU" sz="110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Calibri" panose="020F0502020204030204" pitchFamily="34" charset="0"/>
                  <a:cs typeface="Times New Roman" panose="02020603050405020304" pitchFamily="18" charset="0"/>
                </a:rPr>
                <a:t>PAYROLL</a:t>
              </a:r>
              <a:endParaRPr lang="en-AU" sz="11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35" name="Rectangle 334"/>
            <p:cNvSpPr/>
            <p:nvPr/>
          </p:nvSpPr>
          <p:spPr>
            <a:xfrm>
              <a:off x="5105400" y="838200"/>
              <a:ext cx="1057275" cy="153191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AU" sz="110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Calibri" panose="020F0502020204030204" pitchFamily="34" charset="0"/>
                  <a:cs typeface="Times New Roman" panose="02020603050405020304" pitchFamily="18" charset="0"/>
                </a:rPr>
                <a:t>CUSTOMER</a:t>
              </a:r>
              <a:endParaRPr lang="en-AU" sz="11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36" name="Rectangle 335"/>
            <p:cNvSpPr/>
            <p:nvPr/>
          </p:nvSpPr>
          <p:spPr>
            <a:xfrm>
              <a:off x="3295650" y="85725"/>
              <a:ext cx="1057275" cy="132982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AU" sz="110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Calibri" panose="020F0502020204030204" pitchFamily="34" charset="0"/>
                  <a:cs typeface="Times New Roman" panose="02020603050405020304" pitchFamily="18" charset="0"/>
                </a:rPr>
                <a:t>HUMAN RESOURCES</a:t>
              </a:r>
              <a:endParaRPr lang="en-AU" sz="11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37" name="Elbow Connector 336"/>
            <p:cNvCxnSpPr/>
            <p:nvPr/>
          </p:nvCxnSpPr>
          <p:spPr>
            <a:xfrm>
              <a:off x="428625" y="2114550"/>
              <a:ext cx="142504" cy="1543793"/>
            </a:xfrm>
            <a:prstGeom prst="bentConnector3">
              <a:avLst>
                <a:gd name="adj1" fmla="val -263437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8" name="Text Box 2"/>
            <p:cNvSpPr txBox="1">
              <a:spLocks noChangeArrowheads="1"/>
            </p:cNvSpPr>
            <p:nvPr/>
          </p:nvSpPr>
          <p:spPr bwMode="auto">
            <a:xfrm>
              <a:off x="0" y="2352675"/>
              <a:ext cx="1127760" cy="2493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AU" sz="90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APPOINTMENT LIST</a:t>
              </a:r>
              <a:endParaRPr lang="en-AU" sz="11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39" name="Straight Arrow Connector 338"/>
            <p:cNvCxnSpPr/>
            <p:nvPr/>
          </p:nvCxnSpPr>
          <p:spPr>
            <a:xfrm flipH="1">
              <a:off x="1504950" y="447675"/>
              <a:ext cx="1804975" cy="90252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0" name="Text Box 2"/>
            <p:cNvSpPr txBox="1">
              <a:spLocks noChangeArrowheads="1"/>
            </p:cNvSpPr>
            <p:nvPr/>
          </p:nvSpPr>
          <p:spPr bwMode="auto">
            <a:xfrm>
              <a:off x="1790700" y="410962"/>
              <a:ext cx="1127966" cy="5581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AU" sz="9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APPOINTMENT INFORMATION</a:t>
              </a:r>
              <a:endParaRPr lang="en-AU" sz="1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1" name="Text Box 2"/>
            <p:cNvSpPr txBox="1">
              <a:spLocks noChangeArrowheads="1"/>
            </p:cNvSpPr>
            <p:nvPr/>
          </p:nvSpPr>
          <p:spPr bwMode="auto">
            <a:xfrm>
              <a:off x="4495800" y="-37544"/>
              <a:ext cx="1127966" cy="5581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AU" sz="9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APPOINTMENT REQUEST</a:t>
              </a:r>
              <a:endParaRPr lang="en-AU" sz="1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42" name="Elbow Connector 341"/>
            <p:cNvCxnSpPr/>
            <p:nvPr/>
          </p:nvCxnSpPr>
          <p:spPr>
            <a:xfrm flipH="1">
              <a:off x="6296025" y="3714750"/>
              <a:ext cx="510276" cy="843016"/>
            </a:xfrm>
            <a:prstGeom prst="bentConnector3">
              <a:avLst>
                <a:gd name="adj1" fmla="val 13875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Elbow Connector 342"/>
            <p:cNvCxnSpPr/>
            <p:nvPr/>
          </p:nvCxnSpPr>
          <p:spPr>
            <a:xfrm flipV="1">
              <a:off x="6343650" y="3286125"/>
              <a:ext cx="1543248" cy="1710476"/>
            </a:xfrm>
            <a:prstGeom prst="bentConnector3">
              <a:avLst>
                <a:gd name="adj1" fmla="val 109616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4" name="Group 343"/>
            <p:cNvGrpSpPr/>
            <p:nvPr/>
          </p:nvGrpSpPr>
          <p:grpSpPr>
            <a:xfrm>
              <a:off x="6457950" y="2562225"/>
              <a:ext cx="1436914" cy="1210945"/>
              <a:chOff x="0" y="0"/>
              <a:chExt cx="1400175" cy="1276350"/>
            </a:xfrm>
            <a:noFill/>
          </p:grpSpPr>
          <p:sp>
            <p:nvSpPr>
              <p:cNvPr id="387" name="Oval 386"/>
              <p:cNvSpPr/>
              <p:nvPr/>
            </p:nvSpPr>
            <p:spPr>
              <a:xfrm>
                <a:off x="0" y="0"/>
                <a:ext cx="1400175" cy="127635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AU" sz="100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Calibri" panose="020F0502020204030204" pitchFamily="34" charset="0"/>
                    <a:cs typeface="Times New Roman" panose="02020603050405020304" pitchFamily="18" charset="0"/>
                  </a:rPr>
                  <a:t>CONTINUE OR FINALISE PAYMENT</a:t>
                </a:r>
                <a:endParaRPr lang="en-AU" sz="11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88" name="Straight Connector 387"/>
              <p:cNvCxnSpPr/>
              <p:nvPr/>
            </p:nvCxnSpPr>
            <p:spPr>
              <a:xfrm>
                <a:off x="141890" y="283779"/>
                <a:ext cx="1152525" cy="9525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9" name="Text Box 2"/>
              <p:cNvSpPr txBox="1">
                <a:spLocks noChangeArrowheads="1"/>
              </p:cNvSpPr>
              <p:nvPr/>
            </p:nvSpPr>
            <p:spPr bwMode="auto">
              <a:xfrm>
                <a:off x="614855" y="47297"/>
                <a:ext cx="247650" cy="27622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AU" sz="1100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6</a:t>
                </a:r>
                <a:endParaRPr lang="en-AU" sz="11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45" name="Text Box 2"/>
            <p:cNvSpPr txBox="1">
              <a:spLocks noChangeArrowheads="1"/>
            </p:cNvSpPr>
            <p:nvPr/>
          </p:nvSpPr>
          <p:spPr bwMode="auto">
            <a:xfrm>
              <a:off x="6705600" y="1695450"/>
              <a:ext cx="1329459" cy="5581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AU" sz="90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DENIED TRANSACTION</a:t>
              </a:r>
              <a:endParaRPr lang="en-AU" sz="11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46" name="Straight Arrow Connector 345"/>
            <p:cNvCxnSpPr/>
            <p:nvPr/>
          </p:nvCxnSpPr>
          <p:spPr>
            <a:xfrm flipH="1" flipV="1">
              <a:off x="6153150" y="2200275"/>
              <a:ext cx="653143" cy="4494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Arrow Connector 346"/>
            <p:cNvCxnSpPr/>
            <p:nvPr/>
          </p:nvCxnSpPr>
          <p:spPr>
            <a:xfrm>
              <a:off x="5676900" y="2371725"/>
              <a:ext cx="843148" cy="65314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8" name="Text Box 2"/>
            <p:cNvSpPr txBox="1">
              <a:spLocks noChangeArrowheads="1"/>
            </p:cNvSpPr>
            <p:nvPr/>
          </p:nvSpPr>
          <p:spPr bwMode="auto">
            <a:xfrm>
              <a:off x="5546255" y="2819122"/>
              <a:ext cx="949597" cy="5575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AU" sz="9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INSURANCE &amp; PAYMENT TYPE</a:t>
              </a:r>
              <a:endParaRPr lang="en-AU" sz="1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9" name="Text Box 2"/>
            <p:cNvSpPr txBox="1">
              <a:spLocks noChangeArrowheads="1"/>
            </p:cNvSpPr>
            <p:nvPr/>
          </p:nvSpPr>
          <p:spPr bwMode="auto">
            <a:xfrm>
              <a:off x="6426670" y="2248316"/>
              <a:ext cx="688769" cy="5581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AU" sz="9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INVOICE</a:t>
              </a:r>
              <a:endParaRPr lang="en-AU" sz="1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50" name="Elbow Connector 349"/>
            <p:cNvCxnSpPr/>
            <p:nvPr/>
          </p:nvCxnSpPr>
          <p:spPr>
            <a:xfrm flipH="1" flipV="1">
              <a:off x="6191250" y="1704975"/>
              <a:ext cx="1851974" cy="3277598"/>
            </a:xfrm>
            <a:prstGeom prst="bentConnector3">
              <a:avLst>
                <a:gd name="adj1" fmla="val -15607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1" name="Text Box 2"/>
            <p:cNvSpPr txBox="1">
              <a:spLocks noChangeArrowheads="1"/>
            </p:cNvSpPr>
            <p:nvPr/>
          </p:nvSpPr>
          <p:spPr bwMode="auto">
            <a:xfrm>
              <a:off x="6682943" y="3943349"/>
              <a:ext cx="1127966" cy="5581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AU" sz="9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FULL OR PARTIAL PAYMENT</a:t>
              </a:r>
              <a:endParaRPr lang="en-AU" sz="1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52" name="Text Box 2"/>
            <p:cNvSpPr txBox="1">
              <a:spLocks noChangeArrowheads="1"/>
            </p:cNvSpPr>
            <p:nvPr/>
          </p:nvSpPr>
          <p:spPr bwMode="auto">
            <a:xfrm>
              <a:off x="7214032" y="4324350"/>
              <a:ext cx="1127966" cy="5581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AU" sz="9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CONFIRMED TRANSACTION</a:t>
              </a:r>
              <a:endParaRPr lang="en-AU" sz="1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53" name="Elbow Connector 352"/>
            <p:cNvCxnSpPr/>
            <p:nvPr/>
          </p:nvCxnSpPr>
          <p:spPr>
            <a:xfrm flipH="1">
              <a:off x="6105525" y="657225"/>
              <a:ext cx="1258785" cy="177858"/>
            </a:xfrm>
            <a:prstGeom prst="bentConnector3">
              <a:avLst>
                <a:gd name="adj1" fmla="val 99408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4" name="Text Box 2"/>
            <p:cNvSpPr txBox="1">
              <a:spLocks noChangeArrowheads="1"/>
            </p:cNvSpPr>
            <p:nvPr/>
          </p:nvSpPr>
          <p:spPr bwMode="auto">
            <a:xfrm>
              <a:off x="6210300" y="1304925"/>
              <a:ext cx="1923803" cy="3823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AU" sz="90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INFORMATION CHANGE REQUEST</a:t>
              </a:r>
              <a:endParaRPr lang="en-AU" sz="11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55" name="Text Box 2"/>
            <p:cNvSpPr txBox="1">
              <a:spLocks noChangeArrowheads="1"/>
            </p:cNvSpPr>
            <p:nvPr/>
          </p:nvSpPr>
          <p:spPr bwMode="auto">
            <a:xfrm>
              <a:off x="6276975" y="904875"/>
              <a:ext cx="1186815" cy="213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AU" sz="9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NEW INFORMATION</a:t>
              </a:r>
              <a:endParaRPr lang="en-AU" sz="1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56" name="Elbow Connector 355"/>
            <p:cNvCxnSpPr/>
            <p:nvPr/>
          </p:nvCxnSpPr>
          <p:spPr>
            <a:xfrm flipH="1" flipV="1">
              <a:off x="4362450" y="342900"/>
              <a:ext cx="723999" cy="1282535"/>
            </a:xfrm>
            <a:prstGeom prst="bentConnector3">
              <a:avLst>
                <a:gd name="adj1" fmla="val 13287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Arrow Connector 356"/>
            <p:cNvCxnSpPr/>
            <p:nvPr/>
          </p:nvCxnSpPr>
          <p:spPr>
            <a:xfrm flipH="1">
              <a:off x="6162675" y="1314450"/>
              <a:ext cx="1649326" cy="4571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Elbow Connector 357"/>
            <p:cNvCxnSpPr/>
            <p:nvPr/>
          </p:nvCxnSpPr>
          <p:spPr>
            <a:xfrm flipH="1">
              <a:off x="2057400" y="1133475"/>
              <a:ext cx="1258406" cy="759889"/>
            </a:xfrm>
            <a:prstGeom prst="bentConnector3">
              <a:avLst>
                <a:gd name="adj1" fmla="val 100837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9" name="Text Box 2"/>
            <p:cNvSpPr txBox="1">
              <a:spLocks noChangeArrowheads="1"/>
            </p:cNvSpPr>
            <p:nvPr/>
          </p:nvSpPr>
          <p:spPr bwMode="auto">
            <a:xfrm>
              <a:off x="2828924" y="1544437"/>
              <a:ext cx="973776" cy="427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AU" sz="9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EMPLOYEE AVAILABILITY</a:t>
              </a:r>
              <a:endParaRPr lang="en-AU" sz="1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60" name="Straight Arrow Connector 359"/>
            <p:cNvCxnSpPr/>
            <p:nvPr/>
          </p:nvCxnSpPr>
          <p:spPr>
            <a:xfrm flipV="1">
              <a:off x="1257300" y="2838450"/>
              <a:ext cx="617517" cy="77978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Arrow Connector 360"/>
            <p:cNvCxnSpPr/>
            <p:nvPr/>
          </p:nvCxnSpPr>
          <p:spPr>
            <a:xfrm flipH="1">
              <a:off x="1600200" y="3000375"/>
              <a:ext cx="533845" cy="71251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2" name="Text Box 2"/>
            <p:cNvSpPr txBox="1">
              <a:spLocks noChangeArrowheads="1"/>
            </p:cNvSpPr>
            <p:nvPr/>
          </p:nvSpPr>
          <p:spPr bwMode="auto">
            <a:xfrm>
              <a:off x="781050" y="3019425"/>
              <a:ext cx="1127760" cy="3918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AU" sz="90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VACATION/SICK LEAVE</a:t>
              </a:r>
              <a:endParaRPr lang="en-AU" sz="11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63" name="Text Box 2"/>
            <p:cNvSpPr txBox="1">
              <a:spLocks noChangeArrowheads="1"/>
            </p:cNvSpPr>
            <p:nvPr/>
          </p:nvSpPr>
          <p:spPr bwMode="auto">
            <a:xfrm>
              <a:off x="1762125" y="3305175"/>
              <a:ext cx="1127760" cy="3918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AU" sz="90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EMPLOYEE SCHEDULE</a:t>
              </a:r>
              <a:endParaRPr lang="en-AU" sz="11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64" name="Elbow Connector 363"/>
            <p:cNvCxnSpPr/>
            <p:nvPr/>
          </p:nvCxnSpPr>
          <p:spPr>
            <a:xfrm flipV="1">
              <a:off x="2886075" y="1457325"/>
              <a:ext cx="688769" cy="498219"/>
            </a:xfrm>
            <a:prstGeom prst="bentConnector3">
              <a:avLst>
                <a:gd name="adj1" fmla="val 99826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5" name="Text Box 2"/>
            <p:cNvSpPr txBox="1">
              <a:spLocks noChangeArrowheads="1"/>
            </p:cNvSpPr>
            <p:nvPr/>
          </p:nvSpPr>
          <p:spPr bwMode="auto">
            <a:xfrm>
              <a:off x="2000250" y="1152525"/>
              <a:ext cx="1068779" cy="2371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AU" sz="90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EMPLOYEE LIST</a:t>
              </a:r>
              <a:endParaRPr lang="en-AU" sz="11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66" name="Elbow Connector 365"/>
            <p:cNvCxnSpPr/>
            <p:nvPr/>
          </p:nvCxnSpPr>
          <p:spPr>
            <a:xfrm flipH="1">
              <a:off x="3971925" y="1409700"/>
              <a:ext cx="45719" cy="1153236"/>
            </a:xfrm>
            <a:prstGeom prst="bentConnector3">
              <a:avLst>
                <a:gd name="adj1" fmla="val 99826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Elbow Connector 366"/>
            <p:cNvCxnSpPr/>
            <p:nvPr/>
          </p:nvCxnSpPr>
          <p:spPr>
            <a:xfrm flipV="1">
              <a:off x="4667250" y="2390775"/>
              <a:ext cx="898695" cy="566120"/>
            </a:xfrm>
            <a:prstGeom prst="bentConnector3">
              <a:avLst>
                <a:gd name="adj1" fmla="val 9789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8" name="Text Box 2"/>
            <p:cNvSpPr txBox="1">
              <a:spLocks noChangeArrowheads="1"/>
            </p:cNvSpPr>
            <p:nvPr/>
          </p:nvSpPr>
          <p:spPr bwMode="auto">
            <a:xfrm>
              <a:off x="4648200" y="2582246"/>
              <a:ext cx="926277" cy="3917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AU" sz="9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APPOINTMENT REMINDER</a:t>
              </a:r>
              <a:endParaRPr lang="en-AU" sz="1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69" name="Text Box 2"/>
            <p:cNvSpPr txBox="1">
              <a:spLocks noChangeArrowheads="1"/>
            </p:cNvSpPr>
            <p:nvPr/>
          </p:nvSpPr>
          <p:spPr bwMode="auto">
            <a:xfrm>
              <a:off x="3933825" y="1866900"/>
              <a:ext cx="807522" cy="3918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AU" sz="90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CUSTOMER LIST</a:t>
              </a:r>
              <a:endParaRPr lang="en-AU" sz="11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70" name="Elbow Connector 369"/>
            <p:cNvCxnSpPr/>
            <p:nvPr/>
          </p:nvCxnSpPr>
          <p:spPr>
            <a:xfrm>
              <a:off x="581025" y="4400550"/>
              <a:ext cx="3574110" cy="2220562"/>
            </a:xfrm>
            <a:prstGeom prst="bentConnector3">
              <a:avLst>
                <a:gd name="adj1" fmla="val -10437"/>
              </a:avLst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1" name="Text Box 2"/>
            <p:cNvSpPr txBox="1">
              <a:spLocks noChangeArrowheads="1"/>
            </p:cNvSpPr>
            <p:nvPr/>
          </p:nvSpPr>
          <p:spPr bwMode="auto">
            <a:xfrm>
              <a:off x="3952875" y="6068814"/>
              <a:ext cx="1127760" cy="5340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AU" sz="9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APPOINTMENT DETAILS AND RESULT</a:t>
              </a:r>
              <a:endParaRPr lang="en-AU" sz="1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72" name="Elbow Connector 371"/>
            <p:cNvCxnSpPr/>
            <p:nvPr/>
          </p:nvCxnSpPr>
          <p:spPr>
            <a:xfrm flipH="1">
              <a:off x="4171950" y="1285875"/>
              <a:ext cx="4437768" cy="5331897"/>
            </a:xfrm>
            <a:prstGeom prst="bentConnector3">
              <a:avLst>
                <a:gd name="adj1" fmla="val -7015"/>
              </a:avLst>
            </a:prstGeom>
            <a:ln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Elbow Connector 372"/>
            <p:cNvCxnSpPr/>
            <p:nvPr/>
          </p:nvCxnSpPr>
          <p:spPr>
            <a:xfrm flipV="1">
              <a:off x="6191250" y="914400"/>
              <a:ext cx="1146059" cy="225087"/>
            </a:xfrm>
            <a:prstGeom prst="bentConnector3">
              <a:avLst>
                <a:gd name="adj1" fmla="val 13571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Elbow Connector 373"/>
            <p:cNvCxnSpPr/>
            <p:nvPr/>
          </p:nvCxnSpPr>
          <p:spPr>
            <a:xfrm flipV="1">
              <a:off x="5476875" y="285750"/>
              <a:ext cx="2291063" cy="557811"/>
            </a:xfrm>
            <a:prstGeom prst="bentConnector3">
              <a:avLst>
                <a:gd name="adj1" fmla="val 218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5" name="Text Box 2"/>
            <p:cNvSpPr txBox="1">
              <a:spLocks noChangeArrowheads="1"/>
            </p:cNvSpPr>
            <p:nvPr/>
          </p:nvSpPr>
          <p:spPr bwMode="auto">
            <a:xfrm>
              <a:off x="5981700" y="447675"/>
              <a:ext cx="1555667" cy="2256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AU" sz="90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CUSTOMER INFORMATION</a:t>
              </a:r>
              <a:endParaRPr lang="en-AU" sz="11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76" name="Text Box 2"/>
            <p:cNvSpPr txBox="1">
              <a:spLocks noChangeArrowheads="1"/>
            </p:cNvSpPr>
            <p:nvPr/>
          </p:nvSpPr>
          <p:spPr bwMode="auto">
            <a:xfrm>
              <a:off x="5514975" y="76616"/>
              <a:ext cx="2054431" cy="2364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AU" sz="9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INFORMATION ACCESS REQUEST</a:t>
              </a:r>
              <a:endParaRPr lang="en-AU" sz="1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77" name="Elbow Connector 376"/>
            <p:cNvCxnSpPr/>
            <p:nvPr/>
          </p:nvCxnSpPr>
          <p:spPr>
            <a:xfrm>
              <a:off x="619125" y="4829175"/>
              <a:ext cx="1341912" cy="1258785"/>
            </a:xfrm>
            <a:prstGeom prst="bentConnector3">
              <a:avLst>
                <a:gd name="adj1" fmla="val -2204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8" name="Text Box 2"/>
            <p:cNvSpPr txBox="1">
              <a:spLocks noChangeArrowheads="1"/>
            </p:cNvSpPr>
            <p:nvPr/>
          </p:nvSpPr>
          <p:spPr bwMode="auto">
            <a:xfrm>
              <a:off x="590550" y="5867817"/>
              <a:ext cx="1127760" cy="5340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AU" sz="9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LOGGED HOURS</a:t>
              </a:r>
              <a:endParaRPr lang="en-AU" sz="1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79" name="Straight Arrow Connector 378"/>
            <p:cNvCxnSpPr/>
            <p:nvPr/>
          </p:nvCxnSpPr>
          <p:spPr>
            <a:xfrm flipV="1">
              <a:off x="4286250" y="4067175"/>
              <a:ext cx="982810" cy="5991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0" name="Text Box 2"/>
            <p:cNvSpPr txBox="1">
              <a:spLocks noChangeArrowheads="1"/>
            </p:cNvSpPr>
            <p:nvPr/>
          </p:nvSpPr>
          <p:spPr bwMode="auto">
            <a:xfrm>
              <a:off x="4324350" y="4105275"/>
              <a:ext cx="1056904" cy="4502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AU" sz="90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COMPLETE REPORT</a:t>
              </a:r>
              <a:endParaRPr lang="en-AU" sz="11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81" name="Elbow Connector 380"/>
            <p:cNvCxnSpPr/>
            <p:nvPr/>
          </p:nvCxnSpPr>
          <p:spPr>
            <a:xfrm flipH="1" flipV="1">
              <a:off x="847725" y="4829175"/>
              <a:ext cx="1091953" cy="973776"/>
            </a:xfrm>
            <a:prstGeom prst="bentConnector3">
              <a:avLst>
                <a:gd name="adj1" fmla="val 10024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2" name="Text Box 2"/>
            <p:cNvSpPr txBox="1">
              <a:spLocks noChangeArrowheads="1"/>
            </p:cNvSpPr>
            <p:nvPr/>
          </p:nvSpPr>
          <p:spPr bwMode="auto">
            <a:xfrm>
              <a:off x="797395" y="5277543"/>
              <a:ext cx="1127760" cy="5098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AU" sz="9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CALCULATED VACATION / SICK LEAVE</a:t>
              </a:r>
              <a:endParaRPr lang="en-AU" sz="1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83" name="Elbow Connector 382"/>
            <p:cNvCxnSpPr/>
            <p:nvPr/>
          </p:nvCxnSpPr>
          <p:spPr>
            <a:xfrm flipH="1" flipV="1">
              <a:off x="1104900" y="4810125"/>
              <a:ext cx="854866" cy="475013"/>
            </a:xfrm>
            <a:prstGeom prst="bentConnector3">
              <a:avLst>
                <a:gd name="adj1" fmla="val 10024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4" name="Text Box 2"/>
            <p:cNvSpPr txBox="1">
              <a:spLocks noChangeArrowheads="1"/>
            </p:cNvSpPr>
            <p:nvPr/>
          </p:nvSpPr>
          <p:spPr bwMode="auto">
            <a:xfrm>
              <a:off x="1104900" y="5058469"/>
              <a:ext cx="605641" cy="2493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AU" sz="9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WAGES</a:t>
              </a:r>
              <a:endParaRPr lang="en-AU" sz="1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85" name="Straight Arrow Connector 384"/>
            <p:cNvCxnSpPr/>
            <p:nvPr/>
          </p:nvCxnSpPr>
          <p:spPr>
            <a:xfrm>
              <a:off x="1619250" y="4276725"/>
              <a:ext cx="1254641" cy="4571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6" name="Text Box 2"/>
            <p:cNvSpPr txBox="1">
              <a:spLocks noChangeArrowheads="1"/>
            </p:cNvSpPr>
            <p:nvPr/>
          </p:nvSpPr>
          <p:spPr bwMode="auto">
            <a:xfrm>
              <a:off x="1590675" y="4362450"/>
              <a:ext cx="1127760" cy="3918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AU" sz="90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COST/PROFIT OF APPOINTMENT</a:t>
              </a:r>
              <a:endParaRPr lang="en-AU" sz="11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67898038"/>
      </p:ext>
    </p:extLst>
  </p:cSld>
  <p:clrMapOvr>
    <a:masterClrMapping/>
  </p:clrMapOvr>
  <p:transition spd="slow">
    <p:push dir="d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817" y="-161566"/>
            <a:ext cx="5026631" cy="1478570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Functional primitive for payment</a:t>
            </a:r>
            <a:endParaRPr lang="en-A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3245044" y="550558"/>
            <a:ext cx="7448550" cy="5849620"/>
            <a:chOff x="0" y="0"/>
            <a:chExt cx="7448550" cy="5849620"/>
          </a:xfrm>
        </p:grpSpPr>
        <p:grpSp>
          <p:nvGrpSpPr>
            <p:cNvPr id="11" name="Group 10"/>
            <p:cNvGrpSpPr/>
            <p:nvPr/>
          </p:nvGrpSpPr>
          <p:grpSpPr>
            <a:xfrm>
              <a:off x="2924175" y="0"/>
              <a:ext cx="1436370" cy="1210945"/>
              <a:chOff x="0" y="0"/>
              <a:chExt cx="1400175" cy="1276350"/>
            </a:xfrm>
            <a:noFill/>
          </p:grpSpPr>
          <p:sp>
            <p:nvSpPr>
              <p:cNvPr id="54" name="Oval 53"/>
              <p:cNvSpPr/>
              <p:nvPr/>
            </p:nvSpPr>
            <p:spPr>
              <a:xfrm>
                <a:off x="0" y="0"/>
                <a:ext cx="1400175" cy="1276350"/>
              </a:xfrm>
              <a:prstGeom prst="ellipse">
                <a:avLst/>
              </a:prstGeom>
              <a:grpFill/>
              <a:ln w="12700" cap="flat" cmpd="sng" algn="ctr">
                <a:solidFill>
                  <a:srgbClr val="709635"/>
                </a:solidFill>
                <a:prstDash val="solid"/>
                <a:miter lim="800000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AU" sz="100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FINALISE PAYMENT</a:t>
                </a:r>
                <a:endParaRPr lang="en-AU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55" name="Straight Connector 54"/>
              <p:cNvCxnSpPr/>
              <p:nvPr/>
            </p:nvCxnSpPr>
            <p:spPr>
              <a:xfrm>
                <a:off x="141890" y="283779"/>
                <a:ext cx="1152525" cy="9525"/>
              </a:xfrm>
              <a:prstGeom prst="line">
                <a:avLst/>
              </a:prstGeom>
              <a:grpFill/>
              <a:ln w="6350" cap="flat" cmpd="sng" algn="ctr">
                <a:solidFill>
                  <a:schemeClr val="accent1"/>
                </a:solidFill>
                <a:prstDash val="solid"/>
                <a:miter lim="800000"/>
              </a:ln>
              <a:effectLst/>
            </p:spPr>
          </p:cxnSp>
          <p:sp>
            <p:nvSpPr>
              <p:cNvPr id="56" name="Text Box 2"/>
              <p:cNvSpPr txBox="1">
                <a:spLocks noChangeArrowheads="1"/>
              </p:cNvSpPr>
              <p:nvPr/>
            </p:nvSpPr>
            <p:spPr bwMode="auto">
              <a:xfrm>
                <a:off x="538325" y="47297"/>
                <a:ext cx="445883" cy="27622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AU" sz="1100" dirty="0">
                    <a:solidFill>
                      <a:schemeClr val="bg1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6.2</a:t>
                </a: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2905125" y="3133725"/>
              <a:ext cx="1436370" cy="1210945"/>
              <a:chOff x="0" y="0"/>
              <a:chExt cx="1400175" cy="1276350"/>
            </a:xfrm>
            <a:noFill/>
          </p:grpSpPr>
          <p:sp>
            <p:nvSpPr>
              <p:cNvPr id="51" name="Oval 50"/>
              <p:cNvSpPr/>
              <p:nvPr/>
            </p:nvSpPr>
            <p:spPr>
              <a:xfrm>
                <a:off x="0" y="0"/>
                <a:ext cx="1400175" cy="1276350"/>
              </a:xfrm>
              <a:prstGeom prst="ellipse">
                <a:avLst/>
              </a:prstGeom>
              <a:grpFill/>
              <a:ln w="12700" cap="flat" cmpd="sng" algn="ctr">
                <a:solidFill>
                  <a:srgbClr val="709635"/>
                </a:solidFill>
                <a:prstDash val="solid"/>
                <a:miter lim="800000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AU" sz="100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PREPARE INVOICE</a:t>
                </a:r>
                <a:endParaRPr lang="en-AU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52" name="Straight Connector 51"/>
              <p:cNvCxnSpPr/>
              <p:nvPr/>
            </p:nvCxnSpPr>
            <p:spPr>
              <a:xfrm>
                <a:off x="141890" y="283779"/>
                <a:ext cx="1152525" cy="9525"/>
              </a:xfrm>
              <a:prstGeom prst="line">
                <a:avLst/>
              </a:prstGeom>
              <a:grpFill/>
              <a:ln w="6350" cap="flat" cmpd="sng" algn="ctr">
                <a:solidFill>
                  <a:schemeClr val="accent1"/>
                </a:solidFill>
                <a:prstDash val="solid"/>
                <a:miter lim="800000"/>
              </a:ln>
              <a:effectLst/>
            </p:spPr>
          </p:cxnSp>
          <p:sp>
            <p:nvSpPr>
              <p:cNvPr id="53" name="Text Box 2"/>
              <p:cNvSpPr txBox="1">
                <a:spLocks noChangeArrowheads="1"/>
              </p:cNvSpPr>
              <p:nvPr/>
            </p:nvSpPr>
            <p:spPr bwMode="auto">
              <a:xfrm>
                <a:off x="501388" y="47297"/>
                <a:ext cx="360788" cy="27622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AU" sz="1100" dirty="0">
                    <a:solidFill>
                      <a:schemeClr val="bg1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6.4</a:t>
                </a:r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2924175" y="1638300"/>
              <a:ext cx="1436370" cy="1210945"/>
              <a:chOff x="0" y="0"/>
              <a:chExt cx="1400175" cy="1276350"/>
            </a:xfrm>
            <a:noFill/>
          </p:grpSpPr>
          <p:sp>
            <p:nvSpPr>
              <p:cNvPr id="48" name="Oval 47"/>
              <p:cNvSpPr/>
              <p:nvPr/>
            </p:nvSpPr>
            <p:spPr>
              <a:xfrm>
                <a:off x="0" y="0"/>
                <a:ext cx="1400175" cy="1276350"/>
              </a:xfrm>
              <a:prstGeom prst="ellipse">
                <a:avLst/>
              </a:prstGeom>
              <a:grpFill/>
              <a:ln w="12700" cap="flat" cmpd="sng" algn="ctr">
                <a:solidFill>
                  <a:srgbClr val="709635"/>
                </a:solidFill>
                <a:prstDash val="solid"/>
                <a:miter lim="800000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AU" sz="100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VERIFY PAYMENT TOTAL</a:t>
                </a:r>
                <a:endParaRPr lang="en-AU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49" name="Straight Connector 48"/>
              <p:cNvCxnSpPr/>
              <p:nvPr/>
            </p:nvCxnSpPr>
            <p:spPr>
              <a:xfrm>
                <a:off x="141890" y="283779"/>
                <a:ext cx="1152525" cy="9525"/>
              </a:xfrm>
              <a:prstGeom prst="line">
                <a:avLst/>
              </a:prstGeom>
              <a:grpFill/>
              <a:ln w="6350" cap="flat" cmpd="sng" algn="ctr">
                <a:solidFill>
                  <a:schemeClr val="accent1"/>
                </a:solidFill>
                <a:prstDash val="solid"/>
                <a:miter lim="800000"/>
              </a:ln>
              <a:effectLst/>
            </p:spPr>
          </p:cxnSp>
          <p:sp>
            <p:nvSpPr>
              <p:cNvPr id="50" name="Text Box 2"/>
              <p:cNvSpPr txBox="1">
                <a:spLocks noChangeArrowheads="1"/>
              </p:cNvSpPr>
              <p:nvPr/>
            </p:nvSpPr>
            <p:spPr bwMode="auto">
              <a:xfrm>
                <a:off x="538325" y="47297"/>
                <a:ext cx="399458" cy="27622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AU" sz="1100" dirty="0">
                    <a:solidFill>
                      <a:schemeClr val="bg1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6.1</a:t>
                </a:r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2924175" y="4638675"/>
              <a:ext cx="1436370" cy="1210945"/>
              <a:chOff x="5660" y="-40157"/>
              <a:chExt cx="1400175" cy="1276350"/>
            </a:xfrm>
            <a:noFill/>
          </p:grpSpPr>
          <p:sp>
            <p:nvSpPr>
              <p:cNvPr id="45" name="Oval 44"/>
              <p:cNvSpPr/>
              <p:nvPr/>
            </p:nvSpPr>
            <p:spPr>
              <a:xfrm>
                <a:off x="5660" y="-40157"/>
                <a:ext cx="1400175" cy="1276350"/>
              </a:xfrm>
              <a:prstGeom prst="ellipse">
                <a:avLst/>
              </a:prstGeom>
              <a:grpFill/>
              <a:ln w="12700" cap="flat" cmpd="sng" algn="ctr">
                <a:solidFill>
                  <a:srgbClr val="709635"/>
                </a:solidFill>
                <a:prstDash val="solid"/>
                <a:miter lim="800000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AU" sz="100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PREPARE REJECTION NOTICE</a:t>
                </a:r>
                <a:endParaRPr lang="en-AU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46" name="Straight Connector 45"/>
              <p:cNvCxnSpPr/>
              <p:nvPr/>
            </p:nvCxnSpPr>
            <p:spPr>
              <a:xfrm>
                <a:off x="141890" y="283779"/>
                <a:ext cx="1152525" cy="9525"/>
              </a:xfrm>
              <a:prstGeom prst="line">
                <a:avLst/>
              </a:prstGeom>
              <a:grpFill/>
              <a:ln w="6350" cap="flat" cmpd="sng" algn="ctr">
                <a:solidFill>
                  <a:schemeClr val="accent1"/>
                </a:solidFill>
                <a:prstDash val="solid"/>
                <a:miter lim="800000"/>
              </a:ln>
              <a:effectLst/>
            </p:spPr>
          </p:cxnSp>
          <p:sp>
            <p:nvSpPr>
              <p:cNvPr id="47" name="Text Box 2"/>
              <p:cNvSpPr txBox="1">
                <a:spLocks noChangeArrowheads="1"/>
              </p:cNvSpPr>
              <p:nvPr/>
            </p:nvSpPr>
            <p:spPr bwMode="auto">
              <a:xfrm>
                <a:off x="538325" y="47297"/>
                <a:ext cx="362318" cy="27622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AU" sz="1100" dirty="0">
                    <a:solidFill>
                      <a:schemeClr val="bg1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6.5</a:t>
                </a:r>
              </a:p>
            </p:txBody>
          </p:sp>
        </p:grpSp>
        <p:sp>
          <p:nvSpPr>
            <p:cNvPr id="15" name="Rectangle 14"/>
            <p:cNvSpPr/>
            <p:nvPr/>
          </p:nvSpPr>
          <p:spPr>
            <a:xfrm>
              <a:off x="0" y="1876425"/>
              <a:ext cx="1057275" cy="1531917"/>
            </a:xfrm>
            <a:prstGeom prst="rect">
              <a:avLst/>
            </a:prstGeom>
            <a:noFill/>
            <a:ln w="12700" cap="flat" cmpd="sng" algn="ctr">
              <a:solidFill>
                <a:srgbClr val="709635"/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AU" sz="1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CUSTOMER</a:t>
              </a:r>
              <a:endParaRPr lang="en-AU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391275" y="1866900"/>
              <a:ext cx="1057275" cy="1446530"/>
            </a:xfrm>
            <a:prstGeom prst="rect">
              <a:avLst/>
            </a:prstGeom>
            <a:noFill/>
            <a:ln w="12700" cap="flat" cmpd="sng" algn="ctr">
              <a:solidFill>
                <a:srgbClr val="709635"/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AU" sz="1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ACCOUNTS RECEIVABLE</a:t>
              </a:r>
              <a:endParaRPr lang="en-AU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7" name="Elbow Connector 16"/>
            <p:cNvCxnSpPr/>
            <p:nvPr/>
          </p:nvCxnSpPr>
          <p:spPr>
            <a:xfrm>
              <a:off x="4343400" y="523875"/>
              <a:ext cx="2895600" cy="1333500"/>
            </a:xfrm>
            <a:prstGeom prst="bentConnector3">
              <a:avLst>
                <a:gd name="adj1" fmla="val 98970"/>
              </a:avLst>
            </a:prstGeom>
            <a:noFill/>
            <a:ln w="6350" cap="flat" cmpd="sng" algn="ctr">
              <a:solidFill>
                <a:schemeClr val="tx1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8" name="Text Box 2"/>
            <p:cNvSpPr txBox="1">
              <a:spLocks noChangeArrowheads="1"/>
            </p:cNvSpPr>
            <p:nvPr/>
          </p:nvSpPr>
          <p:spPr bwMode="auto">
            <a:xfrm>
              <a:off x="5324475" y="495300"/>
              <a:ext cx="1127966" cy="5581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AU" sz="9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FULL</a:t>
              </a:r>
              <a:r>
                <a:rPr lang="en-AU" sz="9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AU" sz="9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PAYMENT</a:t>
              </a:r>
              <a:endParaRPr lang="en-AU" sz="1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9" name="Elbow Connector 18"/>
            <p:cNvCxnSpPr/>
            <p:nvPr/>
          </p:nvCxnSpPr>
          <p:spPr>
            <a:xfrm flipV="1">
              <a:off x="371475" y="581025"/>
              <a:ext cx="447675" cy="1276350"/>
            </a:xfrm>
            <a:prstGeom prst="bentConnector3">
              <a:avLst>
                <a:gd name="adj1" fmla="val 256"/>
              </a:avLst>
            </a:prstGeom>
            <a:noFill/>
            <a:ln w="6350" cap="flat" cmpd="sng" algn="ctr">
              <a:solidFill>
                <a:schemeClr val="tx1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20" name="Text Box 2"/>
            <p:cNvSpPr txBox="1">
              <a:spLocks noChangeArrowheads="1"/>
            </p:cNvSpPr>
            <p:nvPr/>
          </p:nvSpPr>
          <p:spPr bwMode="auto">
            <a:xfrm>
              <a:off x="285750" y="1219200"/>
              <a:ext cx="1933575" cy="3333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AU" sz="9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CLAIM INFORMATION</a:t>
              </a:r>
              <a:endParaRPr lang="en-AU" sz="1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1" name="Elbow Connector 20"/>
            <p:cNvCxnSpPr/>
            <p:nvPr/>
          </p:nvCxnSpPr>
          <p:spPr>
            <a:xfrm flipH="1">
              <a:off x="4362450" y="5067300"/>
              <a:ext cx="1562100" cy="228600"/>
            </a:xfrm>
            <a:prstGeom prst="bentConnector3">
              <a:avLst>
                <a:gd name="adj1" fmla="val 256"/>
              </a:avLst>
            </a:prstGeom>
            <a:noFill/>
            <a:ln w="6350" cap="flat" cmpd="sng" algn="ctr">
              <a:solidFill>
                <a:schemeClr val="tx1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22" name="Elbow Connector 21"/>
            <p:cNvCxnSpPr/>
            <p:nvPr/>
          </p:nvCxnSpPr>
          <p:spPr>
            <a:xfrm flipH="1">
              <a:off x="6619875" y="3324225"/>
              <a:ext cx="163830" cy="1162050"/>
            </a:xfrm>
            <a:prstGeom prst="bentConnector3">
              <a:avLst>
                <a:gd name="adj1" fmla="val 256"/>
              </a:avLst>
            </a:prstGeom>
            <a:noFill/>
            <a:ln w="6350" cap="flat" cmpd="sng" algn="ctr">
              <a:solidFill>
                <a:schemeClr val="tx1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23" name="Elbow Connector 22"/>
            <p:cNvCxnSpPr/>
            <p:nvPr/>
          </p:nvCxnSpPr>
          <p:spPr>
            <a:xfrm>
              <a:off x="4010025" y="1752600"/>
              <a:ext cx="2847975" cy="104775"/>
            </a:xfrm>
            <a:prstGeom prst="bentConnector3">
              <a:avLst>
                <a:gd name="adj1" fmla="val 98970"/>
              </a:avLst>
            </a:prstGeom>
            <a:noFill/>
            <a:ln w="6350" cap="flat" cmpd="sng" algn="ctr">
              <a:solidFill>
                <a:schemeClr val="tx1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24" name="Elbow Connector 23"/>
            <p:cNvCxnSpPr/>
            <p:nvPr/>
          </p:nvCxnSpPr>
          <p:spPr>
            <a:xfrm flipH="1" flipV="1">
              <a:off x="781050" y="3409950"/>
              <a:ext cx="2114550" cy="419100"/>
            </a:xfrm>
            <a:prstGeom prst="bentConnector3">
              <a:avLst>
                <a:gd name="adj1" fmla="val 99806"/>
              </a:avLst>
            </a:prstGeom>
            <a:noFill/>
            <a:ln w="6350" cap="flat" cmpd="sng" algn="ctr">
              <a:solidFill>
                <a:schemeClr val="tx1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25" name="Elbow Connector 24"/>
            <p:cNvCxnSpPr/>
            <p:nvPr/>
          </p:nvCxnSpPr>
          <p:spPr>
            <a:xfrm flipH="1" flipV="1">
              <a:off x="342900" y="3409950"/>
              <a:ext cx="2581275" cy="1943100"/>
            </a:xfrm>
            <a:prstGeom prst="bentConnector3">
              <a:avLst>
                <a:gd name="adj1" fmla="val 100256"/>
              </a:avLst>
            </a:prstGeom>
            <a:noFill/>
            <a:ln w="6350" cap="flat" cmpd="sng" algn="ctr">
              <a:solidFill>
                <a:schemeClr val="tx1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26" name="Elbow Connector 25"/>
            <p:cNvCxnSpPr/>
            <p:nvPr/>
          </p:nvCxnSpPr>
          <p:spPr>
            <a:xfrm>
              <a:off x="1962150" y="847725"/>
              <a:ext cx="1000125" cy="1181100"/>
            </a:xfrm>
            <a:prstGeom prst="bentConnector3">
              <a:avLst>
                <a:gd name="adj1" fmla="val 256"/>
              </a:avLst>
            </a:prstGeom>
            <a:noFill/>
            <a:ln w="6350" cap="flat" cmpd="sng" algn="ctr">
              <a:solidFill>
                <a:schemeClr val="tx1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27" name="Text Box 2"/>
            <p:cNvSpPr txBox="1">
              <a:spLocks noChangeArrowheads="1"/>
            </p:cNvSpPr>
            <p:nvPr/>
          </p:nvSpPr>
          <p:spPr bwMode="auto">
            <a:xfrm>
              <a:off x="4953000" y="1552575"/>
              <a:ext cx="1276350" cy="5581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AU" sz="9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PARTIAL PAYMENT</a:t>
              </a:r>
              <a:endParaRPr lang="en-AU" sz="1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Text Box 2"/>
            <p:cNvSpPr txBox="1">
              <a:spLocks noChangeArrowheads="1"/>
            </p:cNvSpPr>
            <p:nvPr/>
          </p:nvSpPr>
          <p:spPr bwMode="auto">
            <a:xfrm>
              <a:off x="4600575" y="3514725"/>
              <a:ext cx="1390650" cy="5575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AU" sz="9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ACCEPTED</a:t>
              </a:r>
              <a:r>
                <a:rPr lang="en-AU" sz="9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AU" sz="9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PAYMENT</a:t>
              </a:r>
              <a:endParaRPr lang="en-AU" sz="1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Text Box 2"/>
            <p:cNvSpPr txBox="1">
              <a:spLocks noChangeArrowheads="1"/>
            </p:cNvSpPr>
            <p:nvPr/>
          </p:nvSpPr>
          <p:spPr bwMode="auto">
            <a:xfrm>
              <a:off x="1314450" y="5162550"/>
              <a:ext cx="1127966" cy="5581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AU" sz="90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REJECTION NOTICE</a:t>
              </a:r>
              <a:endParaRPr lang="en-AU" sz="110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Text Box 2"/>
            <p:cNvSpPr txBox="1">
              <a:spLocks noChangeArrowheads="1"/>
            </p:cNvSpPr>
            <p:nvPr/>
          </p:nvSpPr>
          <p:spPr bwMode="auto">
            <a:xfrm>
              <a:off x="1514475" y="3629025"/>
              <a:ext cx="1127966" cy="5581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AU" sz="9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INVOICE</a:t>
              </a:r>
              <a:endParaRPr lang="en-AU" sz="1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Text Box 2"/>
            <p:cNvSpPr txBox="1">
              <a:spLocks noChangeArrowheads="1"/>
            </p:cNvSpPr>
            <p:nvPr/>
          </p:nvSpPr>
          <p:spPr bwMode="auto">
            <a:xfrm>
              <a:off x="4591050" y="5124450"/>
              <a:ext cx="1223010" cy="5581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AU" sz="90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REJECTED PAYMENT</a:t>
              </a:r>
              <a:endParaRPr lang="en-AU" sz="110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5219700" y="3838575"/>
              <a:ext cx="1436370" cy="1210945"/>
              <a:chOff x="5660" y="-40157"/>
              <a:chExt cx="1400175" cy="1276350"/>
            </a:xfrm>
            <a:noFill/>
          </p:grpSpPr>
          <p:sp>
            <p:nvSpPr>
              <p:cNvPr id="42" name="Oval 41"/>
              <p:cNvSpPr/>
              <p:nvPr/>
            </p:nvSpPr>
            <p:spPr>
              <a:xfrm>
                <a:off x="5660" y="-40157"/>
                <a:ext cx="1400175" cy="1276350"/>
              </a:xfrm>
              <a:prstGeom prst="ellipse">
                <a:avLst/>
              </a:prstGeom>
              <a:grpFill/>
              <a:ln w="12700" cap="flat" cmpd="sng" algn="ctr">
                <a:solidFill>
                  <a:srgbClr val="709635"/>
                </a:solidFill>
                <a:prstDash val="solid"/>
                <a:miter lim="800000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AU" sz="100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VERIFY PAYMENT</a:t>
                </a:r>
                <a:endParaRPr lang="en-AU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43" name="Straight Connector 42"/>
              <p:cNvCxnSpPr/>
              <p:nvPr/>
            </p:nvCxnSpPr>
            <p:spPr>
              <a:xfrm>
                <a:off x="141890" y="283779"/>
                <a:ext cx="1152525" cy="9525"/>
              </a:xfrm>
              <a:prstGeom prst="line">
                <a:avLst/>
              </a:prstGeom>
              <a:grpFill/>
              <a:ln w="6350" cap="flat" cmpd="sng" algn="ctr">
                <a:solidFill>
                  <a:schemeClr val="accent1"/>
                </a:solidFill>
                <a:prstDash val="solid"/>
                <a:miter lim="800000"/>
              </a:ln>
              <a:effectLst/>
            </p:spPr>
          </p:cxnSp>
          <p:sp>
            <p:nvSpPr>
              <p:cNvPr id="44" name="Text Box 2"/>
              <p:cNvSpPr txBox="1">
                <a:spLocks noChangeArrowheads="1"/>
              </p:cNvSpPr>
              <p:nvPr/>
            </p:nvSpPr>
            <p:spPr bwMode="auto">
              <a:xfrm>
                <a:off x="538325" y="47297"/>
                <a:ext cx="362318" cy="27622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AU" sz="1100" dirty="0">
                    <a:solidFill>
                      <a:schemeClr val="bg1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6.3</a:t>
                </a:r>
              </a:p>
            </p:txBody>
          </p:sp>
        </p:grpSp>
        <p:grpSp>
          <p:nvGrpSpPr>
            <p:cNvPr id="33" name="Group 32"/>
            <p:cNvGrpSpPr/>
            <p:nvPr/>
          </p:nvGrpSpPr>
          <p:grpSpPr>
            <a:xfrm>
              <a:off x="809625" y="342900"/>
              <a:ext cx="1685925" cy="466725"/>
              <a:chOff x="0" y="0"/>
              <a:chExt cx="1685925" cy="466725"/>
            </a:xfrm>
            <a:noFill/>
          </p:grpSpPr>
          <p:cxnSp>
            <p:nvCxnSpPr>
              <p:cNvPr id="39" name="Straight Connector 38"/>
              <p:cNvCxnSpPr/>
              <p:nvPr/>
            </p:nvCxnSpPr>
            <p:spPr>
              <a:xfrm>
                <a:off x="0" y="0"/>
                <a:ext cx="1476375" cy="9525"/>
              </a:xfrm>
              <a:prstGeom prst="line">
                <a:avLst/>
              </a:prstGeom>
              <a:grpFill/>
              <a:ln>
                <a:solidFill>
                  <a:srgbClr val="70963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0" y="457200"/>
                <a:ext cx="1476375" cy="9525"/>
              </a:xfrm>
              <a:prstGeom prst="line">
                <a:avLst/>
              </a:prstGeom>
              <a:grpFill/>
              <a:ln>
                <a:solidFill>
                  <a:srgbClr val="70963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 Box 2"/>
              <p:cNvSpPr txBox="1">
                <a:spLocks noChangeArrowheads="1"/>
              </p:cNvSpPr>
              <p:nvPr/>
            </p:nvSpPr>
            <p:spPr bwMode="auto">
              <a:xfrm>
                <a:off x="104775" y="76200"/>
                <a:ext cx="1581150" cy="37147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457200" marR="0" indent="-45720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AU" sz="900" dirty="0">
                    <a:solidFill>
                      <a:schemeClr val="bg1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D1	INSURANCE INFORMATION</a:t>
                </a:r>
                <a:endParaRPr lang="en-AU" sz="11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4" name="Text Box 2"/>
            <p:cNvSpPr txBox="1">
              <a:spLocks noChangeArrowheads="1"/>
            </p:cNvSpPr>
            <p:nvPr/>
          </p:nvSpPr>
          <p:spPr bwMode="auto">
            <a:xfrm>
              <a:off x="1914525" y="1762125"/>
              <a:ext cx="666750" cy="266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AU" sz="9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PAYMENT</a:t>
              </a:r>
              <a:endParaRPr lang="en-AU" sz="1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5" name="Elbow Connector 34"/>
            <p:cNvCxnSpPr/>
            <p:nvPr/>
          </p:nvCxnSpPr>
          <p:spPr>
            <a:xfrm flipV="1">
              <a:off x="3581400" y="1285875"/>
              <a:ext cx="45719" cy="351155"/>
            </a:xfrm>
            <a:prstGeom prst="bentConnector3">
              <a:avLst>
                <a:gd name="adj1" fmla="val 256"/>
              </a:avLst>
            </a:prstGeom>
            <a:noFill/>
            <a:ln w="6350" cap="flat" cmpd="sng" algn="ctr">
              <a:solidFill>
                <a:schemeClr val="tx1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36" name="Elbow Connector 35"/>
            <p:cNvCxnSpPr/>
            <p:nvPr/>
          </p:nvCxnSpPr>
          <p:spPr>
            <a:xfrm flipH="1" flipV="1">
              <a:off x="4343400" y="3695700"/>
              <a:ext cx="1581150" cy="133350"/>
            </a:xfrm>
            <a:prstGeom prst="bentConnector3">
              <a:avLst>
                <a:gd name="adj1" fmla="val 256"/>
              </a:avLst>
            </a:prstGeom>
            <a:noFill/>
            <a:ln w="6350" cap="flat" cmpd="sng" algn="ctr">
              <a:solidFill>
                <a:schemeClr val="tx1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37" name="Text Box 2"/>
            <p:cNvSpPr txBox="1">
              <a:spLocks noChangeArrowheads="1"/>
            </p:cNvSpPr>
            <p:nvPr/>
          </p:nvSpPr>
          <p:spPr bwMode="auto">
            <a:xfrm>
              <a:off x="3543300" y="1333500"/>
              <a:ext cx="1571625" cy="238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AU" sz="9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CONFIRMED FINAL PAYMENT</a:t>
              </a:r>
              <a:endParaRPr lang="en-AU" sz="1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Text Box 2"/>
            <p:cNvSpPr txBox="1">
              <a:spLocks noChangeArrowheads="1"/>
            </p:cNvSpPr>
            <p:nvPr/>
          </p:nvSpPr>
          <p:spPr bwMode="auto">
            <a:xfrm>
              <a:off x="6753225" y="3829050"/>
              <a:ext cx="695325" cy="5575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AU" sz="9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RECEIVED PAYMENT</a:t>
              </a:r>
              <a:endParaRPr lang="en-AU" sz="1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09333677"/>
      </p:ext>
    </p:extLst>
  </p:cSld>
  <p:clrMapOvr>
    <a:masterClrMapping/>
  </p:clrMapOvr>
  <p:transition spd="slow">
    <p:push dir="d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7464" y="215847"/>
            <a:ext cx="9905998" cy="1478570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flow for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dfd</a:t>
            </a:r>
            <a:endParaRPr lang="en-A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56613389"/>
              </p:ext>
            </p:extLst>
          </p:nvPr>
        </p:nvGraphicFramePr>
        <p:xfrm>
          <a:off x="1435028" y="1770613"/>
          <a:ext cx="9718653" cy="484494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65766">
                  <a:extLst>
                    <a:ext uri="{9D8B030D-6E8A-4147-A177-3AD203B41FA5}">
                      <a16:colId xmlns:a16="http://schemas.microsoft.com/office/drawing/2014/main" val="1757112264"/>
                    </a:ext>
                  </a:extLst>
                </a:gridCol>
                <a:gridCol w="2968777">
                  <a:extLst>
                    <a:ext uri="{9D8B030D-6E8A-4147-A177-3AD203B41FA5}">
                      <a16:colId xmlns:a16="http://schemas.microsoft.com/office/drawing/2014/main" val="2182084969"/>
                    </a:ext>
                  </a:extLst>
                </a:gridCol>
                <a:gridCol w="2317315">
                  <a:extLst>
                    <a:ext uri="{9D8B030D-6E8A-4147-A177-3AD203B41FA5}">
                      <a16:colId xmlns:a16="http://schemas.microsoft.com/office/drawing/2014/main" val="154033099"/>
                    </a:ext>
                  </a:extLst>
                </a:gridCol>
                <a:gridCol w="2066795">
                  <a:extLst>
                    <a:ext uri="{9D8B030D-6E8A-4147-A177-3AD203B41FA5}">
                      <a16:colId xmlns:a16="http://schemas.microsoft.com/office/drawing/2014/main" val="1159392337"/>
                    </a:ext>
                  </a:extLst>
                </a:gridCol>
              </a:tblGrid>
              <a:tr h="22319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 dirty="0">
                          <a:effectLst/>
                        </a:rPr>
                        <a:t>Data Name</a:t>
                      </a:r>
                      <a:endParaRPr lang="en-A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331" marR="3833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>
                          <a:effectLst/>
                        </a:rPr>
                        <a:t>Description</a:t>
                      </a:r>
                      <a:endParaRPr lang="en-A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331" marR="3833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>
                          <a:effectLst/>
                        </a:rPr>
                        <a:t>Origin</a:t>
                      </a:r>
                      <a:endParaRPr lang="en-A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331" marR="3833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 dirty="0">
                          <a:effectLst/>
                        </a:rPr>
                        <a:t>Destination</a:t>
                      </a:r>
                      <a:endParaRPr lang="en-A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331" marR="38331" marT="0" marB="0"/>
                </a:tc>
                <a:extLst>
                  <a:ext uri="{0D108BD9-81ED-4DB2-BD59-A6C34878D82A}">
                    <a16:rowId xmlns:a16="http://schemas.microsoft.com/office/drawing/2014/main" val="1581283171"/>
                  </a:ext>
                </a:extLst>
              </a:tr>
              <a:tr h="44639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 dirty="0">
                          <a:effectLst/>
                        </a:rPr>
                        <a:t>Appointment list</a:t>
                      </a:r>
                      <a:endParaRPr lang="en-A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331" marR="3833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 dirty="0">
                          <a:effectLst/>
                        </a:rPr>
                        <a:t>Personal</a:t>
                      </a:r>
                      <a:r>
                        <a:rPr lang="en-AU" sz="1400" baseline="0" dirty="0">
                          <a:effectLst/>
                        </a:rPr>
                        <a:t> list of appointments for each member of the medical staff</a:t>
                      </a:r>
                      <a:endParaRPr lang="en-A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331" marR="3833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Create appointment lists</a:t>
                      </a:r>
                      <a:endParaRPr lang="en-A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331" marR="3833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+mn-ea"/>
                          <a:cs typeface="+mn-cs"/>
                        </a:rPr>
                        <a:t>Medical</a:t>
                      </a:r>
                      <a:r>
                        <a:rPr lang="en-US" sz="1400" baseline="0" dirty="0">
                          <a:effectLst/>
                          <a:latin typeface="+mn-lt"/>
                          <a:ea typeface="+mn-ea"/>
                          <a:cs typeface="+mn-cs"/>
                        </a:rPr>
                        <a:t> staff</a:t>
                      </a:r>
                      <a:endParaRPr lang="en-A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331" marR="38331" marT="0" marB="0"/>
                </a:tc>
                <a:extLst>
                  <a:ext uri="{0D108BD9-81ED-4DB2-BD59-A6C34878D82A}">
                    <a16:rowId xmlns:a16="http://schemas.microsoft.com/office/drawing/2014/main" val="4221995266"/>
                  </a:ext>
                </a:extLst>
              </a:tr>
              <a:tr h="44639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 dirty="0">
                          <a:effectLst/>
                        </a:rPr>
                        <a:t>Vacation/sick leave</a:t>
                      </a:r>
                      <a:endParaRPr lang="en-A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331" marR="3833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 dirty="0">
                          <a:effectLst/>
                        </a:rPr>
                        <a:t>Request by staff</a:t>
                      </a:r>
                      <a:r>
                        <a:rPr lang="en-AU" sz="1400" baseline="0" dirty="0">
                          <a:effectLst/>
                        </a:rPr>
                        <a:t> for paid leave</a:t>
                      </a:r>
                      <a:endParaRPr lang="en-A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331" marR="3833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 dirty="0">
                          <a:effectLst/>
                        </a:rPr>
                        <a:t>Medical staff</a:t>
                      </a:r>
                      <a:endParaRPr lang="en-A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331" marR="3833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 dirty="0">
                          <a:effectLst/>
                        </a:rPr>
                        <a:t>Create employee schedule</a:t>
                      </a:r>
                      <a:endParaRPr lang="en-A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331" marR="38331" marT="0" marB="0"/>
                </a:tc>
                <a:extLst>
                  <a:ext uri="{0D108BD9-81ED-4DB2-BD59-A6C34878D82A}">
                    <a16:rowId xmlns:a16="http://schemas.microsoft.com/office/drawing/2014/main" val="3826085839"/>
                  </a:ext>
                </a:extLst>
              </a:tr>
              <a:tr h="51775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 dirty="0">
                          <a:effectLst/>
                        </a:rPr>
                        <a:t>Employee availability</a:t>
                      </a:r>
                      <a:endParaRPr lang="en-A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331" marR="3833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 dirty="0">
                          <a:effectLst/>
                        </a:rPr>
                        <a:t>Information regarding</a:t>
                      </a:r>
                      <a:r>
                        <a:rPr lang="en-AU" sz="1400" baseline="0" dirty="0">
                          <a:effectLst/>
                        </a:rPr>
                        <a:t> which employees are available and when</a:t>
                      </a:r>
                      <a:endParaRPr lang="en-A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331" marR="3833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 dirty="0">
                          <a:effectLst/>
                        </a:rPr>
                        <a:t>Create employee schedule</a:t>
                      </a:r>
                      <a:endParaRPr lang="en-A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331" marR="3833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 dirty="0">
                          <a:effectLst/>
                        </a:rPr>
                        <a:t>Human resources</a:t>
                      </a:r>
                      <a:endParaRPr lang="en-A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331" marR="38331" marT="0" marB="0"/>
                </a:tc>
                <a:extLst>
                  <a:ext uri="{0D108BD9-81ED-4DB2-BD59-A6C34878D82A}">
                    <a16:rowId xmlns:a16="http://schemas.microsoft.com/office/drawing/2014/main" val="3057389660"/>
                  </a:ext>
                </a:extLst>
              </a:tr>
              <a:tr h="44639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 dirty="0">
                          <a:effectLst/>
                        </a:rPr>
                        <a:t>Employee list</a:t>
                      </a:r>
                      <a:endParaRPr lang="en-A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331" marR="3833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+mn-ea"/>
                          <a:cs typeface="+mn-cs"/>
                        </a:rPr>
                        <a:t>Most</a:t>
                      </a:r>
                      <a:r>
                        <a:rPr lang="en-US" sz="1400" baseline="0" dirty="0">
                          <a:effectLst/>
                          <a:latin typeface="+mn-lt"/>
                          <a:ea typeface="+mn-ea"/>
                          <a:cs typeface="+mn-cs"/>
                        </a:rPr>
                        <a:t> appropriate available employees for writing schedules</a:t>
                      </a:r>
                      <a:endParaRPr lang="en-A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331" marR="3833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 dirty="0">
                          <a:effectLst/>
                        </a:rPr>
                        <a:t>Human resources</a:t>
                      </a:r>
                      <a:endParaRPr lang="en-A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331" marR="3833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 dirty="0">
                          <a:effectLst/>
                        </a:rPr>
                        <a:t>Create employee schedule</a:t>
                      </a:r>
                      <a:endParaRPr lang="en-A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331" marR="38331" marT="0" marB="0"/>
                </a:tc>
                <a:extLst>
                  <a:ext uri="{0D108BD9-81ED-4DB2-BD59-A6C34878D82A}">
                    <a16:rowId xmlns:a16="http://schemas.microsoft.com/office/drawing/2014/main" val="3189785781"/>
                  </a:ext>
                </a:extLst>
              </a:tr>
              <a:tr h="44639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 dirty="0">
                          <a:effectLst/>
                        </a:rPr>
                        <a:t>Employee schedule</a:t>
                      </a:r>
                      <a:endParaRPr lang="en-A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331" marR="3833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 dirty="0">
                          <a:effectLst/>
                        </a:rPr>
                        <a:t>Schedule of the employees</a:t>
                      </a:r>
                      <a:r>
                        <a:rPr lang="en-AU" sz="1400" baseline="0" dirty="0">
                          <a:effectLst/>
                        </a:rPr>
                        <a:t> for the day, including required work time</a:t>
                      </a:r>
                      <a:endParaRPr lang="en-A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331" marR="3833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 dirty="0">
                          <a:effectLst/>
                        </a:rPr>
                        <a:t>Create employee schedule</a:t>
                      </a:r>
                      <a:endParaRPr lang="en-A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331" marR="3833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 dirty="0">
                          <a:effectLst/>
                        </a:rPr>
                        <a:t>Medical staff</a:t>
                      </a:r>
                      <a:endParaRPr lang="en-A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331" marR="38331" marT="0" marB="0"/>
                </a:tc>
                <a:extLst>
                  <a:ext uri="{0D108BD9-81ED-4DB2-BD59-A6C34878D82A}">
                    <a16:rowId xmlns:a16="http://schemas.microsoft.com/office/drawing/2014/main" val="2461542468"/>
                  </a:ext>
                </a:extLst>
              </a:tr>
              <a:tr h="3347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 dirty="0">
                          <a:effectLst/>
                        </a:rPr>
                        <a:t>Logged hours</a:t>
                      </a:r>
                      <a:endParaRPr lang="en-A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331" marR="3833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 dirty="0">
                          <a:effectLst/>
                        </a:rPr>
                        <a:t>The total confirmed hours worked by each employee</a:t>
                      </a:r>
                      <a:endParaRPr lang="en-A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331" marR="3833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 dirty="0">
                          <a:effectLst/>
                        </a:rPr>
                        <a:t>Medical</a:t>
                      </a:r>
                      <a:r>
                        <a:rPr lang="en-AU" sz="1400" baseline="0" dirty="0">
                          <a:effectLst/>
                        </a:rPr>
                        <a:t> staff</a:t>
                      </a:r>
                      <a:endParaRPr lang="en-A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331" marR="3833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 dirty="0">
                          <a:effectLst/>
                        </a:rPr>
                        <a:t>Payroll</a:t>
                      </a:r>
                      <a:endParaRPr lang="en-A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331" marR="38331" marT="0" marB="0"/>
                </a:tc>
                <a:extLst>
                  <a:ext uri="{0D108BD9-81ED-4DB2-BD59-A6C34878D82A}">
                    <a16:rowId xmlns:a16="http://schemas.microsoft.com/office/drawing/2014/main" val="2999139678"/>
                  </a:ext>
                </a:extLst>
              </a:tr>
              <a:tr h="44639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 dirty="0">
                          <a:effectLst/>
                        </a:rPr>
                        <a:t>Wages</a:t>
                      </a:r>
                      <a:endParaRPr lang="en-A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331" marR="3833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 dirty="0">
                          <a:effectLst/>
                        </a:rPr>
                        <a:t>Payments</a:t>
                      </a:r>
                      <a:r>
                        <a:rPr lang="en-AU" sz="1400" baseline="0" dirty="0">
                          <a:effectLst/>
                        </a:rPr>
                        <a:t> made to the staff for hours worked/leave taken</a:t>
                      </a:r>
                      <a:endParaRPr lang="en-A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331" marR="3833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 dirty="0">
                          <a:effectLst/>
                        </a:rPr>
                        <a:t>Payroll</a:t>
                      </a:r>
                      <a:endParaRPr lang="en-A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331" marR="3833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 dirty="0">
                          <a:effectLst/>
                        </a:rPr>
                        <a:t>Medical staff</a:t>
                      </a:r>
                      <a:endParaRPr lang="en-A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331" marR="38331" marT="0" marB="0"/>
                </a:tc>
                <a:extLst>
                  <a:ext uri="{0D108BD9-81ED-4DB2-BD59-A6C34878D82A}">
                    <a16:rowId xmlns:a16="http://schemas.microsoft.com/office/drawing/2014/main" val="1946180531"/>
                  </a:ext>
                </a:extLst>
              </a:tr>
              <a:tr h="44639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 dirty="0">
                          <a:effectLst/>
                        </a:rPr>
                        <a:t>Calculated vacation/sick leave</a:t>
                      </a:r>
                      <a:endParaRPr lang="en-A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331" marR="3833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 dirty="0">
                          <a:effectLst/>
                        </a:rPr>
                        <a:t>Calculation of the amount</a:t>
                      </a:r>
                      <a:r>
                        <a:rPr lang="en-AU" sz="1400" baseline="0" dirty="0">
                          <a:effectLst/>
                        </a:rPr>
                        <a:t> of paid leave hours owed to each employee</a:t>
                      </a:r>
                      <a:endParaRPr lang="en-A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331" marR="3833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 dirty="0">
                          <a:effectLst/>
                        </a:rPr>
                        <a:t>Payroll</a:t>
                      </a:r>
                      <a:endParaRPr lang="en-A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331" marR="3833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 dirty="0">
                          <a:effectLst/>
                        </a:rPr>
                        <a:t>Medical staff</a:t>
                      </a:r>
                      <a:endParaRPr lang="en-A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331" marR="38331" marT="0" marB="0"/>
                </a:tc>
                <a:extLst>
                  <a:ext uri="{0D108BD9-81ED-4DB2-BD59-A6C34878D82A}">
                    <a16:rowId xmlns:a16="http://schemas.microsoft.com/office/drawing/2014/main" val="2950672653"/>
                  </a:ext>
                </a:extLst>
              </a:tr>
              <a:tr h="44639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 dirty="0">
                          <a:effectLst/>
                        </a:rPr>
                        <a:t>Appointment details and result</a:t>
                      </a:r>
                      <a:endParaRPr lang="en-A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331" marR="3833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r>
                        <a:rPr lang="en-US" sz="1400" baseline="0" dirty="0">
                          <a:effectLst/>
                          <a:latin typeface="+mn-lt"/>
                          <a:ea typeface="+mn-ea"/>
                          <a:cs typeface="+mn-cs"/>
                        </a:rPr>
                        <a:t> of procedures performed and results determined by appointment</a:t>
                      </a:r>
                      <a:endParaRPr lang="en-A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331" marR="3833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 dirty="0">
                          <a:effectLst/>
                        </a:rPr>
                        <a:t>Medical staff</a:t>
                      </a:r>
                      <a:endParaRPr lang="en-A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331" marR="3833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 dirty="0">
                          <a:effectLst/>
                        </a:rPr>
                        <a:t>Update customer information</a:t>
                      </a:r>
                      <a:endParaRPr lang="en-A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331" marR="38331" marT="0" marB="0"/>
                </a:tc>
                <a:extLst>
                  <a:ext uri="{0D108BD9-81ED-4DB2-BD59-A6C34878D82A}">
                    <a16:rowId xmlns:a16="http://schemas.microsoft.com/office/drawing/2014/main" val="4145993078"/>
                  </a:ext>
                </a:extLst>
              </a:tr>
              <a:tr h="44639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 dirty="0">
                          <a:effectLst/>
                        </a:rPr>
                        <a:t>Cost/profit of appointment</a:t>
                      </a:r>
                      <a:endParaRPr lang="en-A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331" marR="3833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+mn-ea"/>
                          <a:cs typeface="+mn-cs"/>
                        </a:rPr>
                        <a:t>Net</a:t>
                      </a:r>
                      <a:r>
                        <a:rPr lang="en-US" sz="1400" baseline="0" dirty="0">
                          <a:effectLst/>
                          <a:latin typeface="+mn-lt"/>
                          <a:ea typeface="+mn-ea"/>
                          <a:cs typeface="+mn-cs"/>
                        </a:rPr>
                        <a:t> profit gained / loss incurred from appointment</a:t>
                      </a:r>
                      <a:endParaRPr lang="en-A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331" marR="3833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 dirty="0">
                          <a:effectLst/>
                        </a:rPr>
                        <a:t>Medical staff</a:t>
                      </a:r>
                      <a:endParaRPr lang="en-A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331" marR="3833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 dirty="0">
                          <a:effectLst/>
                        </a:rPr>
                        <a:t>Compose MTD &amp;</a:t>
                      </a:r>
                      <a:r>
                        <a:rPr lang="en-AU" sz="1400" baseline="0" dirty="0">
                          <a:effectLst/>
                        </a:rPr>
                        <a:t> YTD profit reports</a:t>
                      </a:r>
                      <a:endParaRPr lang="en-A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331" marR="38331" marT="0" marB="0"/>
                </a:tc>
                <a:extLst>
                  <a:ext uri="{0D108BD9-81ED-4DB2-BD59-A6C34878D82A}">
                    <a16:rowId xmlns:a16="http://schemas.microsoft.com/office/drawing/2014/main" val="27384851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41861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020" y="207458"/>
            <a:ext cx="9905998" cy="1478570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flow for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dfd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cont.</a:t>
            </a:r>
            <a:endParaRPr lang="en-A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431444452"/>
              </p:ext>
            </p:extLst>
          </p:nvPr>
        </p:nvGraphicFramePr>
        <p:xfrm>
          <a:off x="1418250" y="1770613"/>
          <a:ext cx="9718653" cy="479393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65766">
                  <a:extLst>
                    <a:ext uri="{9D8B030D-6E8A-4147-A177-3AD203B41FA5}">
                      <a16:colId xmlns:a16="http://schemas.microsoft.com/office/drawing/2014/main" val="1757112264"/>
                    </a:ext>
                  </a:extLst>
                </a:gridCol>
                <a:gridCol w="2968777">
                  <a:extLst>
                    <a:ext uri="{9D8B030D-6E8A-4147-A177-3AD203B41FA5}">
                      <a16:colId xmlns:a16="http://schemas.microsoft.com/office/drawing/2014/main" val="2182084969"/>
                    </a:ext>
                  </a:extLst>
                </a:gridCol>
                <a:gridCol w="2317315">
                  <a:extLst>
                    <a:ext uri="{9D8B030D-6E8A-4147-A177-3AD203B41FA5}">
                      <a16:colId xmlns:a16="http://schemas.microsoft.com/office/drawing/2014/main" val="154033099"/>
                    </a:ext>
                  </a:extLst>
                </a:gridCol>
                <a:gridCol w="2066795">
                  <a:extLst>
                    <a:ext uri="{9D8B030D-6E8A-4147-A177-3AD203B41FA5}">
                      <a16:colId xmlns:a16="http://schemas.microsoft.com/office/drawing/2014/main" val="1159392337"/>
                    </a:ext>
                  </a:extLst>
                </a:gridCol>
              </a:tblGrid>
              <a:tr h="22319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>
                          <a:effectLst/>
                        </a:rPr>
                        <a:t>Data Name</a:t>
                      </a:r>
                      <a:endParaRPr lang="en-A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331" marR="3833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>
                          <a:effectLst/>
                        </a:rPr>
                        <a:t>Description</a:t>
                      </a:r>
                      <a:endParaRPr lang="en-A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331" marR="3833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>
                          <a:effectLst/>
                        </a:rPr>
                        <a:t>Origin</a:t>
                      </a:r>
                      <a:endParaRPr lang="en-A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331" marR="3833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 dirty="0">
                          <a:effectLst/>
                        </a:rPr>
                        <a:t>Destination</a:t>
                      </a:r>
                      <a:endParaRPr lang="en-A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331" marR="38331" marT="0" marB="0"/>
                </a:tc>
                <a:extLst>
                  <a:ext uri="{0D108BD9-81ED-4DB2-BD59-A6C34878D82A}">
                    <a16:rowId xmlns:a16="http://schemas.microsoft.com/office/drawing/2014/main" val="1581283171"/>
                  </a:ext>
                </a:extLst>
              </a:tr>
              <a:tr h="44639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+mn-ea"/>
                          <a:cs typeface="+mn-cs"/>
                        </a:rPr>
                        <a:t>Complete</a:t>
                      </a:r>
                      <a:r>
                        <a:rPr lang="en-US" sz="1400" baseline="0" dirty="0">
                          <a:effectLst/>
                          <a:latin typeface="+mn-lt"/>
                          <a:ea typeface="+mn-ea"/>
                          <a:cs typeface="+mn-cs"/>
                        </a:rPr>
                        <a:t> report</a:t>
                      </a:r>
                      <a:endParaRPr lang="en-A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331" marR="3833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 dirty="0">
                          <a:effectLst/>
                        </a:rPr>
                        <a:t>Reports to be presented by</a:t>
                      </a:r>
                      <a:r>
                        <a:rPr lang="en-AU" sz="1400" baseline="0" dirty="0">
                          <a:effectLst/>
                        </a:rPr>
                        <a:t> accounting</a:t>
                      </a:r>
                      <a:endParaRPr lang="en-A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331" marR="3833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Compose</a:t>
                      </a:r>
                      <a:r>
                        <a:rPr lang="en-US" sz="14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MTD &amp; YTD profit reports</a:t>
                      </a:r>
                      <a:endParaRPr lang="en-A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331" marR="3833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+mn-ea"/>
                          <a:cs typeface="+mn-cs"/>
                        </a:rPr>
                        <a:t>Accounts receivable</a:t>
                      </a:r>
                      <a:endParaRPr lang="en-A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331" marR="38331" marT="0" marB="0"/>
                </a:tc>
                <a:extLst>
                  <a:ext uri="{0D108BD9-81ED-4DB2-BD59-A6C34878D82A}">
                    <a16:rowId xmlns:a16="http://schemas.microsoft.com/office/drawing/2014/main" val="4221995266"/>
                  </a:ext>
                </a:extLst>
              </a:tr>
              <a:tr h="44639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+mn-ea"/>
                          <a:cs typeface="+mn-cs"/>
                        </a:rPr>
                        <a:t>Appointment</a:t>
                      </a:r>
                      <a:r>
                        <a:rPr lang="en-US" sz="1400" baseline="0" dirty="0">
                          <a:effectLst/>
                          <a:latin typeface="+mn-lt"/>
                          <a:ea typeface="+mn-ea"/>
                          <a:cs typeface="+mn-cs"/>
                        </a:rPr>
                        <a:t> request</a:t>
                      </a:r>
                      <a:endParaRPr lang="en-A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331" marR="3833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 dirty="0">
                          <a:effectLst/>
                        </a:rPr>
                        <a:t>Request by customer</a:t>
                      </a:r>
                      <a:r>
                        <a:rPr lang="en-AU" sz="1400" baseline="0" dirty="0">
                          <a:effectLst/>
                        </a:rPr>
                        <a:t> to book an appointment at a desired time</a:t>
                      </a:r>
                      <a:endParaRPr lang="en-A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331" marR="3833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+mn-ea"/>
                          <a:cs typeface="+mn-cs"/>
                        </a:rPr>
                        <a:t>Customer</a:t>
                      </a:r>
                      <a:endParaRPr lang="en-A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331" marR="3833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 dirty="0">
                          <a:effectLst/>
                        </a:rPr>
                        <a:t>Human resources</a:t>
                      </a:r>
                      <a:endParaRPr lang="en-A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331" marR="38331" marT="0" marB="0"/>
                </a:tc>
                <a:extLst>
                  <a:ext uri="{0D108BD9-81ED-4DB2-BD59-A6C34878D82A}">
                    <a16:rowId xmlns:a16="http://schemas.microsoft.com/office/drawing/2014/main" val="3826085839"/>
                  </a:ext>
                </a:extLst>
              </a:tr>
              <a:tr h="42027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 dirty="0">
                          <a:effectLst/>
                        </a:rPr>
                        <a:t>Customer list</a:t>
                      </a:r>
                      <a:endParaRPr lang="en-A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331" marR="3833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 dirty="0">
                          <a:effectLst/>
                        </a:rPr>
                        <a:t>List of customers</a:t>
                      </a:r>
                      <a:r>
                        <a:rPr lang="en-AU" sz="1400" baseline="0" dirty="0">
                          <a:effectLst/>
                        </a:rPr>
                        <a:t> with upcoming appointments</a:t>
                      </a:r>
                      <a:endParaRPr lang="en-A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331" marR="3833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 dirty="0">
                          <a:effectLst/>
                        </a:rPr>
                        <a:t>Human resources</a:t>
                      </a:r>
                      <a:endParaRPr lang="en-A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331" marR="3833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 dirty="0">
                          <a:effectLst/>
                        </a:rPr>
                        <a:t>Create report call list</a:t>
                      </a:r>
                      <a:endParaRPr lang="en-A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331" marR="38331" marT="0" marB="0"/>
                </a:tc>
                <a:extLst>
                  <a:ext uri="{0D108BD9-81ED-4DB2-BD59-A6C34878D82A}">
                    <a16:rowId xmlns:a16="http://schemas.microsoft.com/office/drawing/2014/main" val="3057389660"/>
                  </a:ext>
                </a:extLst>
              </a:tr>
              <a:tr h="44639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 dirty="0">
                          <a:effectLst/>
                        </a:rPr>
                        <a:t>Appointment reminder</a:t>
                      </a:r>
                      <a:endParaRPr lang="en-A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331" marR="3833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+mn-ea"/>
                          <a:cs typeface="+mn-cs"/>
                        </a:rPr>
                        <a:t>Reminder</a:t>
                      </a:r>
                      <a:r>
                        <a:rPr lang="en-US" sz="1400" baseline="0" dirty="0">
                          <a:effectLst/>
                          <a:latin typeface="+mn-lt"/>
                          <a:ea typeface="+mn-ea"/>
                          <a:cs typeface="+mn-cs"/>
                        </a:rPr>
                        <a:t> to the customer that they have an appointment that day</a:t>
                      </a:r>
                      <a:endParaRPr lang="en-A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331" marR="3833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 dirty="0">
                          <a:effectLst/>
                        </a:rPr>
                        <a:t>Create report call list</a:t>
                      </a:r>
                      <a:endParaRPr lang="en-A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331" marR="3833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 dirty="0">
                          <a:effectLst/>
                        </a:rPr>
                        <a:t>Customer</a:t>
                      </a:r>
                      <a:endParaRPr lang="en-A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331" marR="38331" marT="0" marB="0"/>
                </a:tc>
                <a:extLst>
                  <a:ext uri="{0D108BD9-81ED-4DB2-BD59-A6C34878D82A}">
                    <a16:rowId xmlns:a16="http://schemas.microsoft.com/office/drawing/2014/main" val="3189785781"/>
                  </a:ext>
                </a:extLst>
              </a:tr>
              <a:tr h="44639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 dirty="0">
                          <a:effectLst/>
                        </a:rPr>
                        <a:t>Information access request</a:t>
                      </a:r>
                      <a:endParaRPr lang="en-A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331" marR="3833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 dirty="0">
                          <a:effectLst/>
                        </a:rPr>
                        <a:t>Request by the customer to access and</a:t>
                      </a:r>
                      <a:r>
                        <a:rPr lang="en-AU" sz="1400" baseline="0" dirty="0">
                          <a:effectLst/>
                        </a:rPr>
                        <a:t> review their personal information</a:t>
                      </a:r>
                      <a:endParaRPr lang="en-A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331" marR="3833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 dirty="0">
                          <a:effectLst/>
                        </a:rPr>
                        <a:t>Customer</a:t>
                      </a:r>
                      <a:endParaRPr lang="en-A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331" marR="3833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 dirty="0">
                          <a:effectLst/>
                        </a:rPr>
                        <a:t>Update customer information</a:t>
                      </a:r>
                      <a:endParaRPr lang="en-A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331" marR="38331" marT="0" marB="0"/>
                </a:tc>
                <a:extLst>
                  <a:ext uri="{0D108BD9-81ED-4DB2-BD59-A6C34878D82A}">
                    <a16:rowId xmlns:a16="http://schemas.microsoft.com/office/drawing/2014/main" val="2461542468"/>
                  </a:ext>
                </a:extLst>
              </a:tr>
              <a:tr h="3347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 dirty="0">
                          <a:effectLst/>
                        </a:rPr>
                        <a:t>New information</a:t>
                      </a:r>
                      <a:endParaRPr lang="en-A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331" marR="3833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+mn-ea"/>
                          <a:cs typeface="+mn-cs"/>
                        </a:rPr>
                        <a:t>New</a:t>
                      </a:r>
                      <a:r>
                        <a:rPr lang="en-US" sz="1400" baseline="0" dirty="0">
                          <a:effectLst/>
                          <a:latin typeface="+mn-lt"/>
                          <a:ea typeface="+mn-ea"/>
                          <a:cs typeface="+mn-cs"/>
                        </a:rPr>
                        <a:t> or updated personal information confirmed by the customer</a:t>
                      </a:r>
                      <a:endParaRPr lang="en-A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331" marR="3833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 dirty="0">
                          <a:effectLst/>
                        </a:rPr>
                        <a:t>Customer</a:t>
                      </a:r>
                      <a:endParaRPr lang="en-A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331" marR="3833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 dirty="0">
                          <a:effectLst/>
                        </a:rPr>
                        <a:t>Update customer information</a:t>
                      </a:r>
                      <a:endParaRPr lang="en-A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331" marR="38331" marT="0" marB="0"/>
                </a:tc>
                <a:extLst>
                  <a:ext uri="{0D108BD9-81ED-4DB2-BD59-A6C34878D82A}">
                    <a16:rowId xmlns:a16="http://schemas.microsoft.com/office/drawing/2014/main" val="2999139678"/>
                  </a:ext>
                </a:extLst>
              </a:tr>
              <a:tr h="44639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 dirty="0">
                          <a:effectLst/>
                        </a:rPr>
                        <a:t>Customer information</a:t>
                      </a:r>
                      <a:endParaRPr lang="en-A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331" marR="3833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+mn-ea"/>
                          <a:cs typeface="+mn-cs"/>
                        </a:rPr>
                        <a:t>Stored medical/personal</a:t>
                      </a:r>
                      <a:r>
                        <a:rPr lang="en-US" sz="1400" baseline="0" dirty="0">
                          <a:effectLst/>
                          <a:latin typeface="+mn-lt"/>
                          <a:ea typeface="+mn-ea"/>
                          <a:cs typeface="+mn-cs"/>
                        </a:rPr>
                        <a:t> information about the customer</a:t>
                      </a:r>
                      <a:endParaRPr lang="en-A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331" marR="3833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 dirty="0">
                          <a:effectLst/>
                        </a:rPr>
                        <a:t>Update customer</a:t>
                      </a:r>
                      <a:r>
                        <a:rPr lang="en-AU" sz="1400" baseline="0" dirty="0">
                          <a:effectLst/>
                        </a:rPr>
                        <a:t> information</a:t>
                      </a:r>
                      <a:endParaRPr lang="en-A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331" marR="3833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 dirty="0">
                          <a:effectLst/>
                        </a:rPr>
                        <a:t>Customer</a:t>
                      </a:r>
                      <a:endParaRPr lang="en-A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331" marR="38331" marT="0" marB="0"/>
                </a:tc>
                <a:extLst>
                  <a:ext uri="{0D108BD9-81ED-4DB2-BD59-A6C34878D82A}">
                    <a16:rowId xmlns:a16="http://schemas.microsoft.com/office/drawing/2014/main" val="1946180531"/>
                  </a:ext>
                </a:extLst>
              </a:tr>
              <a:tr h="44639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+mn-ea"/>
                          <a:cs typeface="+mn-cs"/>
                        </a:rPr>
                        <a:t>Information</a:t>
                      </a:r>
                      <a:r>
                        <a:rPr lang="en-US" sz="1400" baseline="0" dirty="0">
                          <a:effectLst/>
                          <a:latin typeface="+mn-lt"/>
                          <a:ea typeface="+mn-ea"/>
                          <a:cs typeface="+mn-cs"/>
                        </a:rPr>
                        <a:t> change request</a:t>
                      </a:r>
                      <a:endParaRPr lang="en-A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331" marR="3833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 dirty="0">
                          <a:effectLst/>
                        </a:rPr>
                        <a:t>Automated or prompted request that the customer change</a:t>
                      </a:r>
                      <a:r>
                        <a:rPr lang="en-AU" sz="1400" baseline="0" dirty="0">
                          <a:effectLst/>
                        </a:rPr>
                        <a:t> or update their info</a:t>
                      </a:r>
                      <a:endParaRPr lang="en-A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331" marR="3833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 dirty="0">
                          <a:effectLst/>
                        </a:rPr>
                        <a:t>Update customer information</a:t>
                      </a:r>
                      <a:endParaRPr lang="en-A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331" marR="3833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 dirty="0">
                          <a:effectLst/>
                        </a:rPr>
                        <a:t>Customer</a:t>
                      </a:r>
                      <a:endParaRPr lang="en-A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331" marR="38331" marT="0" marB="0"/>
                </a:tc>
                <a:extLst>
                  <a:ext uri="{0D108BD9-81ED-4DB2-BD59-A6C34878D82A}">
                    <a16:rowId xmlns:a16="http://schemas.microsoft.com/office/drawing/2014/main" val="2950672653"/>
                  </a:ext>
                </a:extLst>
              </a:tr>
              <a:tr h="44639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+mn-ea"/>
                          <a:cs typeface="+mn-cs"/>
                        </a:rPr>
                        <a:t>Insurance</a:t>
                      </a:r>
                      <a:r>
                        <a:rPr lang="en-US" sz="1400" baseline="0" dirty="0">
                          <a:effectLst/>
                          <a:latin typeface="+mn-lt"/>
                          <a:ea typeface="+mn-ea"/>
                          <a:cs typeface="+mn-cs"/>
                        </a:rPr>
                        <a:t> &amp; payment type</a:t>
                      </a:r>
                      <a:endParaRPr lang="en-A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331" marR="3833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+mn-ea"/>
                          <a:cs typeface="+mn-cs"/>
                        </a:rPr>
                        <a:t>The details</a:t>
                      </a:r>
                      <a:r>
                        <a:rPr lang="en-US" sz="1400" baseline="0" dirty="0">
                          <a:effectLst/>
                          <a:latin typeface="+mn-lt"/>
                          <a:ea typeface="+mn-ea"/>
                          <a:cs typeface="+mn-cs"/>
                        </a:rPr>
                        <a:t> of a customer’s insurance, and payment amount and method</a:t>
                      </a:r>
                      <a:endParaRPr lang="en-A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331" marR="3833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 dirty="0">
                          <a:effectLst/>
                        </a:rPr>
                        <a:t>Customer</a:t>
                      </a:r>
                      <a:endParaRPr lang="en-A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331" marR="3833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 dirty="0">
                          <a:effectLst/>
                        </a:rPr>
                        <a:t>Continue or finalise payment</a:t>
                      </a:r>
                      <a:endParaRPr lang="en-A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331" marR="38331" marT="0" marB="0"/>
                </a:tc>
                <a:extLst>
                  <a:ext uri="{0D108BD9-81ED-4DB2-BD59-A6C34878D82A}">
                    <a16:rowId xmlns:a16="http://schemas.microsoft.com/office/drawing/2014/main" val="4145993078"/>
                  </a:ext>
                </a:extLst>
              </a:tr>
              <a:tr h="44639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 dirty="0">
                          <a:effectLst/>
                        </a:rPr>
                        <a:t>Full or partial payment</a:t>
                      </a:r>
                      <a:endParaRPr lang="en-A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331" marR="3833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+mn-ea"/>
                          <a:cs typeface="+mn-cs"/>
                        </a:rPr>
                        <a:t>Any payment made by the customer</a:t>
                      </a:r>
                      <a:r>
                        <a:rPr lang="en-US" sz="1400" baseline="0" dirty="0">
                          <a:effectLst/>
                          <a:latin typeface="+mn-lt"/>
                          <a:ea typeface="+mn-ea"/>
                          <a:cs typeface="+mn-cs"/>
                        </a:rPr>
                        <a:t> to the hospital, partly or in full</a:t>
                      </a:r>
                      <a:endParaRPr lang="en-A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331" marR="3833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 dirty="0">
                          <a:effectLst/>
                        </a:rPr>
                        <a:t>Continue or finalise payment</a:t>
                      </a:r>
                      <a:endParaRPr lang="en-A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331" marR="3833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 dirty="0">
                          <a:effectLst/>
                        </a:rPr>
                        <a:t>Accounts receivable</a:t>
                      </a:r>
                      <a:endParaRPr lang="en-A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331" marR="38331" marT="0" marB="0"/>
                </a:tc>
                <a:extLst>
                  <a:ext uri="{0D108BD9-81ED-4DB2-BD59-A6C34878D82A}">
                    <a16:rowId xmlns:a16="http://schemas.microsoft.com/office/drawing/2014/main" val="27384851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52534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743" y="292043"/>
            <a:ext cx="9905998" cy="1478570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flow for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dfd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cont.</a:t>
            </a:r>
            <a:endParaRPr lang="en-A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036573099"/>
              </p:ext>
            </p:extLst>
          </p:nvPr>
        </p:nvGraphicFramePr>
        <p:xfrm>
          <a:off x="1077088" y="1367942"/>
          <a:ext cx="9718653" cy="156168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65766">
                  <a:extLst>
                    <a:ext uri="{9D8B030D-6E8A-4147-A177-3AD203B41FA5}">
                      <a16:colId xmlns:a16="http://schemas.microsoft.com/office/drawing/2014/main" val="1757112264"/>
                    </a:ext>
                  </a:extLst>
                </a:gridCol>
                <a:gridCol w="2968777">
                  <a:extLst>
                    <a:ext uri="{9D8B030D-6E8A-4147-A177-3AD203B41FA5}">
                      <a16:colId xmlns:a16="http://schemas.microsoft.com/office/drawing/2014/main" val="2182084969"/>
                    </a:ext>
                  </a:extLst>
                </a:gridCol>
                <a:gridCol w="2317315">
                  <a:extLst>
                    <a:ext uri="{9D8B030D-6E8A-4147-A177-3AD203B41FA5}">
                      <a16:colId xmlns:a16="http://schemas.microsoft.com/office/drawing/2014/main" val="154033099"/>
                    </a:ext>
                  </a:extLst>
                </a:gridCol>
                <a:gridCol w="2066795">
                  <a:extLst>
                    <a:ext uri="{9D8B030D-6E8A-4147-A177-3AD203B41FA5}">
                      <a16:colId xmlns:a16="http://schemas.microsoft.com/office/drawing/2014/main" val="1159392337"/>
                    </a:ext>
                  </a:extLst>
                </a:gridCol>
              </a:tblGrid>
              <a:tr h="22319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 dirty="0">
                          <a:effectLst/>
                        </a:rPr>
                        <a:t>Data Name</a:t>
                      </a:r>
                      <a:endParaRPr lang="en-A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331" marR="3833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>
                          <a:effectLst/>
                        </a:rPr>
                        <a:t>Description</a:t>
                      </a:r>
                      <a:endParaRPr lang="en-A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331" marR="3833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>
                          <a:effectLst/>
                        </a:rPr>
                        <a:t>Origin</a:t>
                      </a:r>
                      <a:endParaRPr lang="en-A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331" marR="3833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 dirty="0">
                          <a:effectLst/>
                        </a:rPr>
                        <a:t>Destination</a:t>
                      </a:r>
                      <a:endParaRPr lang="en-A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331" marR="38331" marT="0" marB="0"/>
                </a:tc>
                <a:extLst>
                  <a:ext uri="{0D108BD9-81ED-4DB2-BD59-A6C34878D82A}">
                    <a16:rowId xmlns:a16="http://schemas.microsoft.com/office/drawing/2014/main" val="1581283171"/>
                  </a:ext>
                </a:extLst>
              </a:tr>
              <a:tr h="44639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+mn-ea"/>
                          <a:cs typeface="+mn-cs"/>
                        </a:rPr>
                        <a:t>Confirmed</a:t>
                      </a:r>
                      <a:r>
                        <a:rPr lang="en-US" sz="1400" baseline="0" dirty="0">
                          <a:effectLst/>
                          <a:latin typeface="+mn-lt"/>
                          <a:ea typeface="+mn-ea"/>
                          <a:cs typeface="+mn-cs"/>
                        </a:rPr>
                        <a:t> transaction</a:t>
                      </a:r>
                      <a:endParaRPr lang="en-A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331" marR="3833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 dirty="0">
                          <a:effectLst/>
                        </a:rPr>
                        <a:t>Transaction accepted</a:t>
                      </a:r>
                      <a:endParaRPr lang="en-A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331" marR="3833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w Cen MT" panose="020B06020201040206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Accounts</a:t>
                      </a:r>
                      <a:r>
                        <a:rPr lang="en-US" sz="1400" baseline="0" dirty="0">
                          <a:effectLst/>
                          <a:latin typeface="Tw Cen MT" panose="020B06020201040206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receivable</a:t>
                      </a:r>
                      <a:endParaRPr lang="en-AU" sz="1400" dirty="0">
                        <a:effectLst/>
                        <a:latin typeface="Tw Cen MT" panose="020B06020201040206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331" marR="3833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+mn-ea"/>
                          <a:cs typeface="+mn-cs"/>
                        </a:rPr>
                        <a:t>Continue</a:t>
                      </a:r>
                      <a:r>
                        <a:rPr lang="en-US" sz="1400" baseline="0" dirty="0">
                          <a:effectLst/>
                          <a:latin typeface="+mn-lt"/>
                          <a:ea typeface="+mn-ea"/>
                          <a:cs typeface="+mn-cs"/>
                        </a:rPr>
                        <a:t> or </a:t>
                      </a:r>
                      <a:r>
                        <a:rPr lang="en-US" sz="1400" baseline="0" dirty="0" err="1">
                          <a:effectLst/>
                          <a:latin typeface="+mn-lt"/>
                          <a:ea typeface="+mn-ea"/>
                          <a:cs typeface="+mn-cs"/>
                        </a:rPr>
                        <a:t>finalise</a:t>
                      </a:r>
                      <a:r>
                        <a:rPr lang="en-US" sz="1400" baseline="0" dirty="0">
                          <a:effectLst/>
                          <a:latin typeface="+mn-lt"/>
                          <a:ea typeface="+mn-ea"/>
                          <a:cs typeface="+mn-cs"/>
                        </a:rPr>
                        <a:t> payment</a:t>
                      </a:r>
                      <a:endParaRPr lang="en-A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331" marR="38331" marT="0" marB="0"/>
                </a:tc>
                <a:extLst>
                  <a:ext uri="{0D108BD9-81ED-4DB2-BD59-A6C34878D82A}">
                    <a16:rowId xmlns:a16="http://schemas.microsoft.com/office/drawing/2014/main" val="4221995266"/>
                  </a:ext>
                </a:extLst>
              </a:tr>
              <a:tr h="44639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+mn-ea"/>
                          <a:cs typeface="+mn-cs"/>
                        </a:rPr>
                        <a:t>Denied</a:t>
                      </a:r>
                      <a:r>
                        <a:rPr lang="en-US" sz="1400" baseline="0" dirty="0">
                          <a:effectLst/>
                          <a:latin typeface="+mn-lt"/>
                          <a:ea typeface="+mn-ea"/>
                          <a:cs typeface="+mn-cs"/>
                        </a:rPr>
                        <a:t> transaction</a:t>
                      </a:r>
                      <a:endParaRPr lang="en-A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331" marR="3833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+mn-ea"/>
                          <a:cs typeface="+mn-cs"/>
                        </a:rPr>
                        <a:t>Transaction</a:t>
                      </a:r>
                      <a:r>
                        <a:rPr lang="en-US" sz="1400" baseline="0" dirty="0">
                          <a:effectLst/>
                          <a:latin typeface="+mn-lt"/>
                          <a:ea typeface="+mn-ea"/>
                          <a:cs typeface="+mn-cs"/>
                        </a:rPr>
                        <a:t> refused or cancelled, and explanation why</a:t>
                      </a:r>
                      <a:endParaRPr lang="en-A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331" marR="3833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+mn-ea"/>
                          <a:cs typeface="+mn-cs"/>
                        </a:rPr>
                        <a:t>Accounts receivable</a:t>
                      </a:r>
                      <a:endParaRPr lang="en-A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331" marR="3833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 dirty="0">
                          <a:effectLst/>
                        </a:rPr>
                        <a:t>Customer</a:t>
                      </a:r>
                      <a:endParaRPr lang="en-A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331" marR="38331" marT="0" marB="0"/>
                </a:tc>
                <a:extLst>
                  <a:ext uri="{0D108BD9-81ED-4DB2-BD59-A6C34878D82A}">
                    <a16:rowId xmlns:a16="http://schemas.microsoft.com/office/drawing/2014/main" val="3826085839"/>
                  </a:ext>
                </a:extLst>
              </a:tr>
              <a:tr h="42027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+mn-ea"/>
                          <a:cs typeface="+mn-cs"/>
                        </a:rPr>
                        <a:t>Invoice</a:t>
                      </a:r>
                      <a:endParaRPr lang="en-A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331" marR="3833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+mn-ea"/>
                          <a:cs typeface="+mn-cs"/>
                        </a:rPr>
                        <a:t>Details</a:t>
                      </a:r>
                      <a:r>
                        <a:rPr lang="en-US" sz="1400" baseline="0" dirty="0">
                          <a:effectLst/>
                          <a:latin typeface="+mn-lt"/>
                          <a:ea typeface="+mn-ea"/>
                          <a:cs typeface="+mn-cs"/>
                        </a:rPr>
                        <a:t> of confirmed transaction</a:t>
                      </a:r>
                      <a:endParaRPr lang="en-A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331" marR="3833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 dirty="0">
                          <a:effectLst/>
                        </a:rPr>
                        <a:t>Continue or finalise payment</a:t>
                      </a:r>
                      <a:endParaRPr lang="en-A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331" marR="3833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 dirty="0">
                          <a:effectLst/>
                        </a:rPr>
                        <a:t>Customer</a:t>
                      </a:r>
                      <a:endParaRPr lang="en-A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331" marR="38331" marT="0" marB="0"/>
                </a:tc>
                <a:extLst>
                  <a:ext uri="{0D108BD9-81ED-4DB2-BD59-A6C34878D82A}">
                    <a16:rowId xmlns:a16="http://schemas.microsoft.com/office/drawing/2014/main" val="30573896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831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Why case study 1?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did we know about hospitals and their respected systems?</a:t>
            </a:r>
          </a:p>
          <a:p>
            <a:endParaRPr lang="en-A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A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AU" sz="6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 much. </a:t>
            </a:r>
          </a:p>
        </p:txBody>
      </p:sp>
    </p:spTree>
    <p:extLst>
      <p:ext uri="{BB962C8B-B14F-4D97-AF65-F5344CB8AC3E}">
        <p14:creationId xmlns:p14="http://schemas.microsoft.com/office/powerpoint/2010/main" val="41893911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187" y="224236"/>
            <a:ext cx="9905998" cy="1478570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flow for functional primitive</a:t>
            </a:r>
            <a:endParaRPr lang="en-A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84676640"/>
              </p:ext>
            </p:extLst>
          </p:nvPr>
        </p:nvGraphicFramePr>
        <p:xfrm>
          <a:off x="1032356" y="1300595"/>
          <a:ext cx="8684230" cy="39568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25694">
                  <a:extLst>
                    <a:ext uri="{9D8B030D-6E8A-4147-A177-3AD203B41FA5}">
                      <a16:colId xmlns:a16="http://schemas.microsoft.com/office/drawing/2014/main" val="1228936051"/>
                    </a:ext>
                  </a:extLst>
                </a:gridCol>
                <a:gridCol w="2417937">
                  <a:extLst>
                    <a:ext uri="{9D8B030D-6E8A-4147-A177-3AD203B41FA5}">
                      <a16:colId xmlns:a16="http://schemas.microsoft.com/office/drawing/2014/main" val="762405623"/>
                    </a:ext>
                  </a:extLst>
                </a:gridCol>
                <a:gridCol w="1701465">
                  <a:extLst>
                    <a:ext uri="{9D8B030D-6E8A-4147-A177-3AD203B41FA5}">
                      <a16:colId xmlns:a16="http://schemas.microsoft.com/office/drawing/2014/main" val="2285390705"/>
                    </a:ext>
                  </a:extLst>
                </a:gridCol>
                <a:gridCol w="2239134">
                  <a:extLst>
                    <a:ext uri="{9D8B030D-6E8A-4147-A177-3AD203B41FA5}">
                      <a16:colId xmlns:a16="http://schemas.microsoft.com/office/drawing/2014/main" val="2748010828"/>
                    </a:ext>
                  </a:extLst>
                </a:gridCol>
              </a:tblGrid>
              <a:tr h="19784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200">
                          <a:effectLst/>
                        </a:rPr>
                        <a:t>Data Name</a:t>
                      </a:r>
                      <a:endParaRPr lang="en-A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331" marR="3833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200">
                          <a:effectLst/>
                        </a:rPr>
                        <a:t>Description</a:t>
                      </a:r>
                      <a:endParaRPr lang="en-A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331" marR="3833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200">
                          <a:effectLst/>
                        </a:rPr>
                        <a:t>Origin</a:t>
                      </a:r>
                      <a:endParaRPr lang="en-A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331" marR="3833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200">
                          <a:effectLst/>
                        </a:rPr>
                        <a:t>Destination</a:t>
                      </a:r>
                      <a:endParaRPr lang="en-A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331" marR="38331" marT="0" marB="0"/>
                </a:tc>
                <a:extLst>
                  <a:ext uri="{0D108BD9-81ED-4DB2-BD59-A6C34878D82A}">
                    <a16:rowId xmlns:a16="http://schemas.microsoft.com/office/drawing/2014/main" val="3125874103"/>
                  </a:ext>
                </a:extLst>
              </a:tr>
              <a:tr h="39568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200">
                          <a:effectLst/>
                        </a:rPr>
                        <a:t>Claim information</a:t>
                      </a:r>
                      <a:endParaRPr lang="en-A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331" marR="3833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200">
                          <a:effectLst/>
                        </a:rPr>
                        <a:t>Information about the claim being made by the customer</a:t>
                      </a:r>
                      <a:endParaRPr lang="en-A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331" marR="3833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200">
                          <a:effectLst/>
                        </a:rPr>
                        <a:t>Customer</a:t>
                      </a:r>
                      <a:endParaRPr lang="en-A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331" marR="3833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200">
                          <a:effectLst/>
                        </a:rPr>
                        <a:t>Insurance information</a:t>
                      </a:r>
                      <a:endParaRPr lang="en-A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331" marR="38331" marT="0" marB="0"/>
                </a:tc>
                <a:extLst>
                  <a:ext uri="{0D108BD9-81ED-4DB2-BD59-A6C34878D82A}">
                    <a16:rowId xmlns:a16="http://schemas.microsoft.com/office/drawing/2014/main" val="4288526845"/>
                  </a:ext>
                </a:extLst>
              </a:tr>
              <a:tr h="39568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200">
                          <a:effectLst/>
                        </a:rPr>
                        <a:t>Payment</a:t>
                      </a:r>
                      <a:endParaRPr lang="en-A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331" marR="3833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200" dirty="0">
                          <a:effectLst/>
                        </a:rPr>
                        <a:t>Amount to be paid in regard to the claim</a:t>
                      </a:r>
                      <a:endParaRPr lang="en-A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331" marR="3833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200">
                          <a:effectLst/>
                        </a:rPr>
                        <a:t>Insurance information</a:t>
                      </a:r>
                      <a:endParaRPr lang="en-A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331" marR="3833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200">
                          <a:effectLst/>
                        </a:rPr>
                        <a:t>Verify payment total</a:t>
                      </a:r>
                      <a:endParaRPr lang="en-A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331" marR="38331" marT="0" marB="0"/>
                </a:tc>
                <a:extLst>
                  <a:ext uri="{0D108BD9-81ED-4DB2-BD59-A6C34878D82A}">
                    <a16:rowId xmlns:a16="http://schemas.microsoft.com/office/drawing/2014/main" val="56323782"/>
                  </a:ext>
                </a:extLst>
              </a:tr>
              <a:tr h="39568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200">
                          <a:effectLst/>
                        </a:rPr>
                        <a:t>Partial payment</a:t>
                      </a:r>
                      <a:endParaRPr lang="en-A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331" marR="3833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200">
                          <a:effectLst/>
                        </a:rPr>
                        <a:t>Less than total amount to be paid off the balance</a:t>
                      </a:r>
                      <a:endParaRPr lang="en-A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331" marR="3833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200">
                          <a:effectLst/>
                        </a:rPr>
                        <a:t>Verify payment total</a:t>
                      </a:r>
                      <a:endParaRPr lang="en-A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331" marR="3833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200">
                          <a:effectLst/>
                        </a:rPr>
                        <a:t>Accounts Receivable</a:t>
                      </a:r>
                      <a:endParaRPr lang="en-A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331" marR="38331" marT="0" marB="0"/>
                </a:tc>
                <a:extLst>
                  <a:ext uri="{0D108BD9-81ED-4DB2-BD59-A6C34878D82A}">
                    <a16:rowId xmlns:a16="http://schemas.microsoft.com/office/drawing/2014/main" val="1770606729"/>
                  </a:ext>
                </a:extLst>
              </a:tr>
              <a:tr h="39568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200">
                          <a:effectLst/>
                        </a:rPr>
                        <a:t>Confirmed final payment</a:t>
                      </a:r>
                      <a:endParaRPr lang="en-A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331" marR="3833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200" dirty="0">
                          <a:effectLst/>
                        </a:rPr>
                        <a:t>Confirmation that the amount to be paid is total</a:t>
                      </a:r>
                      <a:endParaRPr lang="en-A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331" marR="3833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200">
                          <a:effectLst/>
                        </a:rPr>
                        <a:t>Verify payment total</a:t>
                      </a:r>
                      <a:endParaRPr lang="en-A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331" marR="3833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200">
                          <a:effectLst/>
                        </a:rPr>
                        <a:t>Finalise payment</a:t>
                      </a:r>
                      <a:endParaRPr lang="en-A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331" marR="38331" marT="0" marB="0"/>
                </a:tc>
                <a:extLst>
                  <a:ext uri="{0D108BD9-81ED-4DB2-BD59-A6C34878D82A}">
                    <a16:rowId xmlns:a16="http://schemas.microsoft.com/office/drawing/2014/main" val="1527140511"/>
                  </a:ext>
                </a:extLst>
              </a:tr>
              <a:tr h="39568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200">
                          <a:effectLst/>
                        </a:rPr>
                        <a:t>Full payment</a:t>
                      </a:r>
                      <a:endParaRPr lang="en-A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331" marR="3833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200">
                          <a:effectLst/>
                        </a:rPr>
                        <a:t>Total amount of balance to be paid off</a:t>
                      </a:r>
                      <a:endParaRPr lang="en-A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331" marR="3833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200">
                          <a:effectLst/>
                        </a:rPr>
                        <a:t>Finalise payment</a:t>
                      </a:r>
                      <a:endParaRPr lang="en-A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331" marR="3833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200">
                          <a:effectLst/>
                        </a:rPr>
                        <a:t>Accounts Receivable</a:t>
                      </a:r>
                      <a:endParaRPr lang="en-A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331" marR="38331" marT="0" marB="0"/>
                </a:tc>
                <a:extLst>
                  <a:ext uri="{0D108BD9-81ED-4DB2-BD59-A6C34878D82A}">
                    <a16:rowId xmlns:a16="http://schemas.microsoft.com/office/drawing/2014/main" val="3727602734"/>
                  </a:ext>
                </a:extLst>
              </a:tr>
              <a:tr h="19784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200">
                          <a:effectLst/>
                        </a:rPr>
                        <a:t>Received payment</a:t>
                      </a:r>
                      <a:endParaRPr lang="en-A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331" marR="3833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200">
                          <a:effectLst/>
                        </a:rPr>
                        <a:t>Amount paid to the organisation</a:t>
                      </a:r>
                      <a:endParaRPr lang="en-A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331" marR="3833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200">
                          <a:effectLst/>
                        </a:rPr>
                        <a:t>Accounts Receivable</a:t>
                      </a:r>
                      <a:endParaRPr lang="en-A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331" marR="3833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200">
                          <a:effectLst/>
                        </a:rPr>
                        <a:t>Verify payment</a:t>
                      </a:r>
                      <a:endParaRPr lang="en-A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331" marR="38331" marT="0" marB="0"/>
                </a:tc>
                <a:extLst>
                  <a:ext uri="{0D108BD9-81ED-4DB2-BD59-A6C34878D82A}">
                    <a16:rowId xmlns:a16="http://schemas.microsoft.com/office/drawing/2014/main" val="2480725579"/>
                  </a:ext>
                </a:extLst>
              </a:tr>
              <a:tr h="39568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200">
                          <a:effectLst/>
                        </a:rPr>
                        <a:t>Accepted payment</a:t>
                      </a:r>
                      <a:endParaRPr lang="en-A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331" marR="3833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200">
                          <a:effectLst/>
                        </a:rPr>
                        <a:t>Payment approved by the organisation</a:t>
                      </a:r>
                      <a:endParaRPr lang="en-A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331" marR="3833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200">
                          <a:effectLst/>
                        </a:rPr>
                        <a:t>Verify payment</a:t>
                      </a:r>
                      <a:endParaRPr lang="en-A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331" marR="3833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200">
                          <a:effectLst/>
                        </a:rPr>
                        <a:t>Prepare invoice</a:t>
                      </a:r>
                      <a:endParaRPr lang="en-A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331" marR="38331" marT="0" marB="0"/>
                </a:tc>
                <a:extLst>
                  <a:ext uri="{0D108BD9-81ED-4DB2-BD59-A6C34878D82A}">
                    <a16:rowId xmlns:a16="http://schemas.microsoft.com/office/drawing/2014/main" val="3836055510"/>
                  </a:ext>
                </a:extLst>
              </a:tr>
              <a:tr h="39568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200">
                          <a:effectLst/>
                        </a:rPr>
                        <a:t>Rejected payment</a:t>
                      </a:r>
                      <a:endParaRPr lang="en-A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331" marR="3833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200">
                          <a:effectLst/>
                        </a:rPr>
                        <a:t>Payment denied by the organisation</a:t>
                      </a:r>
                      <a:endParaRPr lang="en-A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331" marR="3833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200">
                          <a:effectLst/>
                        </a:rPr>
                        <a:t>Verify payment</a:t>
                      </a:r>
                      <a:endParaRPr lang="en-A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331" marR="3833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200">
                          <a:effectLst/>
                        </a:rPr>
                        <a:t>Prepare rejection notice</a:t>
                      </a:r>
                      <a:endParaRPr lang="en-A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331" marR="38331" marT="0" marB="0"/>
                </a:tc>
                <a:extLst>
                  <a:ext uri="{0D108BD9-81ED-4DB2-BD59-A6C34878D82A}">
                    <a16:rowId xmlns:a16="http://schemas.microsoft.com/office/drawing/2014/main" val="1914042666"/>
                  </a:ext>
                </a:extLst>
              </a:tr>
              <a:tr h="39568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200">
                          <a:effectLst/>
                        </a:rPr>
                        <a:t>Invoice</a:t>
                      </a:r>
                      <a:endParaRPr lang="en-A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331" marR="3833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200">
                          <a:effectLst/>
                        </a:rPr>
                        <a:t>Report of payment(s) from the customer</a:t>
                      </a:r>
                      <a:endParaRPr lang="en-A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331" marR="3833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200">
                          <a:effectLst/>
                        </a:rPr>
                        <a:t>Prepare invoice</a:t>
                      </a:r>
                      <a:endParaRPr lang="en-A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331" marR="3833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200">
                          <a:effectLst/>
                        </a:rPr>
                        <a:t>Customer</a:t>
                      </a:r>
                      <a:endParaRPr lang="en-A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331" marR="38331" marT="0" marB="0"/>
                </a:tc>
                <a:extLst>
                  <a:ext uri="{0D108BD9-81ED-4DB2-BD59-A6C34878D82A}">
                    <a16:rowId xmlns:a16="http://schemas.microsoft.com/office/drawing/2014/main" val="1822483038"/>
                  </a:ext>
                </a:extLst>
              </a:tr>
              <a:tr h="39568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200">
                          <a:effectLst/>
                        </a:rPr>
                        <a:t>Rejection notice</a:t>
                      </a:r>
                      <a:endParaRPr lang="en-A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331" marR="3833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200">
                          <a:effectLst/>
                        </a:rPr>
                        <a:t>Report detailing why the payment was not accepted</a:t>
                      </a:r>
                      <a:endParaRPr lang="en-A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331" marR="3833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200">
                          <a:effectLst/>
                        </a:rPr>
                        <a:t>Prepare rejection notice</a:t>
                      </a:r>
                      <a:endParaRPr lang="en-A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331" marR="3833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200" dirty="0">
                          <a:effectLst/>
                        </a:rPr>
                        <a:t>Customer</a:t>
                      </a:r>
                      <a:endParaRPr lang="en-A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331" marR="38331" marT="0" marB="0"/>
                </a:tc>
                <a:extLst>
                  <a:ext uri="{0D108BD9-81ED-4DB2-BD59-A6C34878D82A}">
                    <a16:rowId xmlns:a16="http://schemas.microsoft.com/office/drawing/2014/main" val="5253387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83490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722840" cy="6874188"/>
          </a:xfrm>
        </p:spPr>
      </p:pic>
      <p:sp>
        <p:nvSpPr>
          <p:cNvPr id="11" name="TextBox 10"/>
          <p:cNvSpPr txBox="1"/>
          <p:nvPr/>
        </p:nvSpPr>
        <p:spPr>
          <a:xfrm>
            <a:off x="11431038" y="1778468"/>
            <a:ext cx="615553" cy="3162648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AU" sz="2800" dirty="0">
                <a:effectLst>
                  <a:outerShdw blurRad="101600" dist="50800" dir="2700000" algn="tl">
                    <a:srgbClr val="000000">
                      <a:alpha val="83000"/>
                    </a:srgbClr>
                  </a:outerShdw>
                </a:effectLst>
              </a:rPr>
              <a:t>USE CASE DIAGRAM</a:t>
            </a:r>
          </a:p>
        </p:txBody>
      </p:sp>
    </p:spTree>
    <p:extLst>
      <p:ext uri="{BB962C8B-B14F-4D97-AF65-F5344CB8AC3E}">
        <p14:creationId xmlns:p14="http://schemas.microsoft.com/office/powerpoint/2010/main" val="39884467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7102" t="14931" r="7405" b="31401"/>
          <a:stretch/>
        </p:blipFill>
        <p:spPr>
          <a:xfrm>
            <a:off x="906011" y="1493241"/>
            <a:ext cx="10404578" cy="461781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75127" y="475339"/>
            <a:ext cx="42364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SEQUENCE DIAGRAM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511566" y="444561"/>
            <a:ext cx="35485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AUTOMATED PATIENT </a:t>
            </a:r>
          </a:p>
          <a:p>
            <a:r>
              <a:rPr lang="en-AU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REMINDER SYSTEM</a:t>
            </a:r>
          </a:p>
        </p:txBody>
      </p:sp>
    </p:spTree>
    <p:extLst>
      <p:ext uri="{BB962C8B-B14F-4D97-AF65-F5344CB8AC3E}">
        <p14:creationId xmlns:p14="http://schemas.microsoft.com/office/powerpoint/2010/main" val="1115144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broken hand xra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1097" y="359473"/>
            <a:ext cx="5269807" cy="6139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8873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2542" y="1393362"/>
            <a:ext cx="6106916" cy="4071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5247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 result for gangre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0" y="1143000"/>
            <a:ext cx="59055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1196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4" name="Picture 8" descr="Image result for bad injur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9133" y="1149708"/>
            <a:ext cx="7293735" cy="4558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407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but seriously…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Case 1 appealed to us, as mentioned; we didn’t know a great deal about the functional requirements of a hospitals IT system, case 1 represented a learning opportunity for us, and a challenge. </a:t>
            </a:r>
          </a:p>
          <a:p>
            <a:r>
              <a:rPr lang="en-A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 was a flexible option, with a variety of possible approaches.  </a:t>
            </a:r>
          </a:p>
        </p:txBody>
      </p:sp>
    </p:spTree>
    <p:extLst>
      <p:ext uri="{BB962C8B-B14F-4D97-AF65-F5344CB8AC3E}">
        <p14:creationId xmlns:p14="http://schemas.microsoft.com/office/powerpoint/2010/main" val="29411932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Assumptions</a:t>
            </a:r>
            <a:r>
              <a:rPr lang="en-AU" dirty="0"/>
              <a:t>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638728"/>
            <a:ext cx="9905999" cy="4982966"/>
          </a:xfrm>
        </p:spPr>
        <p:txBody>
          <a:bodyPr/>
          <a:lstStyle/>
          <a:p>
            <a:r>
              <a:rPr lang="en-A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Due to out limited knowledge on the topic, research would be required.</a:t>
            </a:r>
          </a:p>
          <a:p>
            <a:r>
              <a:rPr lang="en-A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type of hospital (Public, private etc.) would affect how our system was designed. </a:t>
            </a:r>
          </a:p>
          <a:p>
            <a:r>
              <a:rPr lang="en-A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system will handle sensitive data, security will be a priority. </a:t>
            </a:r>
          </a:p>
          <a:p>
            <a:r>
              <a:rPr lang="en-A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soon would the hospital need the system implemented and running?</a:t>
            </a:r>
          </a:p>
          <a:p>
            <a:r>
              <a:rPr lang="en-A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 they already have an IT system in place?</a:t>
            </a:r>
          </a:p>
          <a:p>
            <a:endParaRPr lang="en-A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A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A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A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98400669"/>
      </p:ext>
    </p:extLst>
  </p:cSld>
  <p:clrMapOvr>
    <a:masterClrMapping/>
  </p:clrMapOvr>
  <p:transition spd="slow">
    <p:push dir="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Input &amp; output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0252506"/>
              </p:ext>
            </p:extLst>
          </p:nvPr>
        </p:nvGraphicFramePr>
        <p:xfrm>
          <a:off x="1520334" y="2368195"/>
          <a:ext cx="9148156" cy="3950411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4574078">
                  <a:extLst>
                    <a:ext uri="{9D8B030D-6E8A-4147-A177-3AD203B41FA5}">
                      <a16:colId xmlns:a16="http://schemas.microsoft.com/office/drawing/2014/main" val="517758979"/>
                    </a:ext>
                  </a:extLst>
                </a:gridCol>
                <a:gridCol w="4574078">
                  <a:extLst>
                    <a:ext uri="{9D8B030D-6E8A-4147-A177-3AD203B41FA5}">
                      <a16:colId xmlns:a16="http://schemas.microsoft.com/office/drawing/2014/main" val="1940793609"/>
                    </a:ext>
                  </a:extLst>
                </a:gridCol>
              </a:tblGrid>
              <a:tr h="29803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100" dirty="0">
                          <a:effectLst/>
                        </a:rPr>
                        <a:t>Input</a:t>
                      </a:r>
                      <a:endParaRPr lang="en-A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Output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86619840"/>
                  </a:ext>
                </a:extLst>
              </a:tr>
              <a:tr h="61506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100" dirty="0">
                          <a:effectLst/>
                        </a:rPr>
                        <a:t>Staff member Details (Add new member to system)</a:t>
                      </a:r>
                      <a:endParaRPr lang="en-A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52082630"/>
                  </a:ext>
                </a:extLst>
              </a:tr>
              <a:tr h="29803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Finalise appointment times 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Appointment information 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3098912"/>
                  </a:ext>
                </a:extLst>
              </a:tr>
              <a:tr h="93210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Appointment info (Should a patient make an appointment over the phone), patient name, medical details, time, date etc. 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Provider report for calculating profit (MTD &amp; YTD)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80221608"/>
                  </a:ext>
                </a:extLst>
              </a:tr>
              <a:tr h="29803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Staff ‘punch in, punch out’ - track hours worked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Monthly patient statement 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64348651"/>
                  </a:ext>
                </a:extLst>
              </a:tr>
              <a:tr h="29803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Staff leave request 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Leave request outcome 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95433388"/>
                  </a:ext>
                </a:extLst>
              </a:tr>
              <a:tr h="29803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Request appointment information 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Daily report call list/appointment list  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45996925"/>
                  </a:ext>
                </a:extLst>
              </a:tr>
              <a:tr h="61506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Request provider report 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Cost/profit, organised by doctor, profit distribution (accounts?)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45346156"/>
                  </a:ext>
                </a:extLst>
              </a:tr>
              <a:tr h="29803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Request patient statement 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100" dirty="0">
                          <a:effectLst/>
                        </a:rPr>
                        <a:t>Return Patient statement </a:t>
                      </a:r>
                      <a:endParaRPr lang="en-A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25536872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141413" y="1714599"/>
            <a:ext cx="236507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altLang="en-US" sz="14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Hospital Staff Input &amp; Output</a:t>
            </a:r>
            <a:endParaRPr kumimoji="0" lang="en-AU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9719039"/>
      </p:ext>
    </p:extLst>
  </p:cSld>
  <p:clrMapOvr>
    <a:masterClrMapping/>
  </p:clrMapOvr>
  <p:transition spd="slow">
    <p:push dir="u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178</TotalTime>
  <Words>1369</Words>
  <Application>Microsoft Office PowerPoint</Application>
  <PresentationFormat>Widescreen</PresentationFormat>
  <Paragraphs>414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Times New Roman</vt:lpstr>
      <vt:lpstr>Trebuchet MS</vt:lpstr>
      <vt:lpstr>Tw Cen MT</vt:lpstr>
      <vt:lpstr>Circuit</vt:lpstr>
      <vt:lpstr>COMP1010      Assignment 1       Case Study 1</vt:lpstr>
      <vt:lpstr>Why case study 1?</vt:lpstr>
      <vt:lpstr>PowerPoint Presentation</vt:lpstr>
      <vt:lpstr>PowerPoint Presentation</vt:lpstr>
      <vt:lpstr>PowerPoint Presentation</vt:lpstr>
      <vt:lpstr>PowerPoint Presentation</vt:lpstr>
      <vt:lpstr>but seriously… </vt:lpstr>
      <vt:lpstr>Assumptions? </vt:lpstr>
      <vt:lpstr>Input &amp; output </vt:lpstr>
      <vt:lpstr>PowerPoint Presentation</vt:lpstr>
      <vt:lpstr>control/security </vt:lpstr>
      <vt:lpstr>Tasks;</vt:lpstr>
      <vt:lpstr>PERT/CPM Chart </vt:lpstr>
      <vt:lpstr>Context diagram</vt:lpstr>
      <vt:lpstr>Data flow diagram 0</vt:lpstr>
      <vt:lpstr>Functional primitive for payment</vt:lpstr>
      <vt:lpstr>Data flow for dfd</vt:lpstr>
      <vt:lpstr>Data flow for dfd cont.</vt:lpstr>
      <vt:lpstr>Data flow for dfd cont.</vt:lpstr>
      <vt:lpstr>Data flow for functional primitive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COMP1010  - Assignment 1 - Case Study 1</dc:title>
  <dc:creator>Benjamin Emerson</dc:creator>
  <cp:lastModifiedBy>Andrew Hartman</cp:lastModifiedBy>
  <cp:revision>14</cp:revision>
  <dcterms:created xsi:type="dcterms:W3CDTF">2017-05-20T04:04:38Z</dcterms:created>
  <dcterms:modified xsi:type="dcterms:W3CDTF">2017-05-23T06:36:14Z</dcterms:modified>
</cp:coreProperties>
</file>