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7"/>
  </p:notesMasterIdLst>
  <p:handoutMasterIdLst>
    <p:handoutMasterId r:id="rId28"/>
  </p:handoutMasterIdLst>
  <p:sldIdLst>
    <p:sldId id="312" r:id="rId2"/>
    <p:sldId id="360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315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74C3-E250-463D-8EB4-B850F424970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5B021-921D-47D9-9B0C-DE507022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7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E98D6-2A57-4849-97D2-1CD4C640BD32}" type="slidenum">
              <a:rPr lang="en-GB"/>
              <a:pPr/>
              <a:t>9</a:t>
            </a:fld>
            <a:endParaRPr lang="en-GB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1000" i="1" dirty="0"/>
          </a:p>
        </p:txBody>
      </p:sp>
    </p:spTree>
    <p:extLst>
      <p:ext uri="{BB962C8B-B14F-4D97-AF65-F5344CB8AC3E}">
        <p14:creationId xmlns:p14="http://schemas.microsoft.com/office/powerpoint/2010/main" val="398275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E3B16-C8F1-49E8-9349-269D982EC9BB}" type="slidenum">
              <a:rPr lang="en-GB"/>
              <a:pPr/>
              <a:t>10</a:t>
            </a:fld>
            <a:endParaRPr lang="en-GB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22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4DD3B-59F8-4FE5-BAD6-9019EF096538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472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6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9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39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985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91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26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4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27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4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2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5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5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SENG2260</a:t>
            </a:r>
            <a:br>
              <a:rPr lang="en-AU" dirty="0" smtClean="0"/>
            </a:br>
            <a:r>
              <a:rPr lang="en-AU" dirty="0" smtClean="0"/>
              <a:t>Human-Computer Interaction</a:t>
            </a:r>
            <a:endParaRPr lang="en-GB" altLang="en-US" dirty="0"/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Week 5: Affective Aspects &amp; </a:t>
            </a:r>
            <a:r>
              <a:rPr lang="en-GB" altLang="en-US" b="1" dirty="0" smtClean="0"/>
              <a:t>International User Interfaces</a:t>
            </a:r>
            <a:endParaRPr lang="en-A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6304002"/>
            <a:ext cx="2051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All images in this presentation are either licenced or labelled for reuse on Google Images.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114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901532"/>
            <a:ext cx="6377940" cy="1293028"/>
          </a:xfrm>
        </p:spPr>
        <p:txBody>
          <a:bodyPr/>
          <a:lstStyle/>
          <a:p>
            <a:r>
              <a:rPr lang="en-NZ" dirty="0" smtClean="0"/>
              <a:t>Cultural factors</a:t>
            </a:r>
            <a:endParaRPr lang="en-NZ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194560"/>
            <a:ext cx="8568952" cy="4546808"/>
          </a:xfrm>
        </p:spPr>
        <p:txBody>
          <a:bodyPr>
            <a:normAutofit/>
          </a:bodyPr>
          <a:lstStyle/>
          <a:p>
            <a:r>
              <a:rPr lang="en-NZ" dirty="0" smtClean="0"/>
              <a:t>Cultures could be reviewed through four dimensions </a:t>
            </a:r>
          </a:p>
          <a:p>
            <a:pPr lvl="1"/>
            <a:r>
              <a:rPr lang="en-NZ" dirty="0" smtClean="0">
                <a:solidFill>
                  <a:srgbClr val="FF0000"/>
                </a:solidFill>
              </a:rPr>
              <a:t>Power distance</a:t>
            </a:r>
            <a:r>
              <a:rPr lang="en-NZ" dirty="0" smtClean="0"/>
              <a:t>:  the degree of dependence between boss and subordinate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>
                <a:solidFill>
                  <a:srgbClr val="FF0000"/>
                </a:solidFill>
              </a:rPr>
              <a:t>Collectivism-individualism</a:t>
            </a:r>
            <a:r>
              <a:rPr lang="en-NZ" dirty="0" smtClean="0"/>
              <a:t>: integration into cohesive groups vs. being expected to look after him/her-self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>
                <a:solidFill>
                  <a:srgbClr val="FF0000"/>
                </a:solidFill>
              </a:rPr>
              <a:t>Femininity-masculinity</a:t>
            </a:r>
            <a:r>
              <a:rPr lang="en-NZ" dirty="0" smtClean="0"/>
              <a:t>: the extent to which gender roles are distinct or overlap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>
                <a:solidFill>
                  <a:srgbClr val="FF0000"/>
                </a:solidFill>
              </a:rPr>
              <a:t>Uncertainty avoidance</a:t>
            </a:r>
            <a:r>
              <a:rPr lang="en-NZ" dirty="0" smtClean="0"/>
              <a:t>: the extent to which members feel threatened by uncertain unknown situations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(Based on the work of Hofstede)</a:t>
            </a:r>
          </a:p>
          <a:p>
            <a:pPr lvl="1"/>
            <a:endParaRPr lang="en-NZ" dirty="0"/>
          </a:p>
        </p:txBody>
      </p:sp>
      <p:pic>
        <p:nvPicPr>
          <p:cNvPr id="363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8640"/>
            <a:ext cx="2016224" cy="9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Cultural meta models</a:t>
            </a:r>
            <a:endParaRPr lang="en-NZ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" y="2194560"/>
            <a:ext cx="8226112" cy="44748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A culture model helps to identify levels of issues being involved in this complex problem by using international variables or dimensions of culture</a:t>
            </a:r>
          </a:p>
          <a:p>
            <a:pPr lvl="1"/>
            <a:r>
              <a:rPr lang="en-NZ" dirty="0" smtClean="0"/>
              <a:t>International variables are categories that organize cultural data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Cultural meta models that help us to understand how and where culture comes to influence our lives in a profound way</a:t>
            </a:r>
          </a:p>
          <a:p>
            <a:endParaRPr lang="en-NZ" dirty="0" smtClean="0"/>
          </a:p>
          <a:p>
            <a:r>
              <a:rPr lang="en-NZ" dirty="0" smtClean="0"/>
              <a:t>These models tell us that: </a:t>
            </a:r>
          </a:p>
          <a:p>
            <a:pPr lvl="1"/>
            <a:r>
              <a:rPr lang="en-NZ" dirty="0" smtClean="0"/>
              <a:t>culture has multiple layers and what we can normally observe is only the most external layer which counts for about 10% of its total influence. 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844824"/>
            <a:ext cx="386696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524" y="551796"/>
            <a:ext cx="6377940" cy="1293028"/>
          </a:xfrm>
        </p:spPr>
        <p:txBody>
          <a:bodyPr/>
          <a:lstStyle/>
          <a:p>
            <a:r>
              <a:rPr lang="en-NZ" dirty="0" smtClean="0"/>
              <a:t>Iceberg model</a:t>
            </a:r>
            <a:endParaRPr lang="en-NZ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194560"/>
            <a:ext cx="5040560" cy="4546808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Only 10 percent of the cultural characteristics of a target audience is “easily” visible to an observer </a:t>
            </a:r>
          </a:p>
          <a:p>
            <a:endParaRPr lang="en-NZ" dirty="0" smtClean="0"/>
          </a:p>
          <a:p>
            <a:r>
              <a:rPr lang="en-NZ" dirty="0" smtClean="0"/>
              <a:t>Surface: visible, obvious rules such as number, currency, time and date formats </a:t>
            </a:r>
          </a:p>
          <a:p>
            <a:endParaRPr lang="en-NZ" dirty="0" smtClean="0"/>
          </a:p>
          <a:p>
            <a:r>
              <a:rPr lang="en-NZ" dirty="0" smtClean="0"/>
              <a:t>Unspoken rules: obscured, need context of situation to understand the rules </a:t>
            </a:r>
          </a:p>
          <a:p>
            <a:endParaRPr lang="en-NZ" dirty="0" smtClean="0"/>
          </a:p>
          <a:p>
            <a:r>
              <a:rPr lang="en-NZ" dirty="0" smtClean="0"/>
              <a:t>Unconscious rules: rules out of conscious awareness and difficult to study 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02" name="Picture 2" descr="http://t2.gstatic.com/images?q=tbn:ANd9GcRvG-WdI0NqWA3UqPV_CukAtMfASUBrMnXqDqGa3qmTfZhMOJyrx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1544" y="2924944"/>
            <a:ext cx="2736304" cy="943061"/>
          </a:xfrm>
          <a:prstGeom prst="rect">
            <a:avLst/>
          </a:prstGeom>
          <a:noFill/>
        </p:spPr>
      </p:pic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Multi-cultural interface design</a:t>
            </a:r>
            <a:endParaRPr lang="en-NZ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194560"/>
            <a:ext cx="7776864" cy="4330784"/>
          </a:xfrm>
        </p:spPr>
        <p:txBody>
          <a:bodyPr/>
          <a:lstStyle/>
          <a:p>
            <a:r>
              <a:rPr lang="en-NZ" dirty="0" smtClean="0"/>
              <a:t>Del </a:t>
            </a:r>
            <a:r>
              <a:rPr lang="en-NZ" dirty="0" err="1" smtClean="0"/>
              <a:t>Galdo</a:t>
            </a:r>
            <a:r>
              <a:rPr lang="en-NZ" dirty="0" smtClean="0"/>
              <a:t> (1990) gives practical advice on factors that are affected by culture, language and local conventions:</a:t>
            </a:r>
          </a:p>
          <a:p>
            <a:endParaRPr lang="en-NZ" dirty="0" smtClean="0"/>
          </a:p>
          <a:p>
            <a:pPr lvl="1"/>
            <a:r>
              <a:rPr lang="en-NZ" dirty="0" smtClean="0"/>
              <a:t>Character sets and collating sequences</a:t>
            </a:r>
          </a:p>
          <a:p>
            <a:pPr lvl="1"/>
            <a:r>
              <a:rPr lang="en-NZ" dirty="0" smtClean="0"/>
              <a:t>Format conventions for numbers dates, times, currency</a:t>
            </a:r>
          </a:p>
          <a:p>
            <a:pPr lvl="1"/>
            <a:r>
              <a:rPr lang="en-NZ" dirty="0" smtClean="0"/>
              <a:t>Layout conventions e.g. for addresses and telephone numbers</a:t>
            </a:r>
          </a:p>
          <a:p>
            <a:pPr lvl="1"/>
            <a:r>
              <a:rPr lang="en-NZ" dirty="0" smtClean="0"/>
              <a:t>Icons, symbols, and colours; screen text</a:t>
            </a:r>
          </a:p>
          <a:p>
            <a:pPr lvl="1"/>
            <a:r>
              <a:rPr lang="en-NZ" dirty="0" smtClean="0"/>
              <a:t>Menu accelerators e.g. using initial letter of verbs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mtClean="0"/>
              <a:t>Culture, language and local conventions</a:t>
            </a:r>
            <a:endParaRPr lang="en-NZ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194560"/>
            <a:ext cx="8712968" cy="454680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NZ" sz="2400" dirty="0" smtClean="0"/>
              <a:t>Character sets</a:t>
            </a:r>
          </a:p>
          <a:p>
            <a:pPr lvl="2"/>
            <a:r>
              <a:rPr lang="en-NZ" sz="2000" dirty="0" smtClean="0"/>
              <a:t>e.g. the Latin alphabet, the Arabic and Hebrew character systems</a:t>
            </a:r>
          </a:p>
          <a:p>
            <a:pPr lvl="1"/>
            <a:endParaRPr lang="en-NZ" sz="2400" dirty="0" smtClean="0"/>
          </a:p>
          <a:p>
            <a:pPr lvl="1"/>
            <a:r>
              <a:rPr lang="en-NZ" sz="2400" dirty="0" smtClean="0"/>
              <a:t>Collating sequences</a:t>
            </a:r>
          </a:p>
          <a:p>
            <a:pPr lvl="2"/>
            <a:r>
              <a:rPr lang="en-NZ" sz="2000" dirty="0" smtClean="0"/>
              <a:t>these define the value and position of each character with respect to other characters.  </a:t>
            </a:r>
          </a:p>
          <a:p>
            <a:pPr lvl="2"/>
            <a:r>
              <a:rPr lang="en-NZ" sz="2000" dirty="0" smtClean="0"/>
              <a:t>Alphabetic and alphanumeric lists are sorted according to these sequences.  </a:t>
            </a:r>
          </a:p>
          <a:p>
            <a:pPr lvl="2"/>
            <a:r>
              <a:rPr lang="en-NZ" sz="2000" dirty="0" smtClean="0"/>
              <a:t>However, different cultures have different sequences and rules for sorting these characters</a:t>
            </a:r>
          </a:p>
          <a:p>
            <a:pPr lvl="1"/>
            <a:endParaRPr lang="en-NZ" sz="2400" dirty="0" smtClean="0"/>
          </a:p>
          <a:p>
            <a:pPr lvl="1"/>
            <a:r>
              <a:rPr lang="en-NZ" sz="2400" dirty="0" smtClean="0"/>
              <a:t>Numeric formats </a:t>
            </a:r>
          </a:p>
          <a:p>
            <a:pPr lvl="2"/>
            <a:r>
              <a:rPr lang="en-NZ" sz="2000" dirty="0" smtClean="0"/>
              <a:t>e.g. decimal fractions can be separated by periods or commas</a:t>
            </a:r>
            <a:endParaRPr lang="en-NZ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8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Culture, language and local conventions</a:t>
            </a:r>
            <a:r>
              <a:rPr lang="en-NZ" baseline="30000" dirty="0" smtClean="0"/>
              <a:t>2</a:t>
            </a:r>
            <a:endParaRPr lang="en-NZ" baseline="30000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194560"/>
            <a:ext cx="8568952" cy="4402792"/>
          </a:xfrm>
        </p:spPr>
        <p:txBody>
          <a:bodyPr>
            <a:noAutofit/>
          </a:bodyPr>
          <a:lstStyle/>
          <a:p>
            <a:pPr lvl="1"/>
            <a:r>
              <a:rPr lang="en-NZ" sz="2400" dirty="0" smtClean="0"/>
              <a:t>Data formats</a:t>
            </a:r>
          </a:p>
          <a:p>
            <a:pPr lvl="2"/>
            <a:r>
              <a:rPr lang="en-NZ" sz="2000" dirty="0" smtClean="0"/>
              <a:t>these can vary for example in the way each component - month, day and year - is separated (by comma, period or space), in the sequence in which components are presented, </a:t>
            </a:r>
          </a:p>
          <a:p>
            <a:pPr lvl="2"/>
            <a:r>
              <a:rPr lang="en-NZ" sz="2000" dirty="0" smtClean="0"/>
              <a:t>or in the length of month names, according to each language</a:t>
            </a:r>
          </a:p>
          <a:p>
            <a:pPr lvl="3"/>
            <a:r>
              <a:rPr lang="en-NZ" sz="1800" dirty="0" smtClean="0"/>
              <a:t>1/11/11   11.1.11   2011 11 1   1.11.11 </a:t>
            </a:r>
          </a:p>
          <a:p>
            <a:pPr lvl="3"/>
            <a:r>
              <a:rPr lang="en-NZ" sz="1800" dirty="0" smtClean="0"/>
              <a:t>1st November 2011, November 01 ’11</a:t>
            </a:r>
          </a:p>
          <a:p>
            <a:pPr lvl="2"/>
            <a:endParaRPr lang="en-NZ" sz="2000" dirty="0" smtClean="0"/>
          </a:p>
          <a:p>
            <a:pPr lvl="1"/>
            <a:r>
              <a:rPr lang="en-NZ" sz="2400" dirty="0" smtClean="0"/>
              <a:t>Currency formats</a:t>
            </a:r>
          </a:p>
          <a:p>
            <a:pPr lvl="2"/>
            <a:r>
              <a:rPr lang="en-NZ" sz="2000" dirty="0" smtClean="0"/>
              <a:t>for example, currency symbols can be placed before or after the numerical value depending on local convention</a:t>
            </a:r>
          </a:p>
          <a:p>
            <a:pPr lvl="3"/>
            <a:r>
              <a:rPr lang="en-NZ" sz="1800" dirty="0" smtClean="0"/>
              <a:t>US$200, 400EUR</a:t>
            </a:r>
            <a:endParaRPr lang="en-NZ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8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283" name="Picture 3" descr="http://t0.gstatic.com/images?q=tbn:ANd9GcSSLAiKNVa4H8jRN9BVvIvlXFGo0xUMaOwTgfdIL-xAqQoj82ZpC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0670" y="5301208"/>
            <a:ext cx="2029594" cy="1442080"/>
          </a:xfrm>
          <a:prstGeom prst="rect">
            <a:avLst/>
          </a:prstGeom>
          <a:noFill/>
        </p:spPr>
      </p:pic>
      <p:pic>
        <p:nvPicPr>
          <p:cNvPr id="3532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301208"/>
            <a:ext cx="21145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Culture, language and local conventions</a:t>
            </a:r>
            <a:r>
              <a:rPr lang="en-NZ" baseline="30000" dirty="0" smtClean="0"/>
              <a:t>3</a:t>
            </a:r>
            <a:endParaRPr lang="en-NZ" baseline="30000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240240"/>
            <a:ext cx="8226112" cy="4069080"/>
          </a:xfrm>
        </p:spPr>
        <p:txBody>
          <a:bodyPr/>
          <a:lstStyle/>
          <a:p>
            <a:pPr lvl="1"/>
            <a:r>
              <a:rPr lang="en-NZ" dirty="0" smtClean="0"/>
              <a:t>Time formats -time can be displayed differently (e.g. in some places the 24 hour clock notation is used while in others the 12 hour notation is more common) </a:t>
            </a:r>
          </a:p>
          <a:p>
            <a:pPr lvl="2"/>
            <a:r>
              <a:rPr lang="en-NZ" dirty="0" smtClean="0"/>
              <a:t>9.30pm  2130hr</a:t>
            </a:r>
          </a:p>
          <a:p>
            <a:pPr lvl="2"/>
            <a:endParaRPr lang="en-NZ" dirty="0" smtClean="0"/>
          </a:p>
          <a:p>
            <a:pPr lvl="1"/>
            <a:r>
              <a:rPr lang="en-NZ" dirty="0" smtClean="0"/>
              <a:t>Telephone numbers -these can vary in length and in the way they are separated (with commas or parentheses) 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Icons and symbols</a:t>
            </a:r>
          </a:p>
          <a:p>
            <a:pPr lvl="1"/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16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764373"/>
            <a:ext cx="7578040" cy="1293028"/>
          </a:xfrm>
        </p:spPr>
        <p:txBody>
          <a:bodyPr/>
          <a:lstStyle/>
          <a:p>
            <a:r>
              <a:rPr lang="en-NZ" dirty="0" smtClean="0"/>
              <a:t>Nielson identifies the following problems</a:t>
            </a:r>
            <a:endParaRPr lang="en-NZ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" y="2194560"/>
            <a:ext cx="8298120" cy="4474800"/>
          </a:xfrm>
        </p:spPr>
        <p:txBody>
          <a:bodyPr>
            <a:normAutofit fontScale="92500"/>
          </a:bodyPr>
          <a:lstStyle/>
          <a:p>
            <a:r>
              <a:rPr lang="en-NZ" dirty="0" smtClean="0"/>
              <a:t>Only 13% of Japanese identified first aid from the Red Cross logo</a:t>
            </a:r>
          </a:p>
          <a:p>
            <a:endParaRPr lang="en-NZ" dirty="0" smtClean="0"/>
          </a:p>
          <a:p>
            <a:r>
              <a:rPr lang="en-NZ" dirty="0" smtClean="0"/>
              <a:t>Mail boxes are different across countries, </a:t>
            </a:r>
            <a:br>
              <a:rPr lang="en-NZ" dirty="0" smtClean="0"/>
            </a:br>
            <a:r>
              <a:rPr lang="en-NZ" dirty="0" smtClean="0"/>
              <a:t>especially colours</a:t>
            </a:r>
          </a:p>
          <a:p>
            <a:endParaRPr lang="en-NZ" dirty="0" smtClean="0"/>
          </a:p>
          <a:p>
            <a:r>
              <a:rPr lang="en-NZ" dirty="0" smtClean="0"/>
              <a:t>Italics used for emphasis cannot be used in all forms of written language, </a:t>
            </a:r>
            <a:r>
              <a:rPr lang="en-NZ" dirty="0" err="1" smtClean="0"/>
              <a:t>i.e</a:t>
            </a:r>
            <a:r>
              <a:rPr lang="en-NZ" dirty="0" smtClean="0"/>
              <a:t> Japanese (have to be replaced by shaded box</a:t>
            </a:r>
          </a:p>
          <a:p>
            <a:endParaRPr lang="en-NZ" dirty="0" smtClean="0"/>
          </a:p>
          <a:p>
            <a:r>
              <a:rPr lang="en-NZ" dirty="0" smtClean="0"/>
              <a:t>X = not wanted in some countries</a:t>
            </a:r>
          </a:p>
          <a:p>
            <a:endParaRPr lang="en-NZ" dirty="0" smtClean="0"/>
          </a:p>
          <a:p>
            <a:r>
              <a:rPr lang="en-NZ" dirty="0" smtClean="0"/>
              <a:t>So this is a problem:  </a:t>
            </a:r>
            <a:r>
              <a:rPr lang="en-NZ" dirty="0" smtClean="0">
                <a:sym typeface="Wingdings 2" pitchFamily="18" charset="2"/>
              </a:rPr>
              <a:t> Greyscale (meaning reversed)</a:t>
            </a:r>
            <a:endParaRPr lang="en-NZ" dirty="0">
              <a:sym typeface="Wingdings 2" pitchFamily="18" charset="2"/>
            </a:endParaRPr>
          </a:p>
        </p:txBody>
      </p:sp>
      <p:pic>
        <p:nvPicPr>
          <p:cNvPr id="3481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29200"/>
            <a:ext cx="138872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65" name="Picture 5" descr="http://t2.gstatic.com/images?q=tbn:ANd9GcSo9jRfStCYDNy23qK_cnpTO8JMUudlaqMM_P-ExtC7V1LmegV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5112" y="2057401"/>
            <a:ext cx="658696" cy="648072"/>
          </a:xfrm>
          <a:prstGeom prst="rect">
            <a:avLst/>
          </a:prstGeom>
          <a:noFill/>
        </p:spPr>
      </p:pic>
      <p:pic>
        <p:nvPicPr>
          <p:cNvPr id="348171" name="Picture 11" descr="http://www.iconshock.com/img_jpg/SUPERVISTA/mail_icons/jpg/256/mailbox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2507" y="2780928"/>
            <a:ext cx="1512168" cy="1512168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08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283" name="Picture 3" descr="http://t0.gstatic.com/images?q=tbn:ANd9GcSSLAiKNVa4H8jRN9BVvIvlXFGo0xUMaOwTgfdIL-xAqQoj82ZpC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5448612"/>
            <a:ext cx="2029594" cy="1442080"/>
          </a:xfrm>
          <a:prstGeom prst="rect">
            <a:avLst/>
          </a:prstGeom>
          <a:noFill/>
        </p:spPr>
      </p:pic>
      <p:pic>
        <p:nvPicPr>
          <p:cNvPr id="3532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5448612"/>
            <a:ext cx="21145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Culture, language and local conventions</a:t>
            </a:r>
            <a:r>
              <a:rPr lang="en-NZ" baseline="30000" dirty="0" smtClean="0"/>
              <a:t>3</a:t>
            </a:r>
            <a:endParaRPr lang="en-NZ" baseline="30000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194560"/>
            <a:ext cx="8856984" cy="332267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NZ" dirty="0" smtClean="0"/>
              <a:t>Time formats -time can be displayed differently (e.g. in some places the 24 hour clock notation is used while in others the 12 hour notation is more common) </a:t>
            </a:r>
          </a:p>
          <a:p>
            <a:pPr lvl="2"/>
            <a:r>
              <a:rPr lang="en-NZ" dirty="0" smtClean="0"/>
              <a:t>9.30pm  2130hr</a:t>
            </a:r>
          </a:p>
          <a:p>
            <a:pPr lvl="2"/>
            <a:endParaRPr lang="en-NZ" dirty="0" smtClean="0"/>
          </a:p>
          <a:p>
            <a:pPr lvl="1"/>
            <a:r>
              <a:rPr lang="en-NZ" dirty="0" smtClean="0"/>
              <a:t>Telephone numbers -these can vary in length and in the way they are separated (with commas or parentheses) 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Icons and symbols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Colour - colours have different connotations in different cultures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4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540" y="548680"/>
            <a:ext cx="6377940" cy="1293028"/>
          </a:xfrm>
        </p:spPr>
        <p:txBody>
          <a:bodyPr/>
          <a:lstStyle/>
          <a:p>
            <a:r>
              <a:rPr lang="en-NZ" dirty="0" smtClean="0"/>
              <a:t>Colour danger</a:t>
            </a:r>
            <a:endParaRPr lang="en-NZ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" y="1844824"/>
            <a:ext cx="7955280" cy="4069080"/>
          </a:xfrm>
        </p:spPr>
        <p:txBody>
          <a:bodyPr/>
          <a:lstStyle/>
          <a:p>
            <a:r>
              <a:rPr lang="en-NZ" dirty="0" smtClean="0"/>
              <a:t>Be prepared to change colours</a:t>
            </a:r>
            <a:endParaRPr lang="en-NZ" dirty="0"/>
          </a:p>
        </p:txBody>
      </p:sp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713787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Lecture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 consider user interface design in a global context</a:t>
            </a:r>
          </a:p>
          <a:p>
            <a:endParaRPr lang="en-AU" dirty="0" smtClean="0"/>
          </a:p>
          <a:p>
            <a:r>
              <a:rPr lang="en-AU" dirty="0" smtClean="0"/>
              <a:t>Describe three levels of interface specification to support internationalisation </a:t>
            </a:r>
          </a:p>
          <a:p>
            <a:endParaRPr lang="en-AU" dirty="0" smtClean="0"/>
          </a:p>
          <a:p>
            <a:r>
              <a:rPr lang="en-AU" dirty="0" smtClean="0"/>
              <a:t>Define cultural factors and multi-cultural interface design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Explore interface localisation and support for user-oriented interface customisation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1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Culture, language and local conventions</a:t>
            </a:r>
            <a:r>
              <a:rPr lang="en-NZ" baseline="30000" dirty="0" smtClean="0"/>
              <a:t>4</a:t>
            </a:r>
            <a:endParaRPr lang="en-NZ" baseline="30000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2194560"/>
            <a:ext cx="8640960" cy="44748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NZ" sz="2800" dirty="0" smtClean="0"/>
              <a:t>Screen text</a:t>
            </a:r>
          </a:p>
          <a:p>
            <a:pPr lvl="2"/>
            <a:r>
              <a:rPr lang="en-NZ" sz="2400" dirty="0" smtClean="0"/>
              <a:t>the use of abbreviations, acronyms or jargon, the use of “over-friendly writing style”, </a:t>
            </a:r>
          </a:p>
          <a:p>
            <a:pPr lvl="2"/>
            <a:r>
              <a:rPr lang="en-NZ" sz="2400" dirty="0" smtClean="0"/>
              <a:t>the use of culturally specific examples, </a:t>
            </a:r>
          </a:p>
          <a:p>
            <a:pPr lvl="2"/>
            <a:r>
              <a:rPr lang="en-NZ" sz="2400" dirty="0" smtClean="0"/>
              <a:t>the length of the text, </a:t>
            </a:r>
          </a:p>
          <a:p>
            <a:pPr lvl="2"/>
            <a:r>
              <a:rPr lang="en-NZ" sz="2400" dirty="0" smtClean="0"/>
              <a:t>and the use of references to religious, national or racial stereotypes</a:t>
            </a:r>
          </a:p>
          <a:p>
            <a:pPr lvl="1"/>
            <a:endParaRPr lang="en-NZ" sz="2800" dirty="0" smtClean="0"/>
          </a:p>
          <a:p>
            <a:pPr lvl="1"/>
            <a:r>
              <a:rPr lang="en-NZ" sz="2800" dirty="0" smtClean="0"/>
              <a:t>Menu accelerators and documentation </a:t>
            </a:r>
          </a:p>
          <a:p>
            <a:pPr lvl="2"/>
            <a:r>
              <a:rPr lang="en-NZ" sz="2400" dirty="0" smtClean="0"/>
              <a:t>mnemonic accelerators cause problems because they are based on the first letter of the command.  </a:t>
            </a:r>
          </a:p>
          <a:p>
            <a:pPr lvl="2"/>
            <a:r>
              <a:rPr lang="en-NZ" sz="2400" dirty="0" smtClean="0"/>
              <a:t>When the commands are translated, there might be a situation in which two commands begin with the same letter.  </a:t>
            </a:r>
          </a:p>
          <a:p>
            <a:pPr lvl="2"/>
            <a:r>
              <a:rPr lang="en-NZ" sz="2400" dirty="0" smtClean="0"/>
              <a:t>This can confuse the user</a:t>
            </a:r>
            <a:endParaRPr lang="en-NZ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3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Design considerations</a:t>
            </a:r>
            <a:endParaRPr lang="en-NZ"/>
          </a:p>
        </p:txBody>
      </p:sp>
      <p:pic>
        <p:nvPicPr>
          <p:cNvPr id="2529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55" y="1979439"/>
            <a:ext cx="7056437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54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Single application localisation</a:t>
            </a:r>
            <a:endParaRPr lang="en-NZ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204864"/>
            <a:ext cx="8640960" cy="4069080"/>
          </a:xfrm>
        </p:spPr>
        <p:txBody>
          <a:bodyPr/>
          <a:lstStyle/>
          <a:p>
            <a:r>
              <a:rPr lang="en-NZ" dirty="0" smtClean="0"/>
              <a:t>Handle multiple languages, i.e. within the same application</a:t>
            </a:r>
          </a:p>
          <a:p>
            <a:r>
              <a:rPr lang="en-NZ" dirty="0" smtClean="0"/>
              <a:t>Universal text encoding using Unicode</a:t>
            </a:r>
          </a:p>
          <a:p>
            <a:r>
              <a:rPr lang="en-NZ" dirty="0" smtClean="0"/>
              <a:t>Consistent but localised user interface</a:t>
            </a:r>
            <a:endParaRPr lang="en-NZ" dirty="0"/>
          </a:p>
        </p:txBody>
      </p:sp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466" y="3626247"/>
            <a:ext cx="7473950" cy="325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78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Things to avoid</a:t>
            </a:r>
            <a:endParaRPr lang="en-NZ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" y="2194560"/>
            <a:ext cx="8010088" cy="4402792"/>
          </a:xfrm>
        </p:spPr>
        <p:txBody>
          <a:bodyPr>
            <a:normAutofit/>
          </a:bodyPr>
          <a:lstStyle/>
          <a:p>
            <a:r>
              <a:rPr lang="en-NZ" dirty="0" smtClean="0"/>
              <a:t>Don’t</a:t>
            </a:r>
          </a:p>
          <a:p>
            <a:pPr lvl="1"/>
            <a:r>
              <a:rPr lang="en-NZ" dirty="0" smtClean="0"/>
              <a:t>Hard code text in source code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Refer to culture specific standards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Use slang, jargon, humour, sarcasm, colloquialism, metaphors</a:t>
            </a:r>
          </a:p>
          <a:p>
            <a:pPr lvl="2"/>
            <a:r>
              <a:rPr lang="en-NZ" dirty="0" smtClean="0"/>
              <a:t>Difficult to translate, require an understanding of originating culture</a:t>
            </a:r>
          </a:p>
          <a:p>
            <a:pPr lvl="2"/>
            <a:endParaRPr lang="en-NZ" dirty="0" smtClean="0"/>
          </a:p>
          <a:p>
            <a:pPr lvl="1"/>
            <a:r>
              <a:rPr lang="en-NZ" dirty="0" smtClean="0"/>
              <a:t>Form plurals by adding “(s)” to indicate either singular or plural form.</a:t>
            </a:r>
          </a:p>
          <a:p>
            <a:pPr lvl="2"/>
            <a:r>
              <a:rPr lang="en-NZ" dirty="0" smtClean="0"/>
              <a:t>Use both forms if necessary</a:t>
            </a:r>
          </a:p>
          <a:p>
            <a:pPr lvl="2"/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5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Picture 2" descr="http://t3.gstatic.com/images?q=tbn:ANd9GcQx49arGq9kSF558SvMwGm3icRKfudZVq6B9VLwP04FsEIkDMjg6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573016"/>
            <a:ext cx="2619375" cy="1743076"/>
          </a:xfrm>
          <a:prstGeom prst="rect">
            <a:avLst/>
          </a:prstGeom>
          <a:noFill/>
        </p:spPr>
      </p:pic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User customisation</a:t>
            </a:r>
            <a:endParaRPr lang="en-NZ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94560"/>
            <a:ext cx="8154104" cy="4402792"/>
          </a:xfrm>
        </p:spPr>
        <p:txBody>
          <a:bodyPr/>
          <a:lstStyle/>
          <a:p>
            <a:r>
              <a:rPr lang="en-NZ" dirty="0" smtClean="0"/>
              <a:t>Keep sentences as short and simple as possible</a:t>
            </a:r>
          </a:p>
          <a:p>
            <a:endParaRPr lang="en-NZ" dirty="0" smtClean="0"/>
          </a:p>
          <a:p>
            <a:r>
              <a:rPr lang="en-NZ" dirty="0" smtClean="0"/>
              <a:t>Allow users to select the date and time format</a:t>
            </a:r>
          </a:p>
          <a:p>
            <a:endParaRPr lang="en-NZ" dirty="0" smtClean="0"/>
          </a:p>
          <a:p>
            <a:r>
              <a:rPr lang="en-NZ" dirty="0" smtClean="0"/>
              <a:t>Allow users to select calendar format</a:t>
            </a:r>
          </a:p>
          <a:p>
            <a:endParaRPr lang="en-NZ" dirty="0" smtClean="0"/>
          </a:p>
          <a:p>
            <a:r>
              <a:rPr lang="en-NZ" dirty="0" smtClean="0"/>
              <a:t>Allow users to select paper size</a:t>
            </a:r>
          </a:p>
          <a:p>
            <a:endParaRPr lang="en-NZ" dirty="0" smtClean="0"/>
          </a:p>
          <a:p>
            <a:r>
              <a:rPr lang="en-NZ" dirty="0" smtClean="0"/>
              <a:t>Allow users to select numeric and monetary formats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977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You should now...</a:t>
            </a:r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Be able to define what UI localization is</a:t>
            </a:r>
          </a:p>
          <a:p>
            <a:endParaRPr lang="en-US" altLang="en-US" dirty="0" smtClean="0">
              <a:hlinkClick r:id="rId3" action="ppaction://hlinksldjump"/>
            </a:endParaRPr>
          </a:p>
          <a:p>
            <a:r>
              <a:rPr lang="en-US" altLang="en-US" dirty="0" smtClean="0"/>
              <a:t>Be able to explain how </a:t>
            </a:r>
            <a:r>
              <a:rPr lang="en-US" altLang="en-US" dirty="0" err="1" smtClean="0"/>
              <a:t>HCI</a:t>
            </a:r>
            <a:r>
              <a:rPr lang="en-US" altLang="en-US" dirty="0" smtClean="0"/>
              <a:t> design can support multi-cultural user interfaces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able to define user interface examples of culture, language and local conventions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able to describe the design workflow for international user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issues</a:t>
            </a:r>
            <a:endParaRPr lang="en-NZ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" y="2194560"/>
            <a:ext cx="8370128" cy="4546808"/>
          </a:xfrm>
        </p:spPr>
        <p:txBody>
          <a:bodyPr/>
          <a:lstStyle/>
          <a:p>
            <a:r>
              <a:rPr lang="en-NZ" dirty="0" smtClean="0"/>
              <a:t>Factors that effect an individual’s response to a system</a:t>
            </a:r>
          </a:p>
          <a:p>
            <a:pPr lvl="1"/>
            <a:r>
              <a:rPr lang="en-NZ" dirty="0" smtClean="0"/>
              <a:t>Age, gender, race, sexuality, class, religion and political persuasion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Exported software frequently requires modifications to suit:</a:t>
            </a:r>
          </a:p>
          <a:p>
            <a:pPr lvl="1"/>
            <a:r>
              <a:rPr lang="en-NZ" dirty="0" smtClean="0"/>
              <a:t>local customs,</a:t>
            </a:r>
          </a:p>
          <a:p>
            <a:pPr lvl="1"/>
            <a:r>
              <a:rPr lang="en-NZ" dirty="0" smtClean="0"/>
              <a:t>laws, </a:t>
            </a:r>
          </a:p>
          <a:p>
            <a:pPr lvl="1"/>
            <a:r>
              <a:rPr lang="en-NZ" dirty="0" smtClean="0"/>
              <a:t>or conventions </a:t>
            </a:r>
          </a:p>
          <a:p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9978" y="4149080"/>
            <a:ext cx="155651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issues</a:t>
            </a:r>
            <a:r>
              <a:rPr lang="en-NZ" baseline="30000" dirty="0" smtClean="0"/>
              <a:t>2</a:t>
            </a:r>
            <a:endParaRPr lang="en-NZ" baseline="300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94560"/>
            <a:ext cx="8154104" cy="44748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Most experiences have concentrated on the technical issues </a:t>
            </a:r>
          </a:p>
          <a:p>
            <a:pPr lvl="1"/>
            <a:r>
              <a:rPr lang="en-NZ" dirty="0" smtClean="0"/>
              <a:t>such the spelling dictionary</a:t>
            </a:r>
          </a:p>
          <a:p>
            <a:endParaRPr lang="en-NZ" dirty="0" smtClean="0"/>
          </a:p>
          <a:p>
            <a:r>
              <a:rPr lang="en-NZ" dirty="0" smtClean="0"/>
              <a:t>However some applications blend technical and social facilities such as groupware </a:t>
            </a:r>
          </a:p>
          <a:p>
            <a:pPr lvl="1"/>
            <a:r>
              <a:rPr lang="en-NZ" dirty="0" smtClean="0"/>
              <a:t>This increases the complexity of the design issues</a:t>
            </a:r>
          </a:p>
          <a:p>
            <a:endParaRPr lang="en-NZ" dirty="0" smtClean="0"/>
          </a:p>
          <a:p>
            <a:r>
              <a:rPr lang="en-NZ" dirty="0" smtClean="0"/>
              <a:t>The development of multiple interfaces is costly</a:t>
            </a:r>
          </a:p>
          <a:p>
            <a:endParaRPr lang="en-NZ" dirty="0" smtClean="0"/>
          </a:p>
          <a:p>
            <a:r>
              <a:rPr lang="en-NZ" dirty="0" smtClean="0"/>
              <a:t>It is important to make generic, and easily modifiable, as much of the interface as possible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3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mtClean="0"/>
              <a:t>Three levels of interface specialisation</a:t>
            </a:r>
            <a:endParaRPr lang="en-NZ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194560"/>
            <a:ext cx="8496944" cy="44748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Three levels of specialization</a:t>
            </a:r>
          </a:p>
          <a:p>
            <a:pPr lvl="1"/>
            <a:r>
              <a:rPr lang="en-NZ" sz="2400" dirty="0" smtClean="0"/>
              <a:t>Globalisation</a:t>
            </a:r>
          </a:p>
          <a:p>
            <a:pPr lvl="2"/>
            <a:r>
              <a:rPr lang="en-NZ" sz="2000" dirty="0" smtClean="0"/>
              <a:t>applying an allegedly cultureless standard</a:t>
            </a:r>
          </a:p>
          <a:p>
            <a:pPr lvl="1"/>
            <a:endParaRPr lang="en-NZ" sz="2400" dirty="0" smtClean="0"/>
          </a:p>
          <a:p>
            <a:pPr lvl="1"/>
            <a:r>
              <a:rPr lang="en-NZ" sz="2400" dirty="0" smtClean="0"/>
              <a:t>Internationalisation</a:t>
            </a:r>
          </a:p>
          <a:p>
            <a:pPr lvl="2"/>
            <a:r>
              <a:rPr lang="en-NZ" sz="2000" dirty="0" smtClean="0"/>
              <a:t>designing base structures with the intent of later customisation </a:t>
            </a:r>
          </a:p>
          <a:p>
            <a:pPr lvl="1"/>
            <a:endParaRPr lang="en-NZ" sz="2400" dirty="0" smtClean="0"/>
          </a:p>
          <a:p>
            <a:pPr lvl="1"/>
            <a:r>
              <a:rPr lang="en-NZ" sz="2400" dirty="0" smtClean="0"/>
              <a:t>Localization</a:t>
            </a:r>
          </a:p>
          <a:p>
            <a:pPr lvl="2"/>
            <a:r>
              <a:rPr lang="en-NZ" sz="2000" dirty="0" smtClean="0"/>
              <a:t>developing specific interfaces to meet a particular market </a:t>
            </a:r>
            <a:endParaRPr lang="en-NZ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title"/>
          </p:nvPr>
        </p:nvSpPr>
        <p:spPr>
          <a:xfrm>
            <a:off x="2298516" y="260648"/>
            <a:ext cx="6377940" cy="1293028"/>
          </a:xfrm>
        </p:spPr>
        <p:txBody>
          <a:bodyPr/>
          <a:lstStyle/>
          <a:p>
            <a:r>
              <a:rPr lang="en-NZ" dirty="0" smtClean="0"/>
              <a:t>Localisation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58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106"/>
            <a:ext cx="8483349" cy="53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1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Effective design</a:t>
            </a:r>
            <a:endParaRPr lang="en-NZ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16832"/>
            <a:ext cx="8568952" cy="4752528"/>
          </a:xfrm>
        </p:spPr>
        <p:txBody>
          <a:bodyPr>
            <a:normAutofit/>
          </a:bodyPr>
          <a:lstStyle/>
          <a:p>
            <a:r>
              <a:rPr lang="en-NZ" dirty="0" smtClean="0"/>
              <a:t>Effective design involves recognizing the cultural elements in a given application</a:t>
            </a:r>
          </a:p>
          <a:p>
            <a:endParaRPr lang="en-NZ" dirty="0" smtClean="0"/>
          </a:p>
          <a:p>
            <a:r>
              <a:rPr lang="en-NZ" dirty="0" smtClean="0"/>
              <a:t>Cultural diversity makes it even more unrealistic for designers to rely on intuition or personal experience for interface design</a:t>
            </a:r>
          </a:p>
          <a:p>
            <a:endParaRPr lang="en-NZ" dirty="0" smtClean="0"/>
          </a:p>
          <a:p>
            <a:r>
              <a:rPr lang="en-NZ" dirty="0" smtClean="0"/>
              <a:t>Adaptation of shared interfaces requires identification of user factors, including: </a:t>
            </a:r>
          </a:p>
          <a:p>
            <a:pPr lvl="1"/>
            <a:r>
              <a:rPr lang="en-NZ" dirty="0" smtClean="0"/>
              <a:t>Objective factors: gender, age, ethnic background, mother-tongue. </a:t>
            </a:r>
          </a:p>
          <a:p>
            <a:pPr lvl="1"/>
            <a:r>
              <a:rPr lang="en-NZ" dirty="0" smtClean="0"/>
              <a:t>Subjective factors: which cannot be directly measured or identified such as cognitive style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3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92696"/>
            <a:ext cx="7434024" cy="1293028"/>
          </a:xfrm>
        </p:spPr>
        <p:txBody>
          <a:bodyPr/>
          <a:lstStyle/>
          <a:p>
            <a:r>
              <a:rPr lang="en-GB" dirty="0" smtClean="0"/>
              <a:t>Who are you designing for?</a:t>
            </a:r>
            <a:endParaRPr lang="en-GB" dirty="0"/>
          </a:p>
        </p:txBody>
      </p:sp>
      <p:pic>
        <p:nvPicPr>
          <p:cNvPr id="268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84" y="2565797"/>
            <a:ext cx="4105275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8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596" y="2276872"/>
            <a:ext cx="4787900" cy="317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47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540" y="548680"/>
            <a:ext cx="6377940" cy="1293028"/>
          </a:xfrm>
        </p:spPr>
        <p:txBody>
          <a:bodyPr/>
          <a:lstStyle/>
          <a:p>
            <a:r>
              <a:rPr lang="en-NZ" dirty="0" smtClean="0"/>
              <a:t>Approaches</a:t>
            </a:r>
            <a:endParaRPr lang="en-NZ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8640960" cy="4896544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Adoption of a user-centred development approach</a:t>
            </a:r>
            <a:r>
              <a:rPr lang="en-NZ" dirty="0" smtClean="0"/>
              <a:t>, whereby users and developers can work together on the identification of factors which effect usability and which specify performance</a:t>
            </a:r>
          </a:p>
          <a:p>
            <a:endParaRPr lang="en-NZ" dirty="0" smtClean="0"/>
          </a:p>
          <a:p>
            <a:r>
              <a:rPr lang="en-NZ" dirty="0" smtClean="0">
                <a:solidFill>
                  <a:srgbClr val="FF0000"/>
                </a:solidFill>
              </a:rPr>
              <a:t>Effective use of iterative and parallel prototyping</a:t>
            </a:r>
            <a:r>
              <a:rPr lang="en-NZ" dirty="0" smtClean="0"/>
              <a:t>, so as to facilitate user participation and maximise the effectiveness of the interface evaluation process whilst minimising the time required for development</a:t>
            </a:r>
          </a:p>
          <a:p>
            <a:endParaRPr lang="en-NZ" dirty="0" smtClean="0"/>
          </a:p>
          <a:p>
            <a:r>
              <a:rPr lang="en-NZ" dirty="0" smtClean="0">
                <a:solidFill>
                  <a:srgbClr val="FF0000"/>
                </a:solidFill>
              </a:rPr>
              <a:t>Integration of Taguchi techniques</a:t>
            </a:r>
            <a:r>
              <a:rPr lang="en-NZ" dirty="0" smtClean="0"/>
              <a:t>; thereby providing the rigour necessary for identification of the optimum interface</a:t>
            </a:r>
          </a:p>
          <a:p>
            <a:pPr lvl="1"/>
            <a:r>
              <a:rPr lang="en-GB" dirty="0" smtClean="0"/>
              <a:t>Minimising variation as the main means of improving quality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>
                <a:solidFill>
                  <a:srgbClr val="FF0000"/>
                </a:solidFill>
              </a:rPr>
              <a:t>Systematic and logical integration of techniques</a:t>
            </a:r>
            <a:r>
              <a:rPr lang="en-NZ" dirty="0" smtClean="0"/>
              <a:t>, so that the method can be applied by commercial interface designers</a:t>
            </a:r>
          </a:p>
          <a:p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4405</TotalTime>
  <Words>1282</Words>
  <Application>Microsoft Office PowerPoint</Application>
  <PresentationFormat>On-screen Show (4:3)</PresentationFormat>
  <Paragraphs>214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2</vt:lpstr>
      <vt:lpstr>Vapor Trail</vt:lpstr>
      <vt:lpstr>SENG2260 Human-Computer Interaction</vt:lpstr>
      <vt:lpstr>Lecture Aims</vt:lpstr>
      <vt:lpstr>The issues</vt:lpstr>
      <vt:lpstr>The issues2</vt:lpstr>
      <vt:lpstr>Three levels of interface specialisation</vt:lpstr>
      <vt:lpstr>Localisation</vt:lpstr>
      <vt:lpstr>Effective design</vt:lpstr>
      <vt:lpstr>Who are you designing for?</vt:lpstr>
      <vt:lpstr>Approaches</vt:lpstr>
      <vt:lpstr>Cultural factors</vt:lpstr>
      <vt:lpstr>Cultural meta models</vt:lpstr>
      <vt:lpstr>Iceberg model</vt:lpstr>
      <vt:lpstr>Multi-cultural interface design</vt:lpstr>
      <vt:lpstr>Culture, language and local conventions</vt:lpstr>
      <vt:lpstr>Culture, language and local conventions2</vt:lpstr>
      <vt:lpstr>Culture, language and local conventions3</vt:lpstr>
      <vt:lpstr>Nielson identifies the following problems</vt:lpstr>
      <vt:lpstr>Culture, language and local conventions3</vt:lpstr>
      <vt:lpstr>Colour danger</vt:lpstr>
      <vt:lpstr>Culture, language and local conventions4</vt:lpstr>
      <vt:lpstr>Design considerations</vt:lpstr>
      <vt:lpstr>Single application localisation</vt:lpstr>
      <vt:lpstr>Things to avoid</vt:lpstr>
      <vt:lpstr>User customisation</vt:lpstr>
      <vt:lpstr>You should now...</vt:lpstr>
    </vt:vector>
  </TitlesOfParts>
  <Company>John Wiley and Sons,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Shamus Smith</cp:lastModifiedBy>
  <cp:revision>133</cp:revision>
  <cp:lastPrinted>2018-08-05T21:52:56Z</cp:lastPrinted>
  <dcterms:created xsi:type="dcterms:W3CDTF">2015-01-06T09:40:09Z</dcterms:created>
  <dcterms:modified xsi:type="dcterms:W3CDTF">2019-08-12T23:55:22Z</dcterms:modified>
</cp:coreProperties>
</file>