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312" r:id="rId2"/>
    <p:sldId id="256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315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4" autoAdjust="0"/>
  </p:normalViewPr>
  <p:slideViewPr>
    <p:cSldViewPr>
      <p:cViewPr varScale="1">
        <p:scale>
          <a:sx n="125" d="100"/>
          <a:sy n="125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74C3-E250-463D-8EB4-B850F424970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021-921D-47D9-9B0C-DE507022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7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8654C-5878-0542-B8A7-565A1B905098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A8081E4-361E-B646-B170-BF0FC5920CA8}" type="slidenum">
              <a:rPr lang="en-US" sz="1200">
                <a:latin typeface="Times" charset="0"/>
              </a:rPr>
              <a:pPr algn="r"/>
              <a:t>18</a:t>
            </a:fld>
            <a:endParaRPr lang="en-US" sz="1200">
              <a:latin typeface="Times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DCC3C9-CB67-C746-811E-BB9426B23B75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E45D36-CACC-A944-8306-67EC130D5EFE}" type="slidenum">
              <a:rPr lang="en-US" sz="1200">
                <a:latin typeface="Times" charset="0"/>
              </a:rPr>
              <a:pPr algn="r"/>
              <a:t>19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7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DD3B-59F8-4FE5-BAD6-9019EF096538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47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0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2DF6D-E715-CB48-AFA3-3266744F305F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9CEC26-E00F-864A-8FC6-1D56231E6E9D}" type="slidenum">
              <a:rPr lang="en-US" sz="1200">
                <a:latin typeface="Times" charset="0"/>
              </a:rPr>
              <a:pPr algn="r"/>
              <a:t>3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1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CF466-C2F8-1640-8CB2-5F1EF565C33B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204C339-8AE7-E043-9E33-A0C692695823}" type="slidenum">
              <a:rPr lang="en-US" sz="1200">
                <a:latin typeface="Times" charset="0"/>
              </a:rPr>
              <a:pPr algn="r"/>
              <a:t>5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7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B346B-65E7-BC46-B2A1-C2C622E5FDA0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7B909EF-E09C-9C46-AB3A-CFFE5DF21AA2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5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10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2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11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9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32EE6-E2DE-6249-8CAE-818505B2CDBD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D76DFF3-C007-6F47-841C-9B34C2CFF17E}" type="slidenum">
              <a:rPr lang="en-US" sz="1200">
                <a:latin typeface="Times" charset="0"/>
              </a:rPr>
              <a:pPr algn="r"/>
              <a:t>12</a:t>
            </a:fld>
            <a:endParaRPr lang="en-US" sz="120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8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6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8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4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2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u.wiley.com/WileyCDA/WileyTitle/productCd-111902075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Week 9a: </a:t>
            </a:r>
            <a:r>
              <a:rPr lang="en-AU" altLang="en-US" dirty="0" smtClean="0"/>
              <a:t>Introducing Evaluation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1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36" y="764373"/>
            <a:ext cx="8370128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94560"/>
            <a:ext cx="8352928" cy="40690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Physiological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measures were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Players were more engaged when playing against another person than when playing against a computer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What precautionary measures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should the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evaluators take?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0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373"/>
            <a:ext cx="8154104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90997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7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5425" y="763588"/>
            <a:ext cx="6378575" cy="12938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What does this data tell you?</a:t>
            </a:r>
          </a:p>
        </p:txBody>
      </p:sp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34794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14599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 study skiers in the </a:t>
            </a:r>
            <a: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  <a:t>wild?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9" cy="494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251520" y="764373"/>
            <a:ext cx="8662698" cy="1293028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e-skiing system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37466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971600" y="764373"/>
            <a:ext cx="75780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 study skiers in the wild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871718"/>
            <a:ext cx="6912769" cy="494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2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Crowdsourcing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if we need large numbers of participants?</a:t>
            </a:r>
          </a:p>
          <a:p>
            <a:endParaRPr lang="en-AU" dirty="0" smtClean="0"/>
          </a:p>
          <a:p>
            <a:r>
              <a:rPr lang="en-AU" dirty="0" smtClean="0"/>
              <a:t>Mechanical Turk (hosted by Amazon) has thousands of people registered to perform online tasks (for a small reward)</a:t>
            </a:r>
          </a:p>
          <a:p>
            <a:pPr lvl="1"/>
            <a:r>
              <a:rPr lang="en-AU" dirty="0" smtClean="0"/>
              <a:t>Tagging pictures</a:t>
            </a:r>
          </a:p>
          <a:p>
            <a:pPr lvl="1"/>
            <a:r>
              <a:rPr lang="en-AU" dirty="0" smtClean="0"/>
              <a:t>Online experiments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Similar results to lab experiments and lower cost 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0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did we learn from the case studies?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40240"/>
            <a:ext cx="8298120" cy="40690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observe users in natural settings.</a:t>
            </a:r>
          </a:p>
          <a:p>
            <a:endParaRPr lang="en-US" dirty="0" smtClean="0"/>
          </a:p>
          <a:p>
            <a:r>
              <a:rPr lang="en-US" dirty="0" smtClean="0"/>
              <a:t>Unexpected findings resulting from in the wild studies.</a:t>
            </a:r>
          </a:p>
          <a:p>
            <a:endParaRPr lang="en-US" dirty="0" smtClean="0"/>
          </a:p>
          <a:p>
            <a:r>
              <a:rPr lang="en-US" dirty="0" smtClean="0"/>
              <a:t>Having to develop different data collection and analysis techniques to evaluate user experience goals such as challenge and engagement.</a:t>
            </a:r>
          </a:p>
          <a:p>
            <a:endParaRPr lang="en-US" dirty="0" smtClean="0"/>
          </a:p>
          <a:p>
            <a:r>
              <a:rPr lang="en-US" dirty="0" smtClean="0"/>
              <a:t>The ability to run experiments on the Internet that are quick and inexpensive using crowdsourcing.</a:t>
            </a:r>
          </a:p>
          <a:p>
            <a:endParaRPr lang="en-US" dirty="0" smtClean="0"/>
          </a:p>
          <a:p>
            <a:r>
              <a:rPr lang="en-US" dirty="0" smtClean="0"/>
              <a:t>How to recruit a large number of participants using Mechanical Turk.</a:t>
            </a:r>
            <a:r>
              <a:rPr lang="en-GB" dirty="0" smtClean="0"/>
              <a:t>Test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5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773014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</a:t>
            </a:r>
            <a: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  <a:t>methods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88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58915"/>
              </p:ext>
            </p:extLst>
          </p:nvPr>
        </p:nvGraphicFramePr>
        <p:xfrm>
          <a:off x="899592" y="1773883"/>
          <a:ext cx="7437512" cy="4895477"/>
        </p:xfrm>
        <a:graphic>
          <a:graphicData uri="http://schemas.openxmlformats.org/drawingml/2006/table">
            <a:tbl>
              <a:tblPr/>
              <a:tblGrid>
                <a:gridCol w="185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Controlled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Natural settings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Without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Observing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experts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Modeling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248" y="535832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The language of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3900" y="1341438"/>
            <a:ext cx="3848100" cy="5105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Analytics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Analytical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evaluation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Biases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Controlled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experiment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Ecological validity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Expert review or </a:t>
            </a:r>
            <a:r>
              <a:rPr lang="en-US" sz="2800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crit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Field study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Formative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Heuristic evaluation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9063" y="1563290"/>
            <a:ext cx="4035425" cy="50340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Informed consent form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the wild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Living laboratory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Predictive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evaluation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Scope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Summative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Usability laboratory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User studies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Usability testing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Users or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participants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Validity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3145532" cy="40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4360" y="2194560"/>
            <a:ext cx="4697720" cy="406908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Chapter 13</a:t>
            </a:r>
            <a:br>
              <a:rPr lang="en-AU" sz="2000" dirty="0" smtClean="0"/>
            </a:br>
            <a:endParaRPr lang="en-AU" sz="2000" dirty="0" smtClean="0"/>
          </a:p>
          <a:p>
            <a:r>
              <a:rPr lang="en-AU" sz="2000" dirty="0" smtClean="0"/>
              <a:t>Introducing Evaluation</a:t>
            </a:r>
            <a:endParaRPr lang="en-AU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</p:spPr>
        <p:txBody>
          <a:bodyPr/>
          <a:lstStyle/>
          <a:p>
            <a:r>
              <a:rPr lang="en-GB" dirty="0" smtClean="0"/>
              <a:t>www.id-book.com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Participants’ rights and getting their consent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94560"/>
            <a:ext cx="8082096" cy="4069080"/>
          </a:xfrm>
        </p:spPr>
        <p:txBody>
          <a:bodyPr>
            <a:normAutofit/>
          </a:bodyPr>
          <a:lstStyle/>
          <a:p>
            <a:r>
              <a:rPr lang="en-GB" dirty="0" smtClean="0"/>
              <a:t>Participants need to be told why the evaluation is being done, what they will be asked to do and their rights.</a:t>
            </a:r>
          </a:p>
          <a:p>
            <a:endParaRPr lang="en-GB" dirty="0" smtClean="0"/>
          </a:p>
          <a:p>
            <a:r>
              <a:rPr lang="en-GB" dirty="0" smtClean="0"/>
              <a:t>Informed consent forms provide this information.</a:t>
            </a:r>
          </a:p>
          <a:p>
            <a:endParaRPr lang="en-GB" dirty="0" smtClean="0"/>
          </a:p>
          <a:p>
            <a:r>
              <a:rPr lang="en-GB" dirty="0" smtClean="0"/>
              <a:t>The design of the informed consent form, the evaluation process, data analysis and data storage methods are typically approved by a high authority, </a:t>
            </a:r>
            <a:r>
              <a:rPr lang="en-GB" dirty="0" err="1" smtClean="0"/>
              <a:t>eg</a:t>
            </a:r>
            <a:r>
              <a:rPr lang="en-GB" dirty="0" smtClean="0"/>
              <a:t>. Institutional Review Board.</a:t>
            </a:r>
          </a:p>
          <a:p>
            <a:pPr lvl="1"/>
            <a:r>
              <a:rPr lang="en-GB" dirty="0" smtClean="0"/>
              <a:t>UON </a:t>
            </a:r>
            <a:r>
              <a:rPr lang="en-GB" dirty="0" err="1" smtClean="0"/>
              <a:t>HREC</a:t>
            </a:r>
            <a:endParaRPr lang="en-GB" dirty="0" smtClean="0"/>
          </a:p>
          <a:p>
            <a:pPr lvl="1"/>
            <a:r>
              <a:rPr lang="en-GB" dirty="0" smtClean="0"/>
              <a:t>National </a:t>
            </a:r>
            <a:r>
              <a:rPr lang="en-GB" dirty="0" err="1" smtClean="0"/>
              <a:t>HREA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(WHY)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9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Things to consider when interpreting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298120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Reliability: does the method produce the same results on separate occasions?</a:t>
            </a:r>
          </a:p>
          <a:p>
            <a:endParaRPr lang="en-GB" dirty="0" smtClean="0"/>
          </a:p>
          <a:p>
            <a:r>
              <a:rPr lang="en-GB" dirty="0" smtClean="0"/>
              <a:t>Validity: does the method measure what it is intended to measure?</a:t>
            </a:r>
          </a:p>
          <a:p>
            <a:endParaRPr lang="en-GB" dirty="0" smtClean="0"/>
          </a:p>
          <a:p>
            <a:r>
              <a:rPr lang="en-GB" dirty="0" smtClean="0"/>
              <a:t>Ecological validity: does the environment of the evaluation distort the results?</a:t>
            </a:r>
          </a:p>
          <a:p>
            <a:endParaRPr lang="en-GB" dirty="0" smtClean="0"/>
          </a:p>
          <a:p>
            <a:r>
              <a:rPr lang="en-GB" dirty="0" smtClean="0"/>
              <a:t>Biases: Are there biases that distort the results?</a:t>
            </a:r>
          </a:p>
          <a:p>
            <a:endParaRPr lang="en-GB" dirty="0" smtClean="0"/>
          </a:p>
          <a:p>
            <a:r>
              <a:rPr lang="en-GB" dirty="0" smtClean="0"/>
              <a:t>Scope: How generalizable are the results?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Evaluation and design are very closely integrated.</a:t>
            </a:r>
          </a:p>
          <a:p>
            <a:endParaRPr lang="en-US" dirty="0" smtClean="0"/>
          </a:p>
          <a:p>
            <a:r>
              <a:rPr lang="en-US" dirty="0" smtClean="0"/>
              <a:t>Some of the same data gathering methods are used in evaluation as for establishing requirements and identifying users’ needs, e.g. observation, interviews, and questionnaires.</a:t>
            </a:r>
          </a:p>
          <a:p>
            <a:endParaRPr lang="en-US" dirty="0" smtClean="0"/>
          </a:p>
          <a:p>
            <a:r>
              <a:rPr lang="en-US" dirty="0" smtClean="0"/>
              <a:t>Evaluations can be done in controlled settings such as laboratories, less controlled field settings, or where users are not present.</a:t>
            </a:r>
          </a:p>
          <a:p>
            <a:endParaRPr lang="en-US" dirty="0" smtClean="0"/>
          </a:p>
          <a:p>
            <a:r>
              <a:rPr lang="en-US" dirty="0" smtClean="0"/>
              <a:t>Usability testing and experiments enable the evaluator to have a high level of control over what gets tested, whereas evaluators typically impose little or no control on participants in field studies.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 should now...</a:t>
            </a:r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Know the key concepts and terms used in evaluation</a:t>
            </a:r>
            <a:endParaRPr lang="en-US" altLang="en-US" dirty="0"/>
          </a:p>
          <a:p>
            <a:endParaRPr lang="en-US" altLang="en-US" dirty="0" smtClean="0">
              <a:hlinkClick r:id="rId3" action="ppaction://hlinksldjump"/>
            </a:endParaRPr>
          </a:p>
          <a:p>
            <a:r>
              <a:rPr lang="en-US" altLang="en-US" dirty="0" smtClean="0"/>
              <a:t>Be aware of ways evaluators mix and modify methods to meet different evaluation demands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Be able to </a:t>
            </a:r>
            <a:r>
              <a:rPr lang="en-US" altLang="en-US" dirty="0" smtClean="0"/>
              <a:t>discuss challenges that evaluators have to consider when planning and conducting evaluations</a:t>
            </a:r>
          </a:p>
          <a:p>
            <a:endParaRPr lang="en-US" altLang="en-US" dirty="0"/>
          </a:p>
          <a:p>
            <a:r>
              <a:rPr lang="en-US" altLang="en-US" dirty="0" smtClean="0"/>
              <a:t>Know how data gathering and data analysis support and compliment evaluation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iberation Sans"/>
                <a:ea typeface="ＭＳ Ｐゴシック" charset="0"/>
                <a:cs typeface="ＭＳ Ｐゴシック" charset="0"/>
              </a:rPr>
              <a:t>The aims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772816"/>
            <a:ext cx="8154104" cy="475252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Explain the key concepts and terms used in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evaluation</a:t>
            </a:r>
          </a:p>
          <a:p>
            <a:pPr marL="0" lvl="0" indent="0">
              <a:buNone/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Introduce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different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types of evaluation methods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Show how different evaluation methods are used for different purposes at different stages of the design process and in different contexts of use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Show how evaluators mix and modify methods to meet the demands of evaluating novel systems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Discuss some of the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challenges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that evaluators have to consider when doing evaluation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Illustrate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how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methods discussed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in lectures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7 and 8 are used in evaluation and describe some methods that are specific to evaluation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14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Why, what, where and when to evaluate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370128" cy="406908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Iterative design &amp; evaluation is a continuous process that examines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Liberation Sans"/>
                <a:ea typeface="ＭＳ Ｐゴシック" charset="0"/>
                <a:cs typeface="ＭＳ Ｐゴシック" charset="0"/>
              </a:rPr>
              <a:t>Why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 to check users’ requirements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and that they can 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 the product and they like it. </a:t>
            </a:r>
            <a:endParaRPr lang="en-US" sz="2600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Liberation Sans"/>
                <a:ea typeface="ＭＳ Ｐゴシック" charset="0"/>
                <a:cs typeface="ＭＳ Ｐゴシック" charset="0"/>
              </a:rPr>
              <a:t>What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 a conceptual model, early prototypes of a new system and later, more complete prototypes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Liberation Sans"/>
                <a:ea typeface="ＭＳ Ｐゴシック" charset="0"/>
                <a:cs typeface="ＭＳ Ｐゴシック" charset="0"/>
              </a:rPr>
              <a:t>Where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 in natural and laboratory settings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Liberation Sans"/>
                <a:ea typeface="ＭＳ Ｐゴシック" charset="0"/>
                <a:cs typeface="ＭＳ Ｐゴシック" charset="0"/>
              </a:rPr>
              <a:t>When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 throughout design; finished products can be evaluated to collect information to inform new products.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2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64373"/>
            <a:ext cx="750603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Liberation Sans"/>
                <a:ea typeface="ＭＳ Ｐゴシック" charset="0"/>
                <a:cs typeface="ＭＳ Ｐゴシック" charset="0"/>
              </a:rPr>
              <a:t>Bruce </a:t>
            </a:r>
            <a:r>
              <a:rPr lang="en-US" sz="3600" dirty="0" err="1">
                <a:latin typeface="Liberation Sans"/>
                <a:ea typeface="ＭＳ Ｐゴシック" charset="0"/>
                <a:cs typeface="ＭＳ Ｐゴシック" charset="0"/>
              </a:rPr>
              <a:t>Tognazzini</a:t>
            </a:r>
            <a:r>
              <a:rPr lang="en-US" sz="3600" dirty="0">
                <a:latin typeface="Liberation Sans"/>
                <a:ea typeface="ＭＳ Ｐゴシック" charset="0"/>
                <a:cs typeface="ＭＳ Ｐゴシック" charset="0"/>
              </a:rPr>
              <a:t> tells you why you need to evaluate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94560"/>
            <a:ext cx="8280920" cy="416128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“Iterative design, with its repeating cycle of design and testing, is the only validated methodology in existence that will consistently produce successful results. If you don’t have user-testing as an integral part of your design process you are going to throw buckets of money down the drain.”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	See AskTog.com for topical discussions about design and evaluation.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4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298516" y="55179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Types of evaluation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467544" y="2194560"/>
            <a:ext cx="7955280" cy="406908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Controlled settings involving users,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e.g.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usability testing &amp; experiments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laboratories and living labs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Natural settings involving users,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e.g.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field studies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and in the wild studies to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see how the product is used in the real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world.</a:t>
            </a:r>
          </a:p>
          <a:p>
            <a:pPr eaLnBrk="1" hangingPunct="1"/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Settings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not involving users,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e.g. to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predict, analyze &amp; model aspects of the interface analytics.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68" y="1776742"/>
            <a:ext cx="264832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Living labs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010088" cy="416128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People’s use of technology in their everyday lives can be evaluated in living labs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Such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evaluations are too difficult to 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do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a usability lab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E.g.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the Aware Home was embedded with a complex network of sensors and audio/video recording devices </a:t>
            </a:r>
            <a:r>
              <a:rPr lang="en-US" sz="24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Abowd</a:t>
            </a:r>
            <a:r>
              <a:rPr lang="en-US" sz="24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et al., 2000)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852936"/>
            <a:ext cx="343958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67544" y="764373"/>
            <a:ext cx="8082096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Usability testing &amp; </a:t>
            </a:r>
            <a: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  <a:t>field 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studies can compliment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5" y="2204864"/>
            <a:ext cx="756753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764373"/>
            <a:ext cx="7290008" cy="1293028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case studies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Experiment to investigate a computer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game</a:t>
            </a:r>
          </a:p>
          <a:p>
            <a:pPr eaLnBrk="1" hangingPunct="1"/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the wild field study of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skiers</a:t>
            </a:r>
          </a:p>
          <a:p>
            <a:pPr eaLnBrk="1" hangingPunct="1"/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4881</TotalTime>
  <Words>803</Words>
  <Application>Microsoft Office PowerPoint</Application>
  <PresentationFormat>On-screen Show (4:3)</PresentationFormat>
  <Paragraphs>220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Century Gothic</vt:lpstr>
      <vt:lpstr>Liberation Sans</vt:lpstr>
      <vt:lpstr>Times</vt:lpstr>
      <vt:lpstr>Vapor Trail</vt:lpstr>
      <vt:lpstr>SENG2260 Human-Computer Interaction</vt:lpstr>
      <vt:lpstr>PowerPoint Presentation</vt:lpstr>
      <vt:lpstr>The aims</vt:lpstr>
      <vt:lpstr>Why, what, where and when to evaluate</vt:lpstr>
      <vt:lpstr>Bruce Tognazzini tells you why you need to evaluate</vt:lpstr>
      <vt:lpstr>Types of evaluation</vt:lpstr>
      <vt:lpstr>Living labs</vt:lpstr>
      <vt:lpstr>Usability testing &amp;  field studies can compliment</vt:lpstr>
      <vt:lpstr>Evaluation case studies</vt:lpstr>
      <vt:lpstr>Challenge &amp; engagement in a collaborative immersive game</vt:lpstr>
      <vt:lpstr>Challenge &amp; engagement in a collaborative immersive game</vt:lpstr>
      <vt:lpstr>What does this data tell you?</vt:lpstr>
      <vt:lpstr>Why study skiers in the wild?</vt:lpstr>
      <vt:lpstr>e-skiing system components</vt:lpstr>
      <vt:lpstr>Why study skiers in the wild ?</vt:lpstr>
      <vt:lpstr>Crowdsourcing</vt:lpstr>
      <vt:lpstr>What did we learn from the case studies?</vt:lpstr>
      <vt:lpstr>Evaluation methods</vt:lpstr>
      <vt:lpstr>The language of evaluation</vt:lpstr>
      <vt:lpstr>Participants’ rights and getting their consent</vt:lpstr>
      <vt:lpstr>Things to consider when interpreting data</vt:lpstr>
      <vt:lpstr>Key points</vt:lpstr>
      <vt:lpstr>You should now...</vt:lpstr>
    </vt:vector>
  </TitlesOfParts>
  <Company>John Wiley and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Shamus Smith</cp:lastModifiedBy>
  <cp:revision>155</cp:revision>
  <cp:lastPrinted>2018-08-05T21:52:56Z</cp:lastPrinted>
  <dcterms:created xsi:type="dcterms:W3CDTF">2015-01-06T09:40:09Z</dcterms:created>
  <dcterms:modified xsi:type="dcterms:W3CDTF">2018-10-07T23:31:21Z</dcterms:modified>
</cp:coreProperties>
</file>