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4"/>
  </p:notesMasterIdLst>
  <p:handoutMasterIdLst>
    <p:handoutMasterId r:id="rId15"/>
  </p:handoutMasterIdLst>
  <p:sldIdLst>
    <p:sldId id="312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3" r:id="rId12"/>
    <p:sldId id="582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74C3-E250-463D-8EB4-B850F424970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5B021-921D-47D9-9B0C-DE507022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7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7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990D71-3C80-4ECE-86B7-4DF7DC2DC580}" type="slidenum">
              <a:rPr lang="en-GB" altLang="en-US" sz="1200"/>
              <a:pPr eaLnBrk="1" hangingPunct="1"/>
              <a:t>2</a:t>
            </a:fld>
            <a:endParaRPr lang="en-GB" altLang="en-US" sz="120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F4BF3A53-889F-4278-8EA8-8B0D2B0EED59}" type="slidenum">
              <a:rPr lang="en-US" altLang="en-US" sz="1200">
                <a:latin typeface="Times" charset="0"/>
              </a:rPr>
              <a:pPr algn="r"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517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33E766-5DA8-45A9-BE41-9F4DBAAFB4B1}" type="slidenum">
              <a:rPr lang="en-GB" altLang="en-US" sz="1200"/>
              <a:pPr eaLnBrk="1" hangingPunct="1"/>
              <a:t>4</a:t>
            </a:fld>
            <a:endParaRPr lang="en-GB" altLang="en-US" sz="1200"/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8784226D-2B15-4DA1-BBE4-D591EB682A14}" type="slidenum">
              <a:rPr lang="en-US" altLang="en-US" sz="1200">
                <a:latin typeface="Times" charset="0"/>
              </a:rPr>
              <a:pPr algn="r"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526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D566C4-775C-4FD6-9F8B-6FFA8FEB246D}" type="slidenum">
              <a:rPr lang="en-GB" altLang="en-US" sz="1200"/>
              <a:pPr eaLnBrk="1" hangingPunct="1"/>
              <a:t>5</a:t>
            </a:fld>
            <a:endParaRPr lang="en-GB" altLang="en-US" sz="1200"/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175F9299-CC49-4E45-82BB-AE7D362A4805}" type="slidenum">
              <a:rPr lang="en-US" altLang="en-US" sz="1200">
                <a:latin typeface="Times" charset="0"/>
              </a:rPr>
              <a:pPr algn="r"/>
              <a:t>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090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8A4486B-52E6-4859-82DF-D20930B1AAA2}" type="slidenum">
              <a:rPr lang="en-GB" altLang="en-US" sz="1200"/>
              <a:pPr eaLnBrk="1" hangingPunct="1"/>
              <a:t>6</a:t>
            </a:fld>
            <a:endParaRPr lang="en-GB" altLang="en-US" sz="1200"/>
          </a:p>
        </p:txBody>
      </p:sp>
      <p:sp>
        <p:nvSpPr>
          <p:cNvPr id="235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35C2E2C9-40D7-4B59-A145-5BF0ED6B2DD9}" type="slidenum">
              <a:rPr lang="en-US" altLang="en-US" sz="1200">
                <a:latin typeface="Times" charset="0"/>
              </a:rPr>
              <a:pPr algn="r"/>
              <a:t>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568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0E9B95-27A6-4AA3-ACBB-E8DDEAC588B2}" type="slidenum">
              <a:rPr lang="en-GB" altLang="en-US" sz="1200"/>
              <a:pPr eaLnBrk="1" hangingPunct="1"/>
              <a:t>7</a:t>
            </a:fld>
            <a:endParaRPr lang="en-GB" altLang="en-US" sz="1200"/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171D71DC-DEB6-4678-982E-7E1C30C2E8BD}" type="slidenum">
              <a:rPr lang="en-US" altLang="en-US" sz="1200">
                <a:latin typeface="Times" charset="0"/>
              </a:rPr>
              <a:pPr algn="r"/>
              <a:t>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06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4B5F7F8-3368-411B-BA90-A9E66530517B}" type="slidenum">
              <a:rPr lang="en-GB" altLang="en-US" sz="1200"/>
              <a:pPr eaLnBrk="1" hangingPunct="1"/>
              <a:t>8</a:t>
            </a:fld>
            <a:endParaRPr lang="en-GB" altLang="en-US" sz="1200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5A57A33A-2DCD-41DC-850D-724DFCC9EB52}" type="slidenum">
              <a:rPr lang="en-US" altLang="en-US" sz="1200">
                <a:latin typeface="Times" charset="0"/>
              </a:rPr>
              <a:pPr algn="r"/>
              <a:t>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009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233149-58EA-4AEA-94E6-981DA6506B62}" type="slidenum">
              <a:rPr lang="en-GB" altLang="en-US" sz="1200"/>
              <a:pPr eaLnBrk="1" hangingPunct="1"/>
              <a:t>9</a:t>
            </a:fld>
            <a:endParaRPr lang="en-GB" altLang="en-US" sz="1200"/>
          </a:p>
        </p:txBody>
      </p:sp>
      <p:sp>
        <p:nvSpPr>
          <p:cNvPr id="2969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34223D07-646C-4E95-BD2E-4D8136CF8737}" type="slidenum">
              <a:rPr lang="en-US" altLang="en-US" sz="1200">
                <a:latin typeface="Times" charset="0"/>
              </a:rPr>
              <a:pPr algn="r"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727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7AA451-B944-4089-BE94-FF1CDA45B3D0}" type="slidenum">
              <a:rPr lang="en-GB" altLang="en-US" sz="1200"/>
              <a:pPr eaLnBrk="1" hangingPunct="1"/>
              <a:t>10</a:t>
            </a:fld>
            <a:endParaRPr lang="en-GB" altLang="en-US" sz="1200"/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6E6EDC94-25FD-407B-BF70-D28BC7E8EB0A}" type="slidenum">
              <a:rPr lang="en-US" altLang="en-US" sz="1200">
                <a:latin typeface="Times" charset="0"/>
              </a:rPr>
              <a:pPr algn="r"/>
              <a:t>10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766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6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9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39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985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91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26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4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27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67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4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2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5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5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SENG2260</a:t>
            </a:r>
            <a:br>
              <a:rPr lang="en-AU" dirty="0" smtClean="0"/>
            </a:br>
            <a:r>
              <a:rPr lang="en-AU" dirty="0" smtClean="0"/>
              <a:t>Human-Computer Interaction</a:t>
            </a:r>
            <a:endParaRPr lang="en-GB" altLang="en-US" dirty="0"/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Week </a:t>
            </a:r>
            <a:r>
              <a:rPr lang="en-GB" altLang="en-US" dirty="0" smtClean="0"/>
              <a:t>9b: </a:t>
            </a:r>
            <a:r>
              <a:rPr lang="en-AU" altLang="en-US" dirty="0" smtClean="0"/>
              <a:t>An Evaluation Framework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6304002"/>
            <a:ext cx="2051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All images in this presentation are either licenced or labelled for reuse on Google Images.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114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404664"/>
            <a:ext cx="6377940" cy="129302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Key points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640960" cy="4634840"/>
          </a:xfrm>
        </p:spPr>
        <p:txBody>
          <a:bodyPr>
            <a:normAutofit/>
          </a:bodyPr>
          <a:lstStyle/>
          <a:p>
            <a:pPr lvl="1" eaLnBrk="1" hangingPunct="1">
              <a:buFont typeface="Symbol" charset="2"/>
              <a:buChar char="·"/>
            </a:pPr>
            <a:r>
              <a:rPr lang="en-GB" altLang="en-US" sz="2400" noProof="1" smtClean="0"/>
              <a:t>Many </a:t>
            </a:r>
            <a:r>
              <a:rPr lang="en-GB" altLang="en-US" sz="2400" noProof="1" smtClean="0"/>
              <a:t>issues to consider before conducting an evaluation study. </a:t>
            </a:r>
          </a:p>
          <a:p>
            <a:pPr lvl="1" eaLnBrk="1" hangingPunct="1">
              <a:buFont typeface="Symbol" charset="2"/>
              <a:buChar char="·"/>
            </a:pPr>
            <a:endParaRPr lang="en-GB" altLang="en-US" sz="2400" noProof="1" smtClean="0"/>
          </a:p>
          <a:p>
            <a:pPr lvl="1" eaLnBrk="1" hangingPunct="1">
              <a:buFont typeface="Symbol" charset="2"/>
              <a:buChar char="·"/>
            </a:pPr>
            <a:r>
              <a:rPr lang="en-GB" altLang="en-US" sz="2400" noProof="1" smtClean="0"/>
              <a:t>These include: </a:t>
            </a:r>
            <a:endParaRPr lang="en-GB" altLang="en-US" sz="2400" noProof="1" smtClean="0"/>
          </a:p>
          <a:p>
            <a:pPr lvl="2">
              <a:buFont typeface="Symbol" charset="2"/>
              <a:buChar char="·"/>
            </a:pPr>
            <a:r>
              <a:rPr lang="en-GB" altLang="en-US" sz="2200" noProof="1" smtClean="0"/>
              <a:t>goals </a:t>
            </a:r>
            <a:r>
              <a:rPr lang="en-GB" altLang="en-US" sz="2200" noProof="1" smtClean="0"/>
              <a:t>of the study; </a:t>
            </a:r>
            <a:endParaRPr lang="en-GB" altLang="en-US" sz="2200" noProof="1" smtClean="0"/>
          </a:p>
          <a:p>
            <a:pPr lvl="2">
              <a:buFont typeface="Symbol" charset="2"/>
              <a:buChar char="·"/>
            </a:pPr>
            <a:r>
              <a:rPr lang="en-GB" altLang="en-US" sz="2200" noProof="1" smtClean="0"/>
              <a:t>involvment </a:t>
            </a:r>
            <a:r>
              <a:rPr lang="en-GB" altLang="en-US" sz="2200" noProof="1" smtClean="0"/>
              <a:t>or not of users; </a:t>
            </a:r>
            <a:endParaRPr lang="en-GB" altLang="en-US" sz="2200" noProof="1" smtClean="0"/>
          </a:p>
          <a:p>
            <a:pPr lvl="2">
              <a:buFont typeface="Symbol" charset="2"/>
              <a:buChar char="·"/>
            </a:pPr>
            <a:r>
              <a:rPr lang="en-GB" altLang="en-US" sz="2200" noProof="1" smtClean="0"/>
              <a:t>the </a:t>
            </a:r>
            <a:r>
              <a:rPr lang="en-GB" altLang="en-US" sz="2200" noProof="1" smtClean="0"/>
              <a:t>methods to use; </a:t>
            </a:r>
            <a:endParaRPr lang="en-GB" altLang="en-US" sz="2200" noProof="1" smtClean="0"/>
          </a:p>
          <a:p>
            <a:pPr lvl="2">
              <a:buFont typeface="Symbol" charset="2"/>
              <a:buChar char="·"/>
            </a:pPr>
            <a:r>
              <a:rPr lang="en-GB" altLang="en-US" sz="2200" noProof="1" smtClean="0"/>
              <a:t>practical </a:t>
            </a:r>
            <a:r>
              <a:rPr lang="en-GB" altLang="en-US" sz="2200" noProof="1" smtClean="0"/>
              <a:t>&amp; ethical issues; </a:t>
            </a:r>
            <a:endParaRPr lang="en-GB" altLang="en-US" sz="2200" noProof="1" smtClean="0"/>
          </a:p>
          <a:p>
            <a:pPr lvl="2">
              <a:buFont typeface="Symbol" charset="2"/>
              <a:buChar char="·"/>
            </a:pPr>
            <a:r>
              <a:rPr lang="en-GB" altLang="en-US" sz="2200" noProof="1" smtClean="0"/>
              <a:t>how </a:t>
            </a:r>
            <a:r>
              <a:rPr lang="en-GB" altLang="en-US" sz="2200" noProof="1" smtClean="0"/>
              <a:t>data will be collected, analyzed &amp; presented.</a:t>
            </a:r>
          </a:p>
          <a:p>
            <a:pPr lvl="1" eaLnBrk="1" hangingPunct="1">
              <a:buFont typeface="Symbol" charset="2"/>
              <a:buChar char="·"/>
            </a:pPr>
            <a:endParaRPr lang="en-GB" altLang="en-US" sz="2400" noProof="1" smtClean="0"/>
          </a:p>
          <a:p>
            <a:pPr lvl="1" eaLnBrk="1" hangingPunct="1">
              <a:buFont typeface="Symbol" charset="2"/>
              <a:buChar char="·"/>
            </a:pPr>
            <a:r>
              <a:rPr lang="en-GB" altLang="en-US" sz="2400" noProof="1" smtClean="0"/>
              <a:t>The DECIDE framework provides a useful checklist for planning an evaluation study.</a:t>
            </a:r>
            <a:endParaRPr lang="en-US" altLang="en-US" sz="2400" dirty="0" smtClean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200" smtClean="0">
                <a:solidFill>
                  <a:srgbClr val="FF9900"/>
                </a:solidFill>
                <a:latin typeface="Verdana" charset="0"/>
              </a:rPr>
              <a:t>www.id-book.com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256E247-5CF7-4024-B4D8-0FA06825DA25}" type="slidenum">
              <a:rPr lang="en-GB" altLang="en-US" sz="1200">
                <a:solidFill>
                  <a:srgbClr val="FF9900"/>
                </a:solidFill>
                <a:latin typeface="Verdana" charset="0"/>
              </a:rPr>
              <a:pPr eaLnBrk="1" hangingPunct="1"/>
              <a:t>10</a:t>
            </a:fld>
            <a:endParaRPr lang="en-GB" altLang="en-US" sz="1200">
              <a:solidFill>
                <a:srgbClr val="FF99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764373"/>
            <a:ext cx="7362016" cy="129302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DECIDE: a framework to guide evaluation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8370128" cy="447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D</a:t>
            </a:r>
            <a:r>
              <a:rPr lang="en-US" altLang="en-US" sz="2800" dirty="0" smtClean="0"/>
              <a:t>etermine the </a:t>
            </a:r>
            <a:r>
              <a:rPr lang="en-US" altLang="en-US" sz="2800" i="1" dirty="0" smtClean="0"/>
              <a:t>goals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E</a:t>
            </a:r>
            <a:r>
              <a:rPr lang="en-US" altLang="en-US" sz="2800" dirty="0" smtClean="0"/>
              <a:t>xplore the </a:t>
            </a:r>
            <a:r>
              <a:rPr lang="en-US" altLang="en-US" sz="2800" i="1" dirty="0" smtClean="0"/>
              <a:t>questions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C</a:t>
            </a:r>
            <a:r>
              <a:rPr lang="en-US" altLang="en-US" sz="2800" dirty="0" smtClean="0"/>
              <a:t>hoose the evaluation </a:t>
            </a:r>
            <a:r>
              <a:rPr lang="en-US" altLang="en-US" sz="2800" i="1" dirty="0" smtClean="0"/>
              <a:t>methods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I</a:t>
            </a:r>
            <a:r>
              <a:rPr lang="en-US" altLang="en-US" sz="2800" dirty="0" smtClean="0"/>
              <a:t>dentify the </a:t>
            </a:r>
            <a:r>
              <a:rPr lang="en-US" altLang="en-US" sz="2800" i="1" dirty="0" smtClean="0"/>
              <a:t>practical issues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D</a:t>
            </a:r>
            <a:r>
              <a:rPr lang="en-US" altLang="en-US" sz="2800" dirty="0" smtClean="0"/>
              <a:t>ecide how to deal with the </a:t>
            </a:r>
            <a:r>
              <a:rPr lang="en-US" altLang="en-US" sz="2800" i="1" dirty="0" smtClean="0"/>
              <a:t>ethical issues.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E</a:t>
            </a:r>
            <a:r>
              <a:rPr lang="en-US" altLang="en-US" sz="2800" dirty="0" smtClean="0"/>
              <a:t>valuate, analyze, interpret and present the </a:t>
            </a:r>
            <a:r>
              <a:rPr lang="en-US" altLang="en-US" sz="2800" i="1" dirty="0" smtClean="0"/>
              <a:t>data</a:t>
            </a:r>
            <a:r>
              <a:rPr lang="en-US" altLang="en-US" sz="2800" dirty="0" smtClean="0"/>
              <a:t>.</a:t>
            </a:r>
            <a:endParaRPr lang="en-US" altLang="en-US" sz="2800" i="1" dirty="0" smtClean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6516216" y="6432045"/>
            <a:ext cx="213741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200" smtClean="0">
                <a:solidFill>
                  <a:srgbClr val="FF9900"/>
                </a:solidFill>
                <a:latin typeface="Verdana" charset="0"/>
              </a:rPr>
              <a:t>www.id-book.com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2066162-5C9E-4D5B-81CA-FC00CBDF42FC}" type="slidenum">
              <a:rPr lang="en-GB" altLang="en-US" sz="1200">
                <a:solidFill>
                  <a:srgbClr val="FF9900"/>
                </a:solidFill>
                <a:latin typeface="Verdana" charset="0"/>
              </a:rPr>
              <a:pPr eaLnBrk="1" hangingPunct="1"/>
              <a:t>11</a:t>
            </a:fld>
            <a:endParaRPr lang="en-GB" altLang="en-US" sz="1200">
              <a:solidFill>
                <a:srgbClr val="FF99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99592" y="764373"/>
            <a:ext cx="7650048" cy="129302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Labs this week </a:t>
            </a:r>
            <a:br>
              <a:rPr lang="en-AU" dirty="0" smtClean="0"/>
            </a:br>
            <a:r>
              <a:rPr lang="en-AU" sz="2800" dirty="0" smtClean="0"/>
              <a:t>DECIDE</a:t>
            </a:r>
            <a:r>
              <a:rPr lang="en-AU" sz="2800" dirty="0"/>
              <a:t>: A framework to guide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A87F24B-26C9-41CF-ADBF-9CFCAD926F2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0" y="2751004"/>
            <a:ext cx="2741832" cy="218418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9" name="Picture 8" descr="http://www.apple.com/education/ipad/images/ipad_3g_201103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52936"/>
            <a:ext cx="2263392" cy="203617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" name="Picture 9" descr="http://www.airport-int.com/upload/image_files/suppliers/gallery/2643/acams_airport_tower_solutions/air_traffic_control_system_in_operation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042" y="2751004"/>
            <a:ext cx="2811438" cy="2036172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5871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aims</a:t>
            </a:r>
            <a:endParaRPr lang="en-GB" alt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Introduce and explain the DECIDE framework. 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Discuss the conceptual, practical, and ethical issues involved in evaluation.</a:t>
            </a:r>
            <a:endParaRPr lang="en-GB" altLang="en-US" sz="2800" dirty="0" smtClean="0"/>
          </a:p>
          <a:p>
            <a:pPr lvl="3" eaLnBrk="1" hangingPunct="1"/>
            <a:endParaRPr lang="en-GB" altLang="en-US" sz="2000" dirty="0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200" dirty="0" smtClean="0">
                <a:solidFill>
                  <a:srgbClr val="FF9900"/>
                </a:solidFill>
                <a:latin typeface="Verdana" charset="0"/>
              </a:rPr>
              <a:t>www.id-book.com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B53C60E-72EC-4794-BE57-4D7391975404}" type="slidenum">
              <a:rPr lang="en-GB" altLang="en-US" sz="1200">
                <a:solidFill>
                  <a:srgbClr val="FF9900"/>
                </a:solidFill>
                <a:latin typeface="Verdana" charset="0"/>
              </a:rPr>
              <a:pPr eaLnBrk="1" hangingPunct="1"/>
              <a:t>2</a:t>
            </a:fld>
            <a:endParaRPr lang="en-GB" altLang="en-US" sz="1200">
              <a:solidFill>
                <a:srgbClr val="FF9900"/>
              </a:solidFill>
              <a:latin typeface="Verdana" charset="0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764373"/>
            <a:ext cx="7362016" cy="129302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DECIDE: a framework to guide evaluation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8370128" cy="447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D</a:t>
            </a:r>
            <a:r>
              <a:rPr lang="en-US" altLang="en-US" sz="2800" dirty="0" smtClean="0"/>
              <a:t>etermine the </a:t>
            </a:r>
            <a:r>
              <a:rPr lang="en-US" altLang="en-US" sz="2800" i="1" dirty="0" smtClean="0"/>
              <a:t>goals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E</a:t>
            </a:r>
            <a:r>
              <a:rPr lang="en-US" altLang="en-US" sz="2800" dirty="0" smtClean="0"/>
              <a:t>xplore the </a:t>
            </a:r>
            <a:r>
              <a:rPr lang="en-US" altLang="en-US" sz="2800" i="1" dirty="0" smtClean="0"/>
              <a:t>questions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C</a:t>
            </a:r>
            <a:r>
              <a:rPr lang="en-US" altLang="en-US" sz="2800" dirty="0" smtClean="0"/>
              <a:t>hoose the evaluation </a:t>
            </a:r>
            <a:r>
              <a:rPr lang="en-US" altLang="en-US" sz="2800" i="1" dirty="0" smtClean="0"/>
              <a:t>methods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I</a:t>
            </a:r>
            <a:r>
              <a:rPr lang="en-US" altLang="en-US" sz="2800" dirty="0" smtClean="0"/>
              <a:t>dentify the </a:t>
            </a:r>
            <a:r>
              <a:rPr lang="en-US" altLang="en-US" sz="2800" i="1" dirty="0" smtClean="0"/>
              <a:t>practical issues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D</a:t>
            </a:r>
            <a:r>
              <a:rPr lang="en-US" altLang="en-US" sz="2800" dirty="0" smtClean="0"/>
              <a:t>ecide how to deal with the </a:t>
            </a:r>
            <a:r>
              <a:rPr lang="en-US" altLang="en-US" sz="2800" i="1" dirty="0" smtClean="0"/>
              <a:t>ethical issues.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E</a:t>
            </a:r>
            <a:r>
              <a:rPr lang="en-US" altLang="en-US" sz="2800" dirty="0" smtClean="0"/>
              <a:t>valuate, analyze, interpret and present the </a:t>
            </a:r>
            <a:r>
              <a:rPr lang="en-US" altLang="en-US" sz="2800" i="1" dirty="0" smtClean="0"/>
              <a:t>data</a:t>
            </a:r>
            <a:r>
              <a:rPr lang="en-US" altLang="en-US" sz="2800" dirty="0" smtClean="0"/>
              <a:t>.</a:t>
            </a:r>
            <a:endParaRPr lang="en-US" altLang="en-US" sz="2800" i="1" dirty="0" smtClean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6516216" y="6432045"/>
            <a:ext cx="213741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200" smtClean="0">
                <a:solidFill>
                  <a:srgbClr val="FF9900"/>
                </a:solidFill>
                <a:latin typeface="Verdana" charset="0"/>
              </a:rPr>
              <a:t>www.id-book.com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2066162-5C9E-4D5B-81CA-FC00CBDF42FC}" type="slidenum">
              <a:rPr lang="en-GB" altLang="en-US" sz="1200">
                <a:solidFill>
                  <a:srgbClr val="FF9900"/>
                </a:solidFill>
                <a:latin typeface="Verdana" charset="0"/>
              </a:rPr>
              <a:pPr eaLnBrk="1" hangingPunct="1"/>
              <a:t>3</a:t>
            </a:fld>
            <a:endParaRPr lang="en-GB" altLang="en-US" sz="1200">
              <a:solidFill>
                <a:srgbClr val="FF99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Determine the goals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17638"/>
            <a:ext cx="8352928" cy="440279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What are the high-level goals of the evaluation? 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Who wants it and why</a:t>
            </a:r>
            <a:r>
              <a:rPr lang="en-US" altLang="en-US" sz="2800" dirty="0" smtClean="0"/>
              <a:t>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goals </a:t>
            </a:r>
            <a:r>
              <a:rPr lang="en-US" altLang="en-US" sz="2800" dirty="0" smtClean="0"/>
              <a:t>influence </a:t>
            </a:r>
            <a:r>
              <a:rPr lang="en-US" altLang="en-US" sz="2800" dirty="0" smtClean="0"/>
              <a:t>the methods used for the study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Goals vary and could be to:</a:t>
            </a:r>
          </a:p>
          <a:p>
            <a:pPr lvl="1" eaLnBrk="1" hangingPunct="1">
              <a:lnSpc>
                <a:spcPct val="90000"/>
              </a:lnSpc>
              <a:buFont typeface="Symbol" charset="2"/>
              <a:buChar char="-"/>
            </a:pPr>
            <a:r>
              <a:rPr lang="en-US" altLang="en-US" sz="2200" dirty="0" smtClean="0"/>
              <a:t>identify the best metaphor for the design</a:t>
            </a:r>
          </a:p>
          <a:p>
            <a:pPr lvl="1" eaLnBrk="1" hangingPunct="1">
              <a:lnSpc>
                <a:spcPct val="90000"/>
              </a:lnSpc>
              <a:buFont typeface="Symbol" charset="2"/>
              <a:buChar char="-"/>
            </a:pPr>
            <a:r>
              <a:rPr lang="en-US" altLang="en-US" sz="2200" dirty="0" smtClean="0"/>
              <a:t>check that user requirements are met</a:t>
            </a:r>
          </a:p>
          <a:p>
            <a:pPr lvl="1" eaLnBrk="1" hangingPunct="1">
              <a:lnSpc>
                <a:spcPct val="90000"/>
              </a:lnSpc>
              <a:buFont typeface="Symbol" charset="2"/>
              <a:buChar char="-"/>
            </a:pPr>
            <a:r>
              <a:rPr lang="en-US" altLang="en-US" sz="2200" dirty="0" smtClean="0"/>
              <a:t>check for consistency</a:t>
            </a:r>
          </a:p>
          <a:p>
            <a:pPr lvl="1" eaLnBrk="1" hangingPunct="1">
              <a:lnSpc>
                <a:spcPct val="90000"/>
              </a:lnSpc>
              <a:buFont typeface="Symbol" charset="2"/>
              <a:buChar char="-"/>
            </a:pPr>
            <a:r>
              <a:rPr lang="en-US" altLang="en-US" sz="2200" dirty="0" smtClean="0"/>
              <a:t>investigate how technology affects working practices</a:t>
            </a:r>
          </a:p>
          <a:p>
            <a:pPr lvl="1" eaLnBrk="1" hangingPunct="1">
              <a:lnSpc>
                <a:spcPct val="90000"/>
              </a:lnSpc>
              <a:buFont typeface="Symbol" charset="2"/>
              <a:buChar char="-"/>
            </a:pPr>
            <a:r>
              <a:rPr lang="en-US" altLang="en-US" sz="2200" dirty="0" smtClean="0"/>
              <a:t>improve the usability of an existing product </a:t>
            </a:r>
            <a:r>
              <a:rPr lang="en-US" altLang="en-US" sz="2400" dirty="0" smtClean="0"/>
              <a:t> 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200" smtClean="0">
                <a:solidFill>
                  <a:srgbClr val="FF9900"/>
                </a:solidFill>
                <a:latin typeface="Verdana" charset="0"/>
              </a:rPr>
              <a:t>www.id-book.com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25B561D-DFB3-40CC-82C9-76BEC6F71A51}" type="slidenum">
              <a:rPr lang="en-GB" altLang="en-US" sz="1200">
                <a:solidFill>
                  <a:srgbClr val="FF9900"/>
                </a:solidFill>
                <a:latin typeface="Verdana" charset="0"/>
              </a:rPr>
              <a:pPr eaLnBrk="1" hangingPunct="1"/>
              <a:t>4</a:t>
            </a:fld>
            <a:endParaRPr lang="en-GB" altLang="en-US" sz="1200">
              <a:solidFill>
                <a:srgbClr val="FF99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Explore the questions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16832"/>
            <a:ext cx="8280920" cy="434680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 smtClean="0"/>
              <a:t>Questions help to guide the evaluation</a:t>
            </a:r>
            <a:r>
              <a:rPr lang="en-US" altLang="en-US" sz="2800" dirty="0" smtClean="0"/>
              <a:t>.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The goal of finding out why some customers prefer to purchase paper airline tickets rather than e-tickets can be broken down into sub-questions:</a:t>
            </a:r>
          </a:p>
          <a:p>
            <a:pPr lvl="1" eaLnBrk="1" hangingPunct="1"/>
            <a:r>
              <a:rPr lang="en-US" altLang="en-US" sz="2200" dirty="0" smtClean="0"/>
              <a:t>What are customers’ attitudes to e-tickets? </a:t>
            </a:r>
          </a:p>
          <a:p>
            <a:pPr lvl="1" eaLnBrk="1" hangingPunct="1"/>
            <a:r>
              <a:rPr lang="en-US" altLang="en-US" sz="2200" dirty="0" smtClean="0"/>
              <a:t>Are they concerned about security?</a:t>
            </a:r>
          </a:p>
          <a:p>
            <a:pPr lvl="1" eaLnBrk="1" hangingPunct="1"/>
            <a:r>
              <a:rPr lang="en-US" altLang="en-US" sz="2200" dirty="0" smtClean="0"/>
              <a:t>Is the interface for obtaining them poor</a:t>
            </a:r>
            <a:r>
              <a:rPr lang="en-US" altLang="en-US" sz="2200" dirty="0" smtClean="0"/>
              <a:t>?</a:t>
            </a:r>
          </a:p>
          <a:p>
            <a:pPr lvl="1" eaLnBrk="1" hangingPunct="1"/>
            <a:endParaRPr lang="en-US" altLang="en-US" sz="2400" dirty="0" smtClean="0"/>
          </a:p>
          <a:p>
            <a:pPr eaLnBrk="1" hangingPunct="1"/>
            <a:r>
              <a:rPr lang="en-US" altLang="en-US" sz="2800" dirty="0" smtClean="0"/>
              <a:t>What questions might you ask about the design of a cell phone?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200" smtClean="0">
                <a:solidFill>
                  <a:srgbClr val="FF9900"/>
                </a:solidFill>
                <a:latin typeface="Verdana" charset="0"/>
              </a:rPr>
              <a:t>www.id-book.com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3EC3A53-7560-4F0F-9C45-C880F1DD3320}" type="slidenum">
              <a:rPr lang="en-GB" altLang="en-US" sz="1200">
                <a:solidFill>
                  <a:srgbClr val="FF9900"/>
                </a:solidFill>
                <a:latin typeface="Verdana" charset="0"/>
              </a:rPr>
              <a:pPr eaLnBrk="1" hangingPunct="1"/>
              <a:t>5</a:t>
            </a:fld>
            <a:endParaRPr lang="en-GB" altLang="en-US" sz="1200">
              <a:solidFill>
                <a:srgbClr val="FF99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9828"/>
            <a:ext cx="8784976" cy="1293028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Choose the evaluation approach &amp; methods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 evaluation method influences how data is collected, analyzed and presented.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E.g. field studies typically:</a:t>
            </a:r>
          </a:p>
          <a:p>
            <a:pPr lvl="1" eaLnBrk="1" hangingPunct="1"/>
            <a:r>
              <a:rPr lang="en-US" altLang="en-US" sz="2400" dirty="0" smtClean="0"/>
              <a:t>Involve observation and interviews.</a:t>
            </a:r>
          </a:p>
          <a:p>
            <a:pPr lvl="1" eaLnBrk="1" hangingPunct="1"/>
            <a:r>
              <a:rPr lang="en-US" altLang="en-US" sz="2400" dirty="0" smtClean="0"/>
              <a:t>Involve users in natural settings.</a:t>
            </a:r>
          </a:p>
          <a:p>
            <a:pPr lvl="1" eaLnBrk="1" hangingPunct="1"/>
            <a:r>
              <a:rPr lang="en-US" altLang="en-US" sz="2400" dirty="0" smtClean="0"/>
              <a:t>Do not involve controlled tests.</a:t>
            </a:r>
          </a:p>
          <a:p>
            <a:pPr lvl="1" eaLnBrk="1" hangingPunct="1"/>
            <a:r>
              <a:rPr lang="en-US" altLang="en-US" sz="2400" dirty="0" smtClean="0"/>
              <a:t>Produce qualitative data. 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200" smtClean="0">
                <a:solidFill>
                  <a:srgbClr val="FF9900"/>
                </a:solidFill>
                <a:latin typeface="Verdana" charset="0"/>
              </a:rPr>
              <a:t>www.id-book.com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AFDE9F9-3965-44CC-939B-512CF4A8927C}" type="slidenum">
              <a:rPr lang="en-GB" altLang="en-US" sz="1200">
                <a:solidFill>
                  <a:srgbClr val="FF9900"/>
                </a:solidFill>
                <a:latin typeface="Verdana" charset="0"/>
              </a:rPr>
              <a:pPr eaLnBrk="1" hangingPunct="1"/>
              <a:t>6</a:t>
            </a:fld>
            <a:endParaRPr lang="en-GB" altLang="en-US" sz="1200">
              <a:solidFill>
                <a:srgbClr val="FF99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 practical issues 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3200" dirty="0" smtClean="0"/>
              <a:t>For example, how to:</a:t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pPr lvl="2" eaLnBrk="1" hangingPunct="1"/>
            <a:r>
              <a:rPr lang="en-US" altLang="en-US" sz="3200" dirty="0" smtClean="0"/>
              <a:t>Select users</a:t>
            </a:r>
          </a:p>
          <a:p>
            <a:pPr lvl="2" eaLnBrk="1" hangingPunct="1"/>
            <a:r>
              <a:rPr lang="en-US" altLang="en-US" sz="3200" dirty="0" smtClean="0"/>
              <a:t>Find evaluators</a:t>
            </a:r>
          </a:p>
          <a:p>
            <a:pPr lvl="2" eaLnBrk="1" hangingPunct="1"/>
            <a:r>
              <a:rPr lang="en-US" altLang="en-US" sz="3200" dirty="0" smtClean="0"/>
              <a:t>Select equipment</a:t>
            </a:r>
          </a:p>
          <a:p>
            <a:pPr lvl="2" eaLnBrk="1" hangingPunct="1"/>
            <a:r>
              <a:rPr lang="en-US" altLang="en-US" sz="3200" dirty="0" smtClean="0"/>
              <a:t>Stay on budget</a:t>
            </a:r>
          </a:p>
          <a:p>
            <a:pPr lvl="2" eaLnBrk="1" hangingPunct="1"/>
            <a:r>
              <a:rPr lang="en-US" altLang="en-US" sz="3200" dirty="0" smtClean="0"/>
              <a:t>Stay on schedule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200" smtClean="0">
                <a:solidFill>
                  <a:srgbClr val="FF9900"/>
                </a:solidFill>
                <a:latin typeface="Verdana" charset="0"/>
              </a:rPr>
              <a:t>www.id-book.com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DE2DD6F-D6C7-46FA-A2C5-173D290923FF}" type="slidenum">
              <a:rPr lang="en-GB" altLang="en-US" sz="1200">
                <a:solidFill>
                  <a:srgbClr val="FF9900"/>
                </a:solidFill>
                <a:latin typeface="Verdana" charset="0"/>
              </a:rPr>
              <a:pPr eaLnBrk="1" hangingPunct="1"/>
              <a:t>7</a:t>
            </a:fld>
            <a:endParaRPr lang="en-GB" altLang="en-US" sz="1200">
              <a:solidFill>
                <a:srgbClr val="FF99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Decide about ethical issues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8226112" cy="440279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Develop an informed consent form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Participants have a right to:</a:t>
            </a:r>
            <a:br>
              <a:rPr lang="en-US" altLang="en-US" sz="2800" dirty="0" smtClean="0"/>
            </a:br>
            <a:r>
              <a:rPr lang="en-US" altLang="en-US" sz="2800" dirty="0" smtClean="0"/>
              <a:t>- Know the goals of the study;</a:t>
            </a:r>
            <a:br>
              <a:rPr lang="en-US" altLang="en-US" sz="2800" dirty="0" smtClean="0"/>
            </a:br>
            <a:r>
              <a:rPr lang="en-US" altLang="en-US" sz="2800" dirty="0" smtClean="0"/>
              <a:t>- Know what will happen to the findings;</a:t>
            </a:r>
            <a:br>
              <a:rPr lang="en-US" altLang="en-US" sz="2800" dirty="0" smtClean="0"/>
            </a:br>
            <a:r>
              <a:rPr lang="en-US" altLang="en-US" sz="2800" dirty="0" smtClean="0"/>
              <a:t>- Privacy of personal information;</a:t>
            </a:r>
            <a:br>
              <a:rPr lang="en-US" altLang="en-US" sz="2800" dirty="0" smtClean="0"/>
            </a:br>
            <a:r>
              <a:rPr lang="en-US" altLang="en-US" sz="2800" dirty="0" smtClean="0"/>
              <a:t>- Leave when they wish; </a:t>
            </a:r>
            <a:br>
              <a:rPr lang="en-US" altLang="en-US" sz="2800" dirty="0" smtClean="0"/>
            </a:br>
            <a:r>
              <a:rPr lang="en-US" altLang="en-US" sz="2800" dirty="0" smtClean="0"/>
              <a:t>- Be treated politely.</a:t>
            </a:r>
            <a:endParaRPr lang="en-US" altLang="en-US" sz="2800" b="1" dirty="0" smtClean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1200" smtClean="0">
                <a:solidFill>
                  <a:srgbClr val="FF9900"/>
                </a:solidFill>
                <a:latin typeface="Verdana" charset="0"/>
              </a:rPr>
              <a:t>www.id-book.com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94A0D5-18F1-4006-8513-76BD806D3320}" type="slidenum">
              <a:rPr lang="en-GB" altLang="en-US" sz="1200">
                <a:solidFill>
                  <a:srgbClr val="FF9900"/>
                </a:solidFill>
                <a:latin typeface="Verdana" charset="0"/>
              </a:rPr>
              <a:pPr eaLnBrk="1" hangingPunct="1"/>
              <a:t>8</a:t>
            </a:fld>
            <a:endParaRPr lang="en-GB" altLang="en-US" sz="1200">
              <a:solidFill>
                <a:srgbClr val="FF99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216" y="695812"/>
            <a:ext cx="7955280" cy="129302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Evaluate, interpret &amp; present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data</a:t>
            </a:r>
            <a:r>
              <a:rPr lang="en-US" altLang="en-US" i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060848"/>
            <a:ext cx="8370128" cy="468052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3600" dirty="0" smtClean="0"/>
              <a:t>Methods used influence how data is evaluated, interpreted and presented.</a:t>
            </a:r>
          </a:p>
          <a:p>
            <a:pPr eaLnBrk="1" hangingPunct="1"/>
            <a:endParaRPr lang="en-US" altLang="en-US" sz="3600" dirty="0" smtClean="0"/>
          </a:p>
          <a:p>
            <a:pPr eaLnBrk="1" hangingPunct="1"/>
            <a:r>
              <a:rPr lang="en-US" altLang="en-US" sz="3600" dirty="0" smtClean="0"/>
              <a:t>The following need to be </a:t>
            </a:r>
            <a:r>
              <a:rPr lang="en-US" altLang="en-US" sz="3600" dirty="0" smtClean="0"/>
              <a:t>considered:</a:t>
            </a:r>
          </a:p>
          <a:p>
            <a:pPr marL="0" indent="0" eaLnBrk="1" hangingPunct="1">
              <a:buNone/>
            </a:pP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200" dirty="0" smtClean="0"/>
              <a:t>- Reliability: can the study be replicated?</a:t>
            </a:r>
          </a:p>
          <a:p>
            <a:pPr marL="0" indent="0" eaLnBrk="1" hangingPunct="1">
              <a:buNone/>
            </a:pP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- Validity: is it measuring what you expected</a:t>
            </a:r>
            <a:r>
              <a:rPr lang="en-US" altLang="en-US" sz="3200" dirty="0" smtClean="0"/>
              <a:t>?</a:t>
            </a:r>
          </a:p>
          <a:p>
            <a:pPr marL="0" indent="0" eaLnBrk="1" hangingPunct="1">
              <a:buNone/>
            </a:pP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- Biases: is the process creating biases</a:t>
            </a:r>
            <a:r>
              <a:rPr lang="en-US" altLang="en-US" sz="3200" dirty="0" smtClean="0"/>
              <a:t>?</a:t>
            </a:r>
          </a:p>
          <a:p>
            <a:pPr marL="0" indent="0" eaLnBrk="1" hangingPunct="1">
              <a:buNone/>
            </a:pP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- Scope: can the findings be generalized</a:t>
            </a:r>
            <a:r>
              <a:rPr lang="en-US" altLang="en-US" sz="3200" dirty="0" smtClean="0"/>
              <a:t>?</a:t>
            </a:r>
          </a:p>
          <a:p>
            <a:pPr marL="0" indent="0" eaLnBrk="1" hangingPunct="1">
              <a:buNone/>
            </a:pP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- Ecological validity: is the environment  influencing the findings? i.e. Hawthorn effect. </a:t>
            </a:r>
          </a:p>
        </p:txBody>
      </p:sp>
    </p:spTree>
    <p:extLst>
      <p:ext uri="{BB962C8B-B14F-4D97-AF65-F5344CB8AC3E}">
        <p14:creationId xmlns:p14="http://schemas.microsoft.com/office/powerpoint/2010/main" val="1205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4924</TotalTime>
  <Words>426</Words>
  <Application>Microsoft Office PowerPoint</Application>
  <PresentationFormat>On-screen Show (4:3)</PresentationFormat>
  <Paragraphs>118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Century Gothic</vt:lpstr>
      <vt:lpstr>Symbol</vt:lpstr>
      <vt:lpstr>Times</vt:lpstr>
      <vt:lpstr>Verdana</vt:lpstr>
      <vt:lpstr>Vapor Trail</vt:lpstr>
      <vt:lpstr>SENG2260 Human-Computer Interaction</vt:lpstr>
      <vt:lpstr>aims</vt:lpstr>
      <vt:lpstr>DECIDE: a framework to guide evaluation</vt:lpstr>
      <vt:lpstr>Determine the goals</vt:lpstr>
      <vt:lpstr>Explore the questions</vt:lpstr>
      <vt:lpstr>Choose the evaluation approach &amp; methods</vt:lpstr>
      <vt:lpstr>Identify practical issues </vt:lpstr>
      <vt:lpstr>Decide about ethical issues</vt:lpstr>
      <vt:lpstr>Evaluate, interpret &amp; present data </vt:lpstr>
      <vt:lpstr>Key points</vt:lpstr>
      <vt:lpstr>DECIDE: a framework to guide evaluation</vt:lpstr>
      <vt:lpstr>Labs this week  DECIDE: A framework to guide evaluation</vt:lpstr>
    </vt:vector>
  </TitlesOfParts>
  <Company>John Wiley and Sons,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Shamus Smith</cp:lastModifiedBy>
  <cp:revision>156</cp:revision>
  <cp:lastPrinted>2018-08-05T21:52:56Z</cp:lastPrinted>
  <dcterms:created xsi:type="dcterms:W3CDTF">2015-01-06T09:40:09Z</dcterms:created>
  <dcterms:modified xsi:type="dcterms:W3CDTF">2018-09-27T04:56:16Z</dcterms:modified>
</cp:coreProperties>
</file>