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91" r:id="rId3"/>
    <p:sldId id="586" r:id="rId4"/>
    <p:sldId id="590" r:id="rId5"/>
    <p:sldId id="587" r:id="rId6"/>
    <p:sldId id="592" r:id="rId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327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816" y="-102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681" y="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681" y="942983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497660-FFDE-4FCE-8E7F-3D36162F98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11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0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1" y="4717296"/>
            <a:ext cx="4982156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0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D0A901-9C98-410E-93BE-39E2DF0D27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889" indent="-285727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2906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068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230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392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554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8717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5879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138D97-22B1-4DCC-98A4-CC053B8E228B}" type="slidenum">
              <a:rPr lang="en-GB" sz="1200"/>
              <a:pPr/>
              <a:t>1</a:t>
            </a:fld>
            <a:endParaRPr lang="en-GB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</a:t>
            </a:r>
            <a:r>
              <a:rPr lang="en-AU" baseline="0" dirty="0" smtClean="0"/>
              <a:t> Matrix as the ultimate brain-computer interface and immersive user experience.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0A901-9C98-410E-93BE-39E2DF0D279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5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0A901-9C98-410E-93BE-39E2DF0D279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2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0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300" y="260350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061075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077200" cy="4800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443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7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>
              <a:defRPr/>
            </a:pPr>
            <a:endParaRPr lang="en-US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697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219200"/>
            <a:ext cx="85072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0198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956376" y="6127005"/>
            <a:ext cx="899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7FBCB9AA-8F2E-42EB-84C7-7C0F691AD2AD}" type="slidenum">
              <a:rPr lang="en-GB" sz="2400" b="1">
                <a:solidFill>
                  <a:schemeClr val="bg1"/>
                </a:solidFill>
                <a:latin typeface="Arial" charset="0"/>
              </a:rPr>
              <a:pPr>
                <a:defRPr/>
              </a:pPr>
              <a:t>‹#›</a:t>
            </a:fld>
            <a:endParaRPr lang="en-GB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948264" y="6135687"/>
            <a:ext cx="1169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400" b="1" baseline="0" dirty="0" smtClean="0">
                <a:solidFill>
                  <a:schemeClr val="bg1"/>
                </a:solidFill>
                <a:latin typeface="Arial" charset="0"/>
              </a:rPr>
              <a:t>W10</a:t>
            </a:r>
            <a:r>
              <a:rPr lang="en-GB" sz="2400" b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GB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meo.com/282886384#t=1m3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s.org.au/content/dam/acs/rules-and-regulations/Code-of-Ethic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685800" y="2286000"/>
            <a:ext cx="79906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SENG2260 Human-Computer Interaction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67544" y="3885562"/>
            <a:ext cx="8352928" cy="17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3600" kern="0" dirty="0" smtClean="0"/>
              <a:t>Workshop 10</a:t>
            </a:r>
          </a:p>
          <a:p>
            <a:r>
              <a:rPr lang="en-US" altLang="zh-CN" sz="3600" kern="0" dirty="0" smtClean="0"/>
              <a:t>Week 10</a:t>
            </a:r>
            <a:endParaRPr lang="en-US" altLang="zh-CN" sz="3600" kern="0" baseline="-25000" dirty="0" smtClean="0"/>
          </a:p>
          <a:p>
            <a:pPr algn="r"/>
            <a:r>
              <a:rPr lang="en-US" altLang="zh-CN" sz="3600" kern="0" dirty="0" err="1" smtClean="0"/>
              <a:t>SPS</a:t>
            </a:r>
            <a:endParaRPr lang="en-US" altLang="zh-CN" sz="3600" kern="0" dirty="0" smtClean="0"/>
          </a:p>
          <a:p>
            <a:endParaRPr lang="zh-CN" altLang="en-US" sz="3600" kern="0" dirty="0" smtClean="0"/>
          </a:p>
        </p:txBody>
      </p:sp>
      <p:pic>
        <p:nvPicPr>
          <p:cNvPr id="6" name="Picture 11" descr="University of New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47" y="100827"/>
            <a:ext cx="1101849" cy="10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trix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059"/>
            <a:ext cx="8208912" cy="6226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5378152"/>
          </a:xfrm>
        </p:spPr>
        <p:txBody>
          <a:bodyPr/>
          <a:lstStyle/>
          <a:p>
            <a:r>
              <a:rPr lang="en-AU" dirty="0" err="1" smtClean="0"/>
              <a:t>BCI</a:t>
            </a:r>
            <a:r>
              <a:rPr lang="en-AU" dirty="0" smtClean="0"/>
              <a:t>: Brain Computer Interaction</a:t>
            </a:r>
            <a:endParaRPr lang="en-GB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GB" dirty="0"/>
              <a:t>Brainwaves. Not </a:t>
            </a:r>
            <a:r>
              <a:rPr lang="en-GB" dirty="0" smtClean="0"/>
              <a:t>Thoughts</a:t>
            </a:r>
          </a:p>
          <a:p>
            <a:endParaRPr lang="en-AU" dirty="0"/>
          </a:p>
          <a:p>
            <a:endParaRPr lang="en-GB" dirty="0" smtClean="0"/>
          </a:p>
          <a:p>
            <a:r>
              <a:rPr lang="en-AU" dirty="0" smtClean="0"/>
              <a:t>Example COTS tech with the </a:t>
            </a:r>
            <a:r>
              <a:rPr lang="en-AU" dirty="0" err="1" smtClean="0"/>
              <a:t>NeuroSky</a:t>
            </a:r>
            <a:r>
              <a:rPr lang="en-AU" dirty="0" smtClean="0"/>
              <a:t> </a:t>
            </a:r>
            <a:r>
              <a:rPr lang="en-AU" dirty="0" err="1" smtClean="0"/>
              <a:t>Mindwave</a:t>
            </a:r>
            <a:r>
              <a:rPr lang="en-AU" dirty="0" smtClean="0"/>
              <a:t> interface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/>
              <a:t>NeuroSky</a:t>
            </a:r>
            <a:r>
              <a:rPr lang="en-AU" dirty="0"/>
              <a:t> platform provides a powerful foundation for developing applications that promote improved focus, concentration, working memory, and mind acuity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9" name="Picture 5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5250"/>
            <a:ext cx="2425452" cy="282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1479" y="291013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http://bit.ly/1EuzoYS</a:t>
            </a:r>
          </a:p>
          <a:p>
            <a:r>
              <a:rPr lang="en-AU" sz="900" dirty="0" smtClean="0"/>
              <a:t>Photo</a:t>
            </a:r>
            <a:r>
              <a:rPr lang="en-AU" sz="900" dirty="0"/>
              <a:t>: John Rogers/University of Illinois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841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NeuroSky</a:t>
            </a:r>
            <a:r>
              <a:rPr lang="en-AU" dirty="0" smtClean="0"/>
              <a:t> </a:t>
            </a:r>
            <a:r>
              <a:rPr lang="en-AU" dirty="0" err="1" smtClean="0"/>
              <a:t>MindWave</a:t>
            </a:r>
            <a:r>
              <a:rPr lang="en-AU" dirty="0" smtClean="0"/>
              <a:t> </a:t>
            </a:r>
            <a:r>
              <a:rPr lang="en-AU" sz="1200" dirty="0" smtClean="0"/>
              <a:t>(http://neurosky.com)</a:t>
            </a:r>
            <a:endParaRPr lang="en-GB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NeuroSky’s</a:t>
            </a:r>
            <a:r>
              <a:rPr lang="en-GB" dirty="0" smtClean="0"/>
              <a:t> EEG </a:t>
            </a:r>
            <a:r>
              <a:rPr lang="en-GB" sz="1600" dirty="0" smtClean="0"/>
              <a:t>(Electroencephalogram) </a:t>
            </a:r>
            <a:r>
              <a:rPr lang="en-GB" dirty="0"/>
              <a:t>biosensor digitizes and amplifies </a:t>
            </a:r>
            <a:r>
              <a:rPr lang="en-GB" dirty="0" smtClean="0"/>
              <a:t>raw </a:t>
            </a:r>
            <a:r>
              <a:rPr lang="en-GB" dirty="0" err="1" smtClean="0"/>
              <a:t>analog</a:t>
            </a:r>
            <a:r>
              <a:rPr lang="en-GB" dirty="0" smtClean="0"/>
              <a:t> </a:t>
            </a:r>
            <a:r>
              <a:rPr lang="en-GB" dirty="0"/>
              <a:t>brain </a:t>
            </a:r>
            <a:r>
              <a:rPr lang="en-GB" dirty="0" smtClean="0"/>
              <a:t>signals</a:t>
            </a:r>
          </a:p>
          <a:p>
            <a:endParaRPr lang="en-GB" dirty="0"/>
          </a:p>
          <a:p>
            <a:r>
              <a:rPr lang="en-GB" dirty="0" smtClean="0"/>
              <a:t>Video: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vimeo.com/282886384#t=1m36s</a:t>
            </a:r>
            <a:endParaRPr lang="en-GB" dirty="0" smtClean="0"/>
          </a:p>
          <a:p>
            <a:endParaRPr lang="en-GB" dirty="0" smtClean="0"/>
          </a:p>
          <a:p>
            <a:r>
              <a:rPr lang="en-AU" dirty="0" smtClean="0"/>
              <a:t>EEG Biosensor</a:t>
            </a:r>
          </a:p>
          <a:p>
            <a:pPr lvl="1"/>
            <a:r>
              <a:rPr lang="en-AU" dirty="0" smtClean="0"/>
              <a:t>Direct </a:t>
            </a:r>
            <a:r>
              <a:rPr lang="en-AU" dirty="0"/>
              <a:t>connect to dry </a:t>
            </a:r>
            <a:r>
              <a:rPr lang="en-AU" dirty="0" smtClean="0"/>
              <a:t>electrode</a:t>
            </a:r>
          </a:p>
          <a:p>
            <a:pPr lvl="1"/>
            <a:r>
              <a:rPr lang="en-AU" dirty="0" smtClean="0"/>
              <a:t>One </a:t>
            </a:r>
            <a:r>
              <a:rPr lang="en-AU" dirty="0"/>
              <a:t>EEG channel + Reference + </a:t>
            </a:r>
            <a:r>
              <a:rPr lang="en-AU" dirty="0" smtClean="0"/>
              <a:t>Ground</a:t>
            </a:r>
          </a:p>
          <a:p>
            <a:pPr lvl="1"/>
            <a:r>
              <a:rPr lang="en-AU" dirty="0" smtClean="0"/>
              <a:t>Extremely </a:t>
            </a:r>
            <a:r>
              <a:rPr lang="en-AU" dirty="0"/>
              <a:t>low-level signal </a:t>
            </a:r>
            <a:r>
              <a:rPr lang="en-AU" dirty="0" smtClean="0"/>
              <a:t>detection</a:t>
            </a:r>
          </a:p>
          <a:p>
            <a:pPr lvl="1"/>
            <a:r>
              <a:rPr lang="en-AU" dirty="0" smtClean="0"/>
              <a:t>Advanced </a:t>
            </a:r>
            <a:r>
              <a:rPr lang="en-AU" dirty="0"/>
              <a:t>filter with high noise </a:t>
            </a:r>
            <a:r>
              <a:rPr lang="en-AU" dirty="0" smtClean="0"/>
              <a:t>immunity</a:t>
            </a:r>
          </a:p>
          <a:p>
            <a:pPr lvl="1"/>
            <a:r>
              <a:rPr lang="en-AU" dirty="0" smtClean="0"/>
              <a:t>RAW </a:t>
            </a:r>
            <a:r>
              <a:rPr lang="en-AU" dirty="0"/>
              <a:t>EEG at </a:t>
            </a:r>
            <a:r>
              <a:rPr lang="en-AU" dirty="0" smtClean="0"/>
              <a:t>512Hz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eSense</a:t>
            </a:r>
            <a:r>
              <a:rPr lang="en-GB" dirty="0" smtClean="0"/>
              <a:t> </a:t>
            </a:r>
            <a:r>
              <a:rPr lang="en-GB" dirty="0"/>
              <a:t>Brainwave </a:t>
            </a:r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RAW </a:t>
            </a:r>
            <a:r>
              <a:rPr lang="en-GB" dirty="0"/>
              <a:t>EEG </a:t>
            </a:r>
            <a:r>
              <a:rPr lang="en-GB" dirty="0" smtClean="0"/>
              <a:t>Signal</a:t>
            </a:r>
          </a:p>
          <a:p>
            <a:pPr lvl="1"/>
            <a:r>
              <a:rPr lang="en-GB" dirty="0" smtClean="0"/>
              <a:t>Attention</a:t>
            </a:r>
            <a:r>
              <a:rPr lang="en-GB" dirty="0"/>
              <a:t> </a:t>
            </a:r>
            <a:r>
              <a:rPr lang="en-GB" dirty="0" smtClean="0"/>
              <a:t>&amp; meditation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Eye Blink</a:t>
            </a:r>
          </a:p>
          <a:p>
            <a:pPr lvl="1"/>
            <a:r>
              <a:rPr lang="en-GB" dirty="0" smtClean="0"/>
              <a:t>Delta</a:t>
            </a:r>
            <a:r>
              <a:rPr lang="en-GB" dirty="0"/>
              <a:t>, Theta, low </a:t>
            </a:r>
            <a:r>
              <a:rPr lang="en-GB" dirty="0" smtClean="0"/>
              <a:t>alpha</a:t>
            </a:r>
            <a:r>
              <a:rPr lang="en-GB" dirty="0"/>
              <a:t>, high alpha, low beta, high beta and gamma </a:t>
            </a:r>
            <a:r>
              <a:rPr lang="en-GB" dirty="0" smtClean="0"/>
              <a:t>waves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291183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68344" y="4365104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Photo: </a:t>
            </a:r>
            <a:r>
              <a:rPr lang="en-AU" sz="900" dirty="0" smtClean="0"/>
              <a:t>www.neurosky.com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3836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Brain-Computer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220688"/>
            <a:ext cx="8507288" cy="48006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How will </a:t>
            </a:r>
            <a:r>
              <a:rPr lang="en-AU" dirty="0" err="1" smtClean="0"/>
              <a:t>BCI</a:t>
            </a:r>
            <a:r>
              <a:rPr lang="en-AU" dirty="0" smtClean="0"/>
              <a:t> change the nature of </a:t>
            </a:r>
            <a:r>
              <a:rPr lang="en-AU" dirty="0" err="1" smtClean="0"/>
              <a:t>HCI</a:t>
            </a:r>
            <a:r>
              <a:rPr lang="en-AU" dirty="0" smtClean="0"/>
              <a:t> interaction</a:t>
            </a:r>
          </a:p>
          <a:p>
            <a:endParaRPr lang="en-AU" dirty="0" smtClean="0"/>
          </a:p>
          <a:p>
            <a:r>
              <a:rPr lang="en-AU" dirty="0" smtClean="0"/>
              <a:t>What are </a:t>
            </a:r>
            <a:r>
              <a:rPr lang="en-AU" dirty="0" err="1" smtClean="0"/>
              <a:t>BCI</a:t>
            </a:r>
            <a:r>
              <a:rPr lang="en-AU" dirty="0" smtClean="0"/>
              <a:t> issues?</a:t>
            </a:r>
          </a:p>
          <a:p>
            <a:pPr lvl="1"/>
            <a:r>
              <a:rPr lang="en-AU" dirty="0" smtClean="0"/>
              <a:t>Ethical issues?</a:t>
            </a:r>
          </a:p>
          <a:p>
            <a:endParaRPr lang="en-AU" dirty="0" smtClean="0"/>
          </a:p>
          <a:p>
            <a:r>
              <a:rPr lang="en-AU" dirty="0"/>
              <a:t>D</a:t>
            </a:r>
            <a:r>
              <a:rPr lang="en-AU" dirty="0" smtClean="0"/>
              <a:t>oes </a:t>
            </a:r>
            <a:r>
              <a:rPr lang="en-AU" dirty="0" err="1" smtClean="0"/>
              <a:t>BCI</a:t>
            </a:r>
            <a:r>
              <a:rPr lang="en-AU" dirty="0" smtClean="0"/>
              <a:t> impact the Gulf of Execution?</a:t>
            </a:r>
          </a:p>
          <a:p>
            <a:endParaRPr lang="en-AU" dirty="0" smtClean="0"/>
          </a:p>
          <a:p>
            <a:r>
              <a:rPr lang="en-AU" dirty="0" smtClean="0"/>
              <a:t>Does </a:t>
            </a:r>
            <a:r>
              <a:rPr lang="en-AU" dirty="0" err="1" smtClean="0"/>
              <a:t>BCI</a:t>
            </a:r>
            <a:r>
              <a:rPr lang="en-AU" dirty="0" smtClean="0"/>
              <a:t> impact the Gulf </a:t>
            </a:r>
            <a:r>
              <a:rPr lang="en-AU" dirty="0"/>
              <a:t>of </a:t>
            </a:r>
            <a:r>
              <a:rPr lang="en-AU" dirty="0" smtClean="0"/>
              <a:t>Evaluation?</a:t>
            </a:r>
          </a:p>
          <a:p>
            <a:endParaRPr lang="en-AU" dirty="0"/>
          </a:p>
          <a:p>
            <a:r>
              <a:rPr lang="en-AU" dirty="0" smtClean="0"/>
              <a:t>How does </a:t>
            </a:r>
            <a:r>
              <a:rPr lang="en-AU" dirty="0" err="1" smtClean="0"/>
              <a:t>BCI</a:t>
            </a:r>
            <a:r>
              <a:rPr lang="en-AU" dirty="0" smtClean="0"/>
              <a:t> impact user interface design?</a:t>
            </a:r>
          </a:p>
          <a:p>
            <a:endParaRPr lang="en-AU" dirty="0" smtClean="0"/>
          </a:p>
          <a:p>
            <a:r>
              <a:rPr lang="en-AU" dirty="0" smtClean="0"/>
              <a:t>How does </a:t>
            </a:r>
            <a:r>
              <a:rPr lang="en-AU" dirty="0" err="1" smtClean="0"/>
              <a:t>BCI</a:t>
            </a:r>
            <a:r>
              <a:rPr lang="en-AU" dirty="0" smtClean="0"/>
              <a:t> impact evaluation?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9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smtClean="0"/>
              <a:t>Week 11 : Ethics and </a:t>
            </a:r>
            <a:r>
              <a:rPr lang="en-AU" dirty="0" err="1" smtClean="0"/>
              <a:t>HCI</a:t>
            </a:r>
            <a:endParaRPr lang="en-GB" dirty="0" smtClean="0"/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/>
              <a:t>You will have reviewed the ACS Code of </a:t>
            </a:r>
            <a:r>
              <a:rPr lang="en-AU" dirty="0" smtClean="0"/>
              <a:t>Ethics</a:t>
            </a:r>
          </a:p>
          <a:p>
            <a:pPr lvl="1"/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www.acs.org.au/content/dam/acs/rules-and-regulations/Code-of-Ethics.pdf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You will have reviewed the IEEE Code of </a:t>
            </a:r>
            <a:r>
              <a:rPr lang="en-AU" dirty="0" smtClean="0"/>
              <a:t>Ethics</a:t>
            </a:r>
          </a:p>
          <a:p>
            <a:pPr lvl="1"/>
            <a:r>
              <a:rPr lang="en-AU" dirty="0" smtClean="0"/>
              <a:t>https</a:t>
            </a:r>
            <a:r>
              <a:rPr lang="en-AU" dirty="0"/>
              <a:t>://</a:t>
            </a:r>
            <a:r>
              <a:rPr lang="en-AU" dirty="0" smtClean="0"/>
              <a:t>www.ieee.org/about/corporate/governance/p7-8.html</a:t>
            </a:r>
            <a:endParaRPr lang="en-AU" dirty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08115049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tea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17516</TotalTime>
  <Words>239</Words>
  <Application>Microsoft Office PowerPoint</Application>
  <PresentationFormat>On-screen Show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teach</vt:lpstr>
      <vt:lpstr>PowerPoint Presentation</vt:lpstr>
      <vt:lpstr>PowerPoint Presentation</vt:lpstr>
      <vt:lpstr>Today</vt:lpstr>
      <vt:lpstr>NeuroSky MindWave (http://neurosky.com)</vt:lpstr>
      <vt:lpstr>Brain-Computer Interaction</vt:lpstr>
      <vt:lpstr>Next workshop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risk analysis</dc:title>
  <dc:subject>ASE-RA L1</dc:subject>
  <dc:creator>Shamus Smith</dc:creator>
  <cp:lastModifiedBy>Shamus Smith</cp:lastModifiedBy>
  <cp:revision>683</cp:revision>
  <cp:lastPrinted>2016-04-28T03:40:04Z</cp:lastPrinted>
  <dcterms:created xsi:type="dcterms:W3CDTF">2002-09-25T15:12:23Z</dcterms:created>
  <dcterms:modified xsi:type="dcterms:W3CDTF">2019-09-15T23:33:46Z</dcterms:modified>
</cp:coreProperties>
</file>