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584" r:id="rId3"/>
    <p:sldId id="586" r:id="rId4"/>
    <p:sldId id="587" r:id="rId5"/>
    <p:sldId id="588" r:id="rId6"/>
    <p:sldId id="589" r:id="rId7"/>
    <p:sldId id="583" r:id="rId8"/>
    <p:sldId id="590" r:id="rId9"/>
    <p:sldId id="591" r:id="rId10"/>
    <p:sldId id="592" r:id="rId1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327" autoAdjust="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816" y="-102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2596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681" y="2"/>
            <a:ext cx="2990265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2"/>
            <a:ext cx="2912596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681" y="9429832"/>
            <a:ext cx="2990265" cy="4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497660-FFDE-4FCE-8E7F-3D36162F98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11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0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1" y="4717296"/>
            <a:ext cx="4982156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2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00" y="9429832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D0A901-9C98-410E-93BE-39E2DF0D27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9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889" indent="-285727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2906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068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230" indent="-228581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392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554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8717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5879" indent="-22858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138D97-22B1-4DCC-98A4-CC053B8E228B}" type="slidenum">
              <a:rPr lang="en-GB" sz="1200"/>
              <a:pPr/>
              <a:t>1</a:t>
            </a:fld>
            <a:endParaRPr lang="en-GB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0A901-9C98-410E-93BE-39E2DF0D279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0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300" y="260350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061075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8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66976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396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96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5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66976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077200" cy="4800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4432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9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7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>
              <a:defRPr/>
            </a:pPr>
            <a:endParaRPr lang="en-US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697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219200"/>
            <a:ext cx="85072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60198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920608" y="6135687"/>
            <a:ext cx="899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fld id="{7FBCB9AA-8F2E-42EB-84C7-7C0F691AD2AD}" type="slidenum">
              <a:rPr lang="en-GB" sz="2400" b="1">
                <a:solidFill>
                  <a:schemeClr val="bg1"/>
                </a:solidFill>
                <a:latin typeface="Arial" charset="0"/>
              </a:rPr>
              <a:pPr>
                <a:defRPr/>
              </a:pPr>
              <a:t>‹#›</a:t>
            </a:fld>
            <a:endParaRPr lang="en-GB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020272" y="6159500"/>
            <a:ext cx="1029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400" b="1" baseline="0" dirty="0" smtClean="0">
                <a:solidFill>
                  <a:schemeClr val="bg1"/>
                </a:solidFill>
                <a:latin typeface="Arial" charset="0"/>
              </a:rPr>
              <a:t>W9</a:t>
            </a:r>
            <a:r>
              <a:rPr lang="en-GB" sz="2400" b="1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GB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dcs0sps\My%20Documents\Research\PsyRM\Examples\Neutral%20M.m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685800" y="2286000"/>
            <a:ext cx="81346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 smtClean="0"/>
              <a:t>SENG2260 Human-Computer Interaction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67544" y="3885562"/>
            <a:ext cx="8352928" cy="17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3600" kern="0" dirty="0" smtClean="0"/>
              <a:t>Workshop </a:t>
            </a:r>
            <a:r>
              <a:rPr lang="en-US" altLang="zh-CN" sz="3600" kern="0" dirty="0"/>
              <a:t>9</a:t>
            </a:r>
            <a:endParaRPr lang="en-US" altLang="zh-CN" sz="3600" kern="0" dirty="0" smtClean="0"/>
          </a:p>
          <a:p>
            <a:r>
              <a:rPr lang="en-US" altLang="zh-CN" sz="3600" kern="0" dirty="0" smtClean="0"/>
              <a:t>Week 9</a:t>
            </a:r>
            <a:endParaRPr lang="en-US" altLang="zh-CN" sz="3600" kern="0" baseline="-25000" dirty="0" smtClean="0"/>
          </a:p>
          <a:p>
            <a:pPr algn="r"/>
            <a:r>
              <a:rPr lang="en-US" altLang="zh-CN" sz="3600" kern="0" dirty="0" err="1" smtClean="0"/>
              <a:t>SPS</a:t>
            </a:r>
            <a:endParaRPr lang="en-US" altLang="zh-CN" sz="3600" kern="0" dirty="0" smtClean="0"/>
          </a:p>
          <a:p>
            <a:endParaRPr lang="zh-CN" altLang="en-US" sz="3600" kern="0" dirty="0" smtClean="0"/>
          </a:p>
        </p:txBody>
      </p:sp>
      <p:pic>
        <p:nvPicPr>
          <p:cNvPr id="6" name="Picture 11" descr="University of New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47" y="100827"/>
            <a:ext cx="1101849" cy="10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183" y="1185973"/>
            <a:ext cx="3814337" cy="758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week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507288" cy="4226024"/>
          </a:xfrm>
        </p:spPr>
        <p:txBody>
          <a:bodyPr/>
          <a:lstStyle/>
          <a:p>
            <a:r>
              <a:rPr lang="en-AU" dirty="0" err="1" smtClean="0"/>
              <a:t>BCI</a:t>
            </a:r>
            <a:r>
              <a:rPr lang="en-AU" dirty="0" smtClean="0"/>
              <a:t>: Brain Computer Interaction</a:t>
            </a:r>
            <a:endParaRPr lang="en-GB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GB" dirty="0"/>
              <a:t>Brainwaves. Not </a:t>
            </a:r>
            <a:r>
              <a:rPr lang="en-GB" dirty="0" smtClean="0"/>
              <a:t>Thoughts</a:t>
            </a:r>
          </a:p>
          <a:p>
            <a:endParaRPr lang="en-AU" dirty="0"/>
          </a:p>
          <a:p>
            <a:endParaRPr lang="en-GB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96" y="1916832"/>
            <a:ext cx="3652216" cy="36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4800600"/>
          </a:xfrm>
        </p:spPr>
        <p:txBody>
          <a:bodyPr/>
          <a:lstStyle/>
          <a:p>
            <a:r>
              <a:rPr lang="en-AU" dirty="0" err="1" smtClean="0"/>
              <a:t>RLT</a:t>
            </a:r>
            <a:r>
              <a:rPr lang="en-AU" dirty="0" smtClean="0"/>
              <a:t>: Gamer bias in evaluation </a:t>
            </a:r>
            <a:br>
              <a:rPr lang="en-AU" dirty="0" smtClean="0"/>
            </a:br>
            <a:r>
              <a:rPr lang="en-AU" dirty="0" smtClean="0"/>
              <a:t>studies</a:t>
            </a:r>
            <a:endParaRPr lang="en-GB" dirty="0" smtClean="0"/>
          </a:p>
          <a:p>
            <a:endParaRPr lang="en-AU" dirty="0" smtClean="0"/>
          </a:p>
          <a:p>
            <a:r>
              <a:rPr lang="en-AU" dirty="0" smtClean="0"/>
              <a:t>You will have read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S. P. Smith and S. </a:t>
            </a:r>
            <a:r>
              <a:rPr lang="en-AU" dirty="0" err="1"/>
              <a:t>Du'Mont</a:t>
            </a:r>
            <a:r>
              <a:rPr lang="en-AU" dirty="0"/>
              <a:t>. Measuring the effect of gaming experience on virtual environment navigation tasks, </a:t>
            </a:r>
            <a:r>
              <a:rPr lang="en-AU" i="1" dirty="0"/>
              <a:t>IEEE 3D User Interfaces 2009 (3DUI 09)</a:t>
            </a:r>
            <a:r>
              <a:rPr lang="en-AU" dirty="0"/>
              <a:t>, </a:t>
            </a:r>
            <a:r>
              <a:rPr lang="en-AU" dirty="0" err="1"/>
              <a:t>pg</a:t>
            </a:r>
            <a:r>
              <a:rPr lang="en-AU" dirty="0"/>
              <a:t> 3-10, IEEE, </a:t>
            </a:r>
            <a:r>
              <a:rPr lang="en-AU" dirty="0" smtClean="0"/>
              <a:t>2009.</a:t>
            </a:r>
          </a:p>
          <a:p>
            <a:pPr lvl="1"/>
            <a:r>
              <a:rPr lang="en-GB" sz="1800" dirty="0" smtClean="0"/>
              <a:t>http</a:t>
            </a:r>
            <a:r>
              <a:rPr lang="en-GB" sz="1800" dirty="0"/>
              <a:t>://dx.doi.org/10.1109/3DUI.2009.4811198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38" y="260649"/>
            <a:ext cx="336574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54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lum bright="28000" contrast="-2000"/>
          </a:blip>
          <a:srcRect/>
          <a:stretch>
            <a:fillRect/>
          </a:stretch>
        </p:blipFill>
        <p:spPr bwMode="auto">
          <a:xfrm>
            <a:off x="-36513" y="-99392"/>
            <a:ext cx="9250363" cy="70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Computer Game Experience Bias in [Virtual Environment] User Evaluations</a:t>
            </a:r>
            <a:endParaRPr lang="en-GB" sz="2800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077200" cy="46790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800" dirty="0">
                <a:solidFill>
                  <a:srgbClr val="CC0000"/>
                </a:solidFill>
              </a:rPr>
              <a:t>Virtual environments</a:t>
            </a:r>
            <a:r>
              <a:rPr lang="en-GB" sz="2800" dirty="0"/>
              <a:t> are increasingly being used in a wide variety of applications</a:t>
            </a:r>
          </a:p>
          <a:p>
            <a:pPr lvl="1"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800" dirty="0"/>
              <a:t>Evaluation studies aim to identify </a:t>
            </a:r>
            <a:r>
              <a:rPr lang="en-GB" sz="2800" dirty="0">
                <a:solidFill>
                  <a:srgbClr val="CC0000"/>
                </a:solidFill>
              </a:rPr>
              <a:t>usability</a:t>
            </a:r>
            <a:r>
              <a:rPr lang="en-GB" sz="2800" dirty="0"/>
              <a:t> problems or issues </a:t>
            </a:r>
            <a:endParaRPr lang="en-GB" sz="2800" dirty="0" smtClean="0"/>
          </a:p>
          <a:p>
            <a:pPr lvl="1">
              <a:lnSpc>
                <a:spcPct val="80000"/>
              </a:lnSpc>
            </a:pPr>
            <a:r>
              <a:rPr lang="en-GB" dirty="0" smtClean="0"/>
              <a:t>Used to show fit-for-purpose</a:t>
            </a:r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r>
              <a:rPr lang="en-GB" dirty="0" smtClean="0"/>
              <a:t>Participant’s </a:t>
            </a:r>
            <a:r>
              <a:rPr lang="en-GB" dirty="0" smtClean="0">
                <a:solidFill>
                  <a:srgbClr val="CC0000"/>
                </a:solidFill>
              </a:rPr>
              <a:t>previous experience</a:t>
            </a:r>
            <a:r>
              <a:rPr lang="en-GB" dirty="0" smtClean="0"/>
              <a:t> with virtual environments and 3D user interfaces will effect their performance</a:t>
            </a:r>
          </a:p>
          <a:p>
            <a:pPr>
              <a:lnSpc>
                <a:spcPct val="80000"/>
              </a:lnSpc>
            </a:pP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/>
              <a:t>Main exposure to 3D worlds (complex UIs)?</a:t>
            </a:r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318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gaming experience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785225" cy="48965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Use of </a:t>
            </a:r>
            <a:r>
              <a:rPr lang="en-GB" sz="2000" dirty="0">
                <a:solidFill>
                  <a:srgbClr val="CC0000"/>
                </a:solidFill>
              </a:rPr>
              <a:t>training to diminish performance difference</a:t>
            </a:r>
            <a:r>
              <a:rPr lang="en-GB" sz="2000" dirty="0"/>
              <a:t> between gamers and non-gamers </a:t>
            </a:r>
            <a:r>
              <a:rPr lang="en-GB" sz="1800" i="1" dirty="0"/>
              <a:t>(Frey et al. 2007)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It did but gamers were still better</a:t>
            </a:r>
          </a:p>
          <a:p>
            <a:pPr>
              <a:lnSpc>
                <a:spcPct val="80000"/>
              </a:lnSpc>
            </a:pP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000" dirty="0"/>
              <a:t>Game experience to support </a:t>
            </a:r>
            <a:r>
              <a:rPr lang="en-GB" sz="2000" dirty="0">
                <a:solidFill>
                  <a:srgbClr val="CC0000"/>
                </a:solidFill>
              </a:rPr>
              <a:t>surgery</a:t>
            </a:r>
            <a:r>
              <a:rPr lang="en-GB" sz="2000" dirty="0"/>
              <a:t> </a:t>
            </a:r>
            <a:r>
              <a:rPr lang="en-GB" sz="1800" i="1" dirty="0"/>
              <a:t>(</a:t>
            </a:r>
            <a:r>
              <a:rPr lang="en-GB" sz="1800" i="1" dirty="0" err="1"/>
              <a:t>Enochsson</a:t>
            </a:r>
            <a:r>
              <a:rPr lang="en-GB" sz="1800" i="1" dirty="0"/>
              <a:t> et al. 2004)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Gamers were more efficient and completed tasks faster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2000" dirty="0"/>
              <a:t>Effects of </a:t>
            </a:r>
            <a:r>
              <a:rPr lang="en-GB" sz="2000" dirty="0">
                <a:solidFill>
                  <a:srgbClr val="CC0000"/>
                </a:solidFill>
              </a:rPr>
              <a:t>action video games on visual searches</a:t>
            </a:r>
            <a:r>
              <a:rPr lang="en-GB" sz="2000" dirty="0"/>
              <a:t> </a:t>
            </a:r>
            <a:r>
              <a:rPr lang="en-GB" sz="1800" i="1" dirty="0"/>
              <a:t>(Castel et al. 2005)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Faster </a:t>
            </a:r>
            <a:r>
              <a:rPr lang="en-GB" sz="1800" dirty="0" smtClean="0"/>
              <a:t>reaction </a:t>
            </a:r>
            <a:r>
              <a:rPr lang="en-GB" sz="1800" dirty="0"/>
              <a:t>times and more efficient searching displays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2000" dirty="0"/>
              <a:t>Improved </a:t>
            </a:r>
            <a:r>
              <a:rPr lang="en-GB" sz="2000" dirty="0">
                <a:solidFill>
                  <a:srgbClr val="CC0000"/>
                </a:solidFill>
              </a:rPr>
              <a:t>performance in spatial tasks</a:t>
            </a:r>
            <a:r>
              <a:rPr lang="en-GB" sz="2000" dirty="0"/>
              <a:t> </a:t>
            </a:r>
            <a:r>
              <a:rPr lang="en-GB" sz="1800" i="1" dirty="0"/>
              <a:t>(Feng et al. 2007)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Benefits of action games (FPS) in improving performance in spatial tasks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rgbClr val="CC0000"/>
                </a:solidFill>
              </a:rPr>
              <a:t>Fire drill simulations</a:t>
            </a:r>
            <a:r>
              <a:rPr lang="en-GB" sz="2000" dirty="0"/>
              <a:t> </a:t>
            </a:r>
            <a:r>
              <a:rPr lang="en-GB" sz="1800" i="1" dirty="0"/>
              <a:t>(Smith and Trenholme 2009)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55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gaming experience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785225" cy="48965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Use of training to diminish performance difference between gamers and non-gamers </a:t>
            </a:r>
            <a:r>
              <a:rPr lang="en-GB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(Frey et al. 2007)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 did but gamers were still better</a:t>
            </a:r>
          </a:p>
          <a:p>
            <a:pPr>
              <a:lnSpc>
                <a:spcPct val="80000"/>
              </a:lnSpc>
            </a:pPr>
            <a:endParaRPr lang="en-GB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Game experience to support surgery </a:t>
            </a:r>
            <a:r>
              <a:rPr lang="en-GB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GB" sz="18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Enochsson</a:t>
            </a:r>
            <a:r>
              <a:rPr lang="en-GB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al. 2004)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Gamers were more efficient and completed tasks faster</a:t>
            </a:r>
          </a:p>
          <a:p>
            <a:pPr lvl="1">
              <a:lnSpc>
                <a:spcPct val="80000"/>
              </a:lnSpc>
            </a:pPr>
            <a:endParaRPr lang="en-GB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Effects of action video games on visual searches </a:t>
            </a:r>
            <a:r>
              <a:rPr lang="en-GB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(Castel et al. 2005)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Faster </a:t>
            </a:r>
            <a:r>
              <a:rPr lang="en-GB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recation</a:t>
            </a:r>
            <a:r>
              <a:rPr lang="en-GB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times and more efficient searching displays</a:t>
            </a:r>
          </a:p>
          <a:p>
            <a:pPr lvl="1">
              <a:lnSpc>
                <a:spcPct val="80000"/>
              </a:lnSpc>
            </a:pPr>
            <a:endParaRPr lang="en-GB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Improved performance in spatial tasks </a:t>
            </a:r>
            <a:r>
              <a:rPr lang="en-GB" sz="1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(Feng et al. 2007)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Benefits of action games (FPS) in improving performance in spatial tasks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bg1"/>
                </a:solidFill>
              </a:rPr>
              <a:t>Fire drill simulations </a:t>
            </a:r>
            <a:r>
              <a:rPr lang="en-GB" sz="1800" i="1" dirty="0">
                <a:solidFill>
                  <a:schemeClr val="bg1"/>
                </a:solidFill>
              </a:rPr>
              <a:t>(Smith and Trenholme 2009)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bg1"/>
                </a:solidFill>
              </a:rPr>
              <a:t>Gamers were faster 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bg1"/>
                </a:solidFill>
              </a:rPr>
              <a:t>But were they more reckless? – no penalty for death?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solidFill>
                  <a:schemeClr val="bg1"/>
                </a:solidFill>
              </a:rPr>
              <a:t>Perception of interaction as a “game” (</a:t>
            </a:r>
            <a:r>
              <a:rPr lang="en-GB" sz="1800" i="1" dirty="0" err="1">
                <a:solidFill>
                  <a:schemeClr val="bg1"/>
                </a:solidFill>
              </a:rPr>
              <a:t>Jennett</a:t>
            </a:r>
            <a:r>
              <a:rPr lang="en-GB" sz="1800" i="1" dirty="0">
                <a:solidFill>
                  <a:schemeClr val="bg1"/>
                </a:solidFill>
              </a:rPr>
              <a:t> et al. 2008</a:t>
            </a:r>
            <a:r>
              <a:rPr lang="en-GB" sz="1800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794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Big problem?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dirty="0"/>
              <a:t>Problematic for </a:t>
            </a:r>
            <a:r>
              <a:rPr lang="en-NZ" dirty="0" smtClean="0"/>
              <a:t>virtual reality </a:t>
            </a:r>
            <a:r>
              <a:rPr lang="en-NZ" dirty="0"/>
              <a:t>evaluations</a:t>
            </a:r>
          </a:p>
          <a:p>
            <a:pPr lvl="1">
              <a:lnSpc>
                <a:spcPct val="90000"/>
              </a:lnSpc>
            </a:pPr>
            <a:r>
              <a:rPr lang="en-NZ" dirty="0"/>
              <a:t>Anecdotal evidence</a:t>
            </a:r>
          </a:p>
          <a:p>
            <a:pPr lvl="1">
              <a:lnSpc>
                <a:spcPct val="90000"/>
              </a:lnSpc>
            </a:pPr>
            <a:r>
              <a:rPr lang="en-NZ" dirty="0"/>
              <a:t>Game technology </a:t>
            </a:r>
            <a:r>
              <a:rPr lang="en-NZ" dirty="0" smtClean="0"/>
              <a:t>reuse</a:t>
            </a:r>
          </a:p>
          <a:p>
            <a:pPr lvl="1">
              <a:lnSpc>
                <a:spcPct val="90000"/>
              </a:lnSpc>
            </a:pPr>
            <a:r>
              <a:rPr lang="en-NZ" dirty="0" smtClean="0"/>
              <a:t>Potential </a:t>
            </a:r>
            <a:r>
              <a:rPr lang="en-NZ" dirty="0"/>
              <a:t>bias any results</a:t>
            </a:r>
          </a:p>
          <a:p>
            <a:pPr lvl="1">
              <a:lnSpc>
                <a:spcPct val="90000"/>
              </a:lnSpc>
            </a:pPr>
            <a:r>
              <a:rPr lang="en-NZ" dirty="0"/>
              <a:t>Small samples</a:t>
            </a:r>
          </a:p>
          <a:p>
            <a:pPr lvl="2">
              <a:lnSpc>
                <a:spcPct val="90000"/>
              </a:lnSpc>
            </a:pPr>
            <a:r>
              <a:rPr lang="en-NZ" dirty="0"/>
              <a:t>Participants and </a:t>
            </a:r>
            <a:r>
              <a:rPr lang="en-NZ" dirty="0" smtClean="0"/>
              <a:t>population</a:t>
            </a:r>
          </a:p>
          <a:p>
            <a:pPr>
              <a:lnSpc>
                <a:spcPct val="90000"/>
              </a:lnSpc>
            </a:pPr>
            <a:endParaRPr lang="en-NZ" dirty="0" smtClean="0"/>
          </a:p>
          <a:p>
            <a:pPr>
              <a:lnSpc>
                <a:spcPct val="90000"/>
              </a:lnSpc>
            </a:pPr>
            <a:r>
              <a:rPr lang="en-NZ" dirty="0"/>
              <a:t>Problematic </a:t>
            </a:r>
            <a:r>
              <a:rPr lang="en-NZ" dirty="0" smtClean="0"/>
              <a:t>for general </a:t>
            </a:r>
            <a:br>
              <a:rPr lang="en-NZ" dirty="0" smtClean="0"/>
            </a:br>
            <a:r>
              <a:rPr lang="en-NZ" dirty="0" smtClean="0"/>
              <a:t>user interfaces?</a:t>
            </a:r>
            <a:endParaRPr lang="en-NZ" dirty="0"/>
          </a:p>
        </p:txBody>
      </p:sp>
      <p:pic>
        <p:nvPicPr>
          <p:cNvPr id="6" name="Neutral M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004048" y="2348880"/>
            <a:ext cx="4032448" cy="35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4800600"/>
          </a:xfrm>
        </p:spPr>
        <p:txBody>
          <a:bodyPr/>
          <a:lstStyle/>
          <a:p>
            <a:r>
              <a:rPr lang="en-AU" dirty="0" smtClean="0"/>
              <a:t>Task 1 (15 minutes)</a:t>
            </a:r>
          </a:p>
          <a:p>
            <a:endParaRPr lang="en-AU" dirty="0" smtClean="0"/>
          </a:p>
          <a:p>
            <a:r>
              <a:rPr lang="en-AU" dirty="0" smtClean="0"/>
              <a:t>What is a gamer?</a:t>
            </a:r>
          </a:p>
          <a:p>
            <a:r>
              <a:rPr lang="en-AU" dirty="0" smtClean="0"/>
              <a:t>How might they bias your project evaluation?</a:t>
            </a:r>
          </a:p>
          <a:p>
            <a:r>
              <a:rPr lang="en-AU" dirty="0" smtClean="0"/>
              <a:t>How might you measure gaming impact?</a:t>
            </a:r>
          </a:p>
          <a:p>
            <a:r>
              <a:rPr lang="en-AU" dirty="0" smtClean="0"/>
              <a:t>How might you mitigate any gaming impact?</a:t>
            </a:r>
          </a:p>
        </p:txBody>
      </p:sp>
    </p:spTree>
    <p:extLst>
      <p:ext uri="{BB962C8B-B14F-4D97-AF65-F5344CB8AC3E}">
        <p14:creationId xmlns:p14="http://schemas.microsoft.com/office/powerpoint/2010/main" val="328435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4800600"/>
          </a:xfrm>
        </p:spPr>
        <p:txBody>
          <a:bodyPr/>
          <a:lstStyle/>
          <a:p>
            <a:r>
              <a:rPr lang="en-AU" dirty="0" smtClean="0"/>
              <a:t>Task 2 (15 minutes)</a:t>
            </a:r>
          </a:p>
          <a:p>
            <a:endParaRPr lang="en-AU" dirty="0" smtClean="0"/>
          </a:p>
          <a:p>
            <a:r>
              <a:rPr lang="en-AU" dirty="0" smtClean="0"/>
              <a:t>What </a:t>
            </a:r>
            <a:r>
              <a:rPr lang="en-AU" b="1" dirty="0" smtClean="0"/>
              <a:t>other classifications</a:t>
            </a:r>
            <a:r>
              <a:rPr lang="en-AU" dirty="0" smtClean="0"/>
              <a:t> may bias user interface evaluations?</a:t>
            </a:r>
          </a:p>
          <a:p>
            <a:r>
              <a:rPr lang="en-AU" dirty="0" smtClean="0"/>
              <a:t>How might they bias your project evaluation?</a:t>
            </a:r>
          </a:p>
          <a:p>
            <a:r>
              <a:rPr lang="en-AU" dirty="0" smtClean="0"/>
              <a:t>How might you measure the impact?</a:t>
            </a:r>
          </a:p>
          <a:p>
            <a:r>
              <a:rPr lang="en-AU" dirty="0" smtClean="0"/>
              <a:t>How might you mitigate any such impact?</a:t>
            </a:r>
          </a:p>
        </p:txBody>
      </p:sp>
    </p:spTree>
    <p:extLst>
      <p:ext uri="{BB962C8B-B14F-4D97-AF65-F5344CB8AC3E}">
        <p14:creationId xmlns:p14="http://schemas.microsoft.com/office/powerpoint/2010/main" val="272014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bias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9200"/>
            <a:ext cx="8507288" cy="4800600"/>
          </a:xfrm>
        </p:spPr>
        <p:txBody>
          <a:bodyPr/>
          <a:lstStyle/>
          <a:p>
            <a:r>
              <a:rPr lang="en-AU" dirty="0" smtClean="0"/>
              <a:t>Consider what other stakeholders might add bias an evaluation?</a:t>
            </a:r>
          </a:p>
          <a:p>
            <a:endParaRPr lang="en-AU" dirty="0"/>
          </a:p>
          <a:p>
            <a:r>
              <a:rPr lang="en-AU" dirty="0" smtClean="0"/>
              <a:t>How might you minimise bias from these other stakeholders?</a:t>
            </a:r>
          </a:p>
        </p:txBody>
      </p:sp>
    </p:spTree>
    <p:extLst>
      <p:ext uri="{BB962C8B-B14F-4D97-AF65-F5344CB8AC3E}">
        <p14:creationId xmlns:p14="http://schemas.microsoft.com/office/powerpoint/2010/main" val="1992943293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tea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17461</TotalTime>
  <Words>452</Words>
  <Application>Microsoft Office PowerPoint</Application>
  <PresentationFormat>On-screen Show (4:3)</PresentationFormat>
  <Paragraphs>85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teach</vt:lpstr>
      <vt:lpstr>PowerPoint Presentation</vt:lpstr>
      <vt:lpstr>Today</vt:lpstr>
      <vt:lpstr>Computer Game Experience Bias in [Virtual Environment] User Evaluations</vt:lpstr>
      <vt:lpstr>Impact of gaming experience</vt:lpstr>
      <vt:lpstr>Impact of gaming experience</vt:lpstr>
      <vt:lpstr>Big problem?</vt:lpstr>
      <vt:lpstr>In groups</vt:lpstr>
      <vt:lpstr>In groups</vt:lpstr>
      <vt:lpstr>Other bias</vt:lpstr>
      <vt:lpstr>Next week</vt:lpstr>
    </vt:vector>
  </TitlesOfParts>
  <Company>University of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risk analysis</dc:title>
  <dc:subject>ASE-RA L1</dc:subject>
  <dc:creator>Shamus Smith</dc:creator>
  <cp:lastModifiedBy>Shamus Smith</cp:lastModifiedBy>
  <cp:revision>671</cp:revision>
  <cp:lastPrinted>2015-03-09T01:26:21Z</cp:lastPrinted>
  <dcterms:created xsi:type="dcterms:W3CDTF">2002-09-25T15:12:23Z</dcterms:created>
  <dcterms:modified xsi:type="dcterms:W3CDTF">2018-12-11T23:14:31Z</dcterms:modified>
</cp:coreProperties>
</file>