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0"/>
  </p:notesMasterIdLst>
  <p:sldIdLst>
    <p:sldId id="270" r:id="rId6"/>
    <p:sldId id="257" r:id="rId7"/>
    <p:sldId id="258" r:id="rId8"/>
    <p:sldId id="259" r:id="rId9"/>
    <p:sldId id="260" r:id="rId10"/>
    <p:sldId id="261" r:id="rId11"/>
    <p:sldId id="262" r:id="rId12"/>
    <p:sldId id="263" r:id="rId13"/>
    <p:sldId id="271" r:id="rId14"/>
    <p:sldId id="265" r:id="rId15"/>
    <p:sldId id="266" r:id="rId16"/>
    <p:sldId id="267" r:id="rId17"/>
    <p:sldId id="268" r:id="rId18"/>
    <p:sldId id="269" r:id="rId1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800" autoAdjust="0"/>
  </p:normalViewPr>
  <p:slideViewPr>
    <p:cSldViewPr snapToGrid="0">
      <p:cViewPr varScale="1">
        <p:scale>
          <a:sx n="57" d="100"/>
          <a:sy n="57" d="100"/>
        </p:scale>
        <p:origin x="139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1" name="PlaceHolder 1"/>
          <p:cNvSpPr>
            <a:spLocks noGrp="1"/>
          </p:cNvSpPr>
          <p:nvPr>
            <p:ph type="body"/>
          </p:nvPr>
        </p:nvSpPr>
        <p:spPr>
          <a:xfrm>
            <a:off x="756000" y="5078520"/>
            <a:ext cx="6047640" cy="4811040"/>
          </a:xfrm>
          <a:prstGeom prst="rect">
            <a:avLst/>
          </a:prstGeom>
        </p:spPr>
        <p:txBody>
          <a:bodyPr lIns="0" tIns="0" rIns="0" bIns="0"/>
          <a:lstStyle/>
          <a:p>
            <a:r>
              <a:rPr lang="en-AU" sz="2000" b="0" strike="noStrike" spc="-1">
                <a:solidFill>
                  <a:srgbClr val="000000"/>
                </a:solidFill>
                <a:uFill>
                  <a:solidFill>
                    <a:srgbClr val="FFFFFF"/>
                  </a:solidFill>
                </a:uFill>
                <a:latin typeface="Arial"/>
              </a:rPr>
              <a:t>Click to edit the notes format</a:t>
            </a:r>
          </a:p>
        </p:txBody>
      </p:sp>
      <p:sp>
        <p:nvSpPr>
          <p:cNvPr id="202" name="PlaceHolder 2"/>
          <p:cNvSpPr>
            <a:spLocks noGrp="1"/>
          </p:cNvSpPr>
          <p:nvPr>
            <p:ph type="hdr"/>
          </p:nvPr>
        </p:nvSpPr>
        <p:spPr>
          <a:xfrm>
            <a:off x="0" y="0"/>
            <a:ext cx="3280680" cy="534240"/>
          </a:xfrm>
          <a:prstGeom prst="rect">
            <a:avLst/>
          </a:prstGeom>
        </p:spPr>
        <p:txBody>
          <a:bodyPr lIns="0" tIns="0" rIns="0" bIns="0"/>
          <a:lstStyle/>
          <a:p>
            <a:r>
              <a:rPr lang="en-AU" sz="1400" b="0" strike="noStrike" spc="-1">
                <a:solidFill>
                  <a:srgbClr val="000000"/>
                </a:solidFill>
                <a:uFill>
                  <a:solidFill>
                    <a:srgbClr val="FFFFFF"/>
                  </a:solidFill>
                </a:uFill>
                <a:latin typeface="Times New Roman"/>
              </a:rPr>
              <a:t>&lt;header&gt;</a:t>
            </a:r>
          </a:p>
        </p:txBody>
      </p:sp>
      <p:sp>
        <p:nvSpPr>
          <p:cNvPr id="203" name="PlaceHolder 3"/>
          <p:cNvSpPr>
            <a:spLocks noGrp="1"/>
          </p:cNvSpPr>
          <p:nvPr>
            <p:ph type="dt"/>
          </p:nvPr>
        </p:nvSpPr>
        <p:spPr>
          <a:xfrm>
            <a:off x="4278960" y="0"/>
            <a:ext cx="3280680" cy="534240"/>
          </a:xfrm>
          <a:prstGeom prst="rect">
            <a:avLst/>
          </a:prstGeom>
        </p:spPr>
        <p:txBody>
          <a:bodyPr lIns="0" tIns="0" rIns="0" bIns="0"/>
          <a:lstStyle/>
          <a:p>
            <a:pPr algn="r"/>
            <a:r>
              <a:rPr lang="en-AU" sz="1400" b="0" strike="noStrike" spc="-1">
                <a:solidFill>
                  <a:srgbClr val="000000"/>
                </a:solidFill>
                <a:uFill>
                  <a:solidFill>
                    <a:srgbClr val="FFFFFF"/>
                  </a:solidFill>
                </a:uFill>
                <a:latin typeface="Times New Roman"/>
              </a:rPr>
              <a:t>&lt;date/time&gt;</a:t>
            </a:r>
          </a:p>
        </p:txBody>
      </p:sp>
      <p:sp>
        <p:nvSpPr>
          <p:cNvPr id="204" name="PlaceHolder 4"/>
          <p:cNvSpPr>
            <a:spLocks noGrp="1"/>
          </p:cNvSpPr>
          <p:nvPr>
            <p:ph type="ftr"/>
          </p:nvPr>
        </p:nvSpPr>
        <p:spPr>
          <a:xfrm>
            <a:off x="0" y="10157400"/>
            <a:ext cx="3280680" cy="534240"/>
          </a:xfrm>
          <a:prstGeom prst="rect">
            <a:avLst/>
          </a:prstGeom>
        </p:spPr>
        <p:txBody>
          <a:bodyPr lIns="0" tIns="0" rIns="0" bIns="0" anchor="b"/>
          <a:lstStyle/>
          <a:p>
            <a:r>
              <a:rPr lang="en-AU" sz="1400" b="0" strike="noStrike" spc="-1">
                <a:solidFill>
                  <a:srgbClr val="000000"/>
                </a:solidFill>
                <a:uFill>
                  <a:solidFill>
                    <a:srgbClr val="FFFFFF"/>
                  </a:solidFill>
                </a:uFill>
                <a:latin typeface="Times New Roman"/>
              </a:rPr>
              <a:t>&lt;footer&gt;</a:t>
            </a:r>
          </a:p>
        </p:txBody>
      </p:sp>
      <p:sp>
        <p:nvSpPr>
          <p:cNvPr id="205" name="PlaceHolder 5"/>
          <p:cNvSpPr>
            <a:spLocks noGrp="1"/>
          </p:cNvSpPr>
          <p:nvPr>
            <p:ph type="sldNum"/>
          </p:nvPr>
        </p:nvSpPr>
        <p:spPr>
          <a:xfrm>
            <a:off x="4278960" y="10157400"/>
            <a:ext cx="3280680" cy="534240"/>
          </a:xfrm>
          <a:prstGeom prst="rect">
            <a:avLst/>
          </a:prstGeom>
        </p:spPr>
        <p:txBody>
          <a:bodyPr lIns="0" tIns="0" rIns="0" bIns="0" anchor="b"/>
          <a:lstStyle/>
          <a:p>
            <a:pPr algn="r"/>
            <a:fld id="{C09FB94A-B5F0-4A86-82EC-817866445630}" type="slidenum">
              <a:rPr lang="en-AU" sz="1400" b="0" strike="noStrike" spc="-1">
                <a:solidFill>
                  <a:srgbClr val="000000"/>
                </a:solidFill>
                <a:uFill>
                  <a:solidFill>
                    <a:srgbClr val="FFFFFF"/>
                  </a:solidFill>
                </a:uFill>
                <a:latin typeface="Times New Roman"/>
              </a:rPr>
              <a:t>‹#›</a:t>
            </a:fld>
            <a:endParaRPr lang="en-AU"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Real-time_computing" TargetMode="External"/><Relationship Id="rId7" Type="http://schemas.openxmlformats.org/officeDocument/2006/relationships/hyperlink" Target="https://en.wikipedia.org/wiki/Linux_kernel_mainline"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en.wikipedia.org/wiki/Earliest_deadline_first_scheduling" TargetMode="External"/><Relationship Id="rId5" Type="http://schemas.openxmlformats.org/officeDocument/2006/relationships/hyperlink" Target="https://en.wikipedia.org/wiki/Linux_kernel" TargetMode="External"/><Relationship Id="rId4" Type="http://schemas.openxmlformats.org/officeDocument/2006/relationships/hyperlink" Target="https://en.wikipedia.org/wiki/Scheduling_(computi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Linux 2.4 and earlier, Linux provided a real-time scheduling capability</a:t>
            </a:r>
          </a:p>
          <a:p>
            <a:r>
              <a:rPr lang="en-US" sz="1200" kern="1200" baseline="0" dirty="0" smtClean="0">
                <a:solidFill>
                  <a:schemeClr val="tx1"/>
                </a:solidFill>
                <a:latin typeface="+mn-lt"/>
                <a:ea typeface="+mn-ea"/>
                <a:cs typeface="+mn-cs"/>
              </a:rPr>
              <a:t>coupled with a scheduler for non-real-time processes that made use of the traditional</a:t>
            </a:r>
          </a:p>
          <a:p>
            <a:r>
              <a:rPr lang="en-US" sz="1200" kern="1200" baseline="0" dirty="0" smtClean="0">
                <a:solidFill>
                  <a:schemeClr val="tx1"/>
                </a:solidFill>
                <a:latin typeface="+mn-lt"/>
                <a:ea typeface="+mn-ea"/>
                <a:cs typeface="+mn-cs"/>
              </a:rPr>
              <a:t>UNIX scheduling algorithm described in Section 9.3 . Linux 2.6 includes</a:t>
            </a:r>
          </a:p>
          <a:p>
            <a:r>
              <a:rPr lang="en-US" sz="1200" kern="1200" baseline="0" dirty="0" smtClean="0">
                <a:solidFill>
                  <a:schemeClr val="tx1"/>
                </a:solidFill>
                <a:latin typeface="+mn-lt"/>
                <a:ea typeface="+mn-ea"/>
                <a:cs typeface="+mn-cs"/>
              </a:rPr>
              <a:t>essentially the same real-time scheduling capability as previous releases and a substantially</a:t>
            </a:r>
          </a:p>
          <a:p>
            <a:r>
              <a:rPr lang="en-US" sz="1200" kern="1200" baseline="0" dirty="0" smtClean="0">
                <a:solidFill>
                  <a:schemeClr val="tx1"/>
                </a:solidFill>
                <a:latin typeface="+mn-lt"/>
                <a:ea typeface="+mn-ea"/>
                <a:cs typeface="+mn-cs"/>
              </a:rPr>
              <a:t>revised scheduler for non-real-time processes. We examine these two</a:t>
            </a:r>
          </a:p>
          <a:p>
            <a:r>
              <a:rPr lang="en-US" sz="1200" kern="1200" baseline="0" dirty="0" smtClean="0">
                <a:solidFill>
                  <a:schemeClr val="tx1"/>
                </a:solidFill>
                <a:latin typeface="+mn-lt"/>
                <a:ea typeface="+mn-ea"/>
                <a:cs typeface="+mn-cs"/>
              </a:rPr>
              <a:t>areas in turn.</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three Linux scheduling classes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SCHED_FIFO: First-in-first-out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SCHED_RR: Round-robin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SCHED_OTHER: Other, non-real-time threads (</a:t>
            </a:r>
            <a:r>
              <a:rPr lang="en-AU" sz="1200" b="0" i="0" kern="1200" dirty="0" smtClean="0">
                <a:solidFill>
                  <a:schemeClr val="tx1"/>
                </a:solidFill>
                <a:effectLst/>
                <a:latin typeface="+mn-lt"/>
                <a:ea typeface="+mn-ea"/>
                <a:cs typeface="+mn-cs"/>
              </a:rPr>
              <a:t>SCHED_NORMAL in Kernel 2.6</a:t>
            </a:r>
            <a:r>
              <a:rPr lang="en-US" sz="1200" b="1" kern="1200" baseline="0" dirty="0" smtClean="0">
                <a:solidFill>
                  <a:schemeClr val="tx1"/>
                </a:solidFill>
                <a:latin typeface="+mn-lt"/>
                <a:ea typeface="+mn-ea"/>
                <a:cs typeface="+mn-cs"/>
              </a:rPr>
              <a:t>)</a:t>
            </a:r>
          </a:p>
          <a:p>
            <a:endParaRPr lang="en-AU" b="1" dirty="0" smtClean="0"/>
          </a:p>
          <a:p>
            <a:r>
              <a:rPr lang="en-AU" b="1" dirty="0" smtClean="0"/>
              <a:t>SCHED_DEADLINE</a:t>
            </a:r>
            <a:r>
              <a:rPr lang="en-AU" sz="1200" b="0" i="0" kern="1200" dirty="0" smtClean="0">
                <a:solidFill>
                  <a:schemeClr val="tx1"/>
                </a:solidFill>
                <a:effectLst/>
                <a:latin typeface="+mn-lt"/>
                <a:ea typeface="+mn-ea"/>
                <a:cs typeface="+mn-cs"/>
              </a:rPr>
              <a:t> is a scheduling class for resource-reservation </a:t>
            </a:r>
            <a:r>
              <a:rPr lang="en-AU" sz="1200" b="0" i="0" u="none" strike="noStrike" kern="1200" dirty="0" smtClean="0">
                <a:solidFill>
                  <a:schemeClr val="tx1"/>
                </a:solidFill>
                <a:effectLst/>
                <a:latin typeface="+mn-lt"/>
                <a:ea typeface="+mn-ea"/>
                <a:cs typeface="+mn-cs"/>
                <a:hlinkClick r:id="rId3" tooltip="Real-time computing"/>
              </a:rPr>
              <a:t>real-time</a:t>
            </a:r>
            <a:r>
              <a:rPr lang="en-AU" sz="1200" b="0" i="0" kern="1200" dirty="0" smtClean="0">
                <a:solidFill>
                  <a:schemeClr val="tx1"/>
                </a:solidFill>
                <a:effectLst/>
                <a:latin typeface="+mn-lt"/>
                <a:ea typeface="+mn-ea"/>
                <a:cs typeface="+mn-cs"/>
              </a:rPr>
              <a:t> CPU </a:t>
            </a:r>
            <a:r>
              <a:rPr lang="en-AU" sz="1200" b="0" i="0" u="none" strike="noStrike" kern="1200" dirty="0" smtClean="0">
                <a:solidFill>
                  <a:schemeClr val="tx1"/>
                </a:solidFill>
                <a:effectLst/>
                <a:latin typeface="+mn-lt"/>
                <a:ea typeface="+mn-ea"/>
                <a:cs typeface="+mn-cs"/>
                <a:hlinkClick r:id="rId4" tooltip="Scheduling (computing)"/>
              </a:rPr>
              <a:t>scheduler</a:t>
            </a:r>
            <a:r>
              <a:rPr lang="en-AU" sz="1200" b="0" i="0" kern="1200" dirty="0" smtClean="0">
                <a:solidFill>
                  <a:schemeClr val="tx1"/>
                </a:solidFill>
                <a:effectLst/>
                <a:latin typeface="+mn-lt"/>
                <a:ea typeface="+mn-ea"/>
                <a:cs typeface="+mn-cs"/>
              </a:rPr>
              <a:t> in the </a:t>
            </a:r>
            <a:r>
              <a:rPr lang="en-AU" sz="1200" b="0" i="0" u="none" strike="noStrike" kern="1200" dirty="0" smtClean="0">
                <a:solidFill>
                  <a:schemeClr val="tx1"/>
                </a:solidFill>
                <a:effectLst/>
                <a:latin typeface="+mn-lt"/>
                <a:ea typeface="+mn-ea"/>
                <a:cs typeface="+mn-cs"/>
                <a:hlinkClick r:id="rId5" tooltip="Linux kernel"/>
              </a:rPr>
              <a:t>Linux kernel</a:t>
            </a:r>
            <a:r>
              <a:rPr lang="en-AU" sz="1200" b="0" i="0" kern="1200" dirty="0" smtClean="0">
                <a:solidFill>
                  <a:schemeClr val="tx1"/>
                </a:solidFill>
                <a:effectLst/>
                <a:latin typeface="+mn-lt"/>
                <a:ea typeface="+mn-ea"/>
                <a:cs typeface="+mn-cs"/>
              </a:rPr>
              <a:t>.</a:t>
            </a:r>
          </a:p>
          <a:p>
            <a:r>
              <a:rPr lang="en-AU" sz="1200" b="0" i="0" kern="1200" dirty="0" smtClean="0">
                <a:solidFill>
                  <a:schemeClr val="tx1"/>
                </a:solidFill>
                <a:effectLst/>
                <a:latin typeface="+mn-lt"/>
                <a:ea typeface="+mn-ea"/>
                <a:cs typeface="+mn-cs"/>
              </a:rPr>
              <a:t>The </a:t>
            </a:r>
            <a:r>
              <a:rPr lang="en-AU" dirty="0" smtClean="0"/>
              <a:t>SCHED_DEADLINE</a:t>
            </a:r>
            <a:r>
              <a:rPr lang="en-AU" sz="1200" b="0" i="0" kern="1200" dirty="0" smtClean="0">
                <a:solidFill>
                  <a:schemeClr val="tx1"/>
                </a:solidFill>
                <a:effectLst/>
                <a:latin typeface="+mn-lt"/>
                <a:ea typeface="+mn-ea"/>
                <a:cs typeface="+mn-cs"/>
              </a:rPr>
              <a:t> scheduling class, implementing the </a:t>
            </a:r>
            <a:r>
              <a:rPr lang="en-AU" sz="1200" b="0" i="0" u="none" strike="noStrike" kern="1200" dirty="0" smtClean="0">
                <a:solidFill>
                  <a:schemeClr val="tx1"/>
                </a:solidFill>
                <a:effectLst/>
                <a:latin typeface="+mn-lt"/>
                <a:ea typeface="+mn-ea"/>
                <a:cs typeface="+mn-cs"/>
                <a:hlinkClick r:id="rId6" tooltip="Earliest deadline first scheduling"/>
              </a:rPr>
              <a:t>earliest deadline first algorithm</a:t>
            </a:r>
            <a:r>
              <a:rPr lang="en-AU" sz="1200" b="0" i="0" kern="1200" dirty="0" smtClean="0">
                <a:solidFill>
                  <a:schemeClr val="tx1"/>
                </a:solidFill>
                <a:effectLst/>
                <a:latin typeface="+mn-lt"/>
                <a:ea typeface="+mn-ea"/>
                <a:cs typeface="+mn-cs"/>
              </a:rPr>
              <a:t> (EDF), was added to the Linux scheduler in version 3.14 of the </a:t>
            </a:r>
            <a:r>
              <a:rPr lang="en-AU" sz="1200" b="0" i="0" u="none" strike="noStrike" kern="1200" dirty="0" smtClean="0">
                <a:solidFill>
                  <a:schemeClr val="tx1"/>
                </a:solidFill>
                <a:effectLst/>
                <a:latin typeface="+mn-lt"/>
                <a:ea typeface="+mn-ea"/>
                <a:cs typeface="+mn-cs"/>
                <a:hlinkClick r:id="rId7" tooltip="Linux kernel mainline"/>
              </a:rPr>
              <a:t>Linux kernel mainline</a:t>
            </a:r>
            <a:r>
              <a:rPr lang="en-AU" sz="1200" b="0" i="0" kern="1200" dirty="0" smtClean="0">
                <a:solidFill>
                  <a:schemeClr val="tx1"/>
                </a:solidFill>
                <a:effectLst/>
                <a:latin typeface="+mn-lt"/>
                <a:ea typeface="+mn-ea"/>
                <a:cs typeface="+mn-cs"/>
              </a:rPr>
              <a:t>, released on 30 March 2014.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each class, multiple priorities may be used, with priorities in the real-time</a:t>
            </a:r>
          </a:p>
          <a:p>
            <a:r>
              <a:rPr lang="en-US" sz="1200" kern="1200" baseline="0" dirty="0" smtClean="0">
                <a:solidFill>
                  <a:schemeClr val="tx1"/>
                </a:solidFill>
                <a:latin typeface="+mn-lt"/>
                <a:ea typeface="+mn-ea"/>
                <a:cs typeface="+mn-cs"/>
              </a:rPr>
              <a:t>classes higher than the priorities for the SCHED_OTHER class. The default values are as</a:t>
            </a:r>
          </a:p>
          <a:p>
            <a:r>
              <a:rPr lang="en-US" sz="1200" kern="1200" baseline="0" dirty="0" smtClean="0">
                <a:solidFill>
                  <a:schemeClr val="tx1"/>
                </a:solidFill>
                <a:latin typeface="+mn-lt"/>
                <a:ea typeface="+mn-ea"/>
                <a:cs typeface="+mn-cs"/>
              </a:rPr>
              <a:t>follows: Real-time priority classes range from 0 to 99 inclusively, and SCHED_OTHER</a:t>
            </a:r>
          </a:p>
          <a:p>
            <a:r>
              <a:rPr lang="en-US" sz="1200" kern="1200" baseline="0" dirty="0" smtClean="0">
                <a:solidFill>
                  <a:schemeClr val="tx1"/>
                </a:solidFill>
                <a:latin typeface="+mn-lt"/>
                <a:ea typeface="+mn-ea"/>
                <a:cs typeface="+mn-cs"/>
              </a:rPr>
              <a:t>classes range from 100 to 139. A lower number equals a higher priority.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156373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a:solidFill>
                  <a:srgbClr val="000000"/>
                </a:solidFill>
                <a:uFill>
                  <a:solidFill>
                    <a:srgbClr val="FFFFFF"/>
                  </a:solidFill>
                </a:uFill>
                <a:latin typeface="+mn-lt"/>
                <a:ea typeface="+mn-ea"/>
              </a:rPr>
              <a:t> The previous version of the FreeBSD schedule used a single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global scheduling queue for all processors that it traverses once per second to</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recalculate their priorities. The use of a single list for all threads means that the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performance of the scheduler is dependent on the number of tasks in the system, and</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as the number of tasks grows, more processor time must be spent in the scheduler</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maintaining the list.</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new scheduler performs scheduling independently for each processor. For</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each processor, three queues are maintained. Each of the queues has the structure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shown in Figure 10.14 for SVR4. Two runqueues implement the kernel, real-time,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and time-sharing scheduling classes (priorities 0 through 223). The third queue is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only for the idle class (priorities 224 through 255).</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two runqueues are designated current  and next.  Every thread that is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granted a timeslice (place in the Ready state) is placed in either the current queue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or the next queue, as explained subsequently, at the appropriate priority for that</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thread. The scheduler for a processor selects threads from the current queue in priority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order until the current queue is empty. When the current queue is empty, the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scheduler swaps the current and next queue and begins to schedule threads from the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new current queue. The use of two runqueues guarantees that each thread will be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granted processor time at least once every two queue switches regardless of priority,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avoiding starvation.</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Several rules determine the assignment of a thread to either the current queue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or the next queue:</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1.  Kernel and real-time threads are always inserted onto the current queue.</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2.  A time-sharing thread is assigned to the current queue if it is interactive (explained</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in the next subsection) or to the next queue otherwise. Inserting interactive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threads onto the current queue results in a low interactive response time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for such threads, compared to other time-sharing threads that do not exhibit a</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high degree of interactivity.</a:t>
            </a:r>
            <a:endParaRPr lang="en-AU" sz="2000" b="0" strike="noStrike" spc="-1">
              <a:solidFill>
                <a:srgbClr val="000000"/>
              </a:solidFill>
              <a:uFill>
                <a:solidFill>
                  <a:srgbClr val="FFFFFF"/>
                </a:solidFill>
              </a:uFill>
              <a:latin typeface="Arial"/>
            </a:endParaRPr>
          </a:p>
        </p:txBody>
      </p:sp>
      <p:sp>
        <p:nvSpPr>
          <p:cNvPr id="27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FE5C480-FB5D-4A26-99EA-3BE29B4FAD16}" type="slidenum">
              <a:rPr lang="en-AU" sz="1200" b="0" strike="noStrike" spc="-1">
                <a:solidFill>
                  <a:srgbClr val="000000"/>
                </a:solidFill>
                <a:uFill>
                  <a:solidFill>
                    <a:srgbClr val="FFFFFF"/>
                  </a:solidFill>
                </a:uFill>
                <a:latin typeface="+mn-lt"/>
                <a:ea typeface="+mn-ea"/>
              </a:rPr>
              <a:t>10</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a:solidFill>
                  <a:srgbClr val="000000"/>
                </a:solidFill>
                <a:uFill>
                  <a:solidFill>
                    <a:srgbClr val="FFFFFF"/>
                  </a:solidFill>
                </a:uFill>
                <a:latin typeface="+mn-lt"/>
                <a:ea typeface="+mn-ea"/>
              </a:rPr>
              <a:t>A thread is considered to be interactive if the ratio of its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voluntary sleep time versus its runtime is below a certain threshold. Interactive threads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typically have high sleep times as they wait for user input. These sleep intervals are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followed by bursts of processor activity as the thread processes the user’s request.</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interactivity threshold is defined in the scheduler code and is not configurable.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scheduler uses two equations to compute the interactivity score of a</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thread.</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result is that threads whose sleep time exceeds their run time score in the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lower half of the range of interactivity scores, and threads whose run time exceeds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their sleep time score in the upper half of the range.</a:t>
            </a:r>
            <a:endParaRPr lang="en-AU" sz="2000" b="0" strike="noStrike" spc="-1">
              <a:solidFill>
                <a:srgbClr val="000000"/>
              </a:solidFill>
              <a:uFill>
                <a:solidFill>
                  <a:srgbClr val="FFFFFF"/>
                </a:solidFill>
              </a:uFill>
              <a:latin typeface="Arial"/>
            </a:endParaRPr>
          </a:p>
        </p:txBody>
      </p:sp>
      <p:sp>
        <p:nvSpPr>
          <p:cNvPr id="27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D1D8CB9-25FE-4B9C-BE78-BE3A7CADF7F3}" type="slidenum">
              <a:rPr lang="en-AU" sz="1200" b="0" strike="noStrike" spc="-1">
                <a:solidFill>
                  <a:srgbClr val="000000"/>
                </a:solidFill>
                <a:uFill>
                  <a:solidFill>
                    <a:srgbClr val="FFFFFF"/>
                  </a:solidFill>
                </a:uFill>
                <a:latin typeface="+mn-lt"/>
                <a:ea typeface="+mn-ea"/>
              </a:rPr>
              <a:t>11</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dirty="0">
                <a:solidFill>
                  <a:srgbClr val="000000"/>
                </a:solidFill>
                <a:uFill>
                  <a:solidFill>
                    <a:srgbClr val="FFFFFF"/>
                  </a:solidFill>
                </a:uFill>
                <a:latin typeface="+mn-lt"/>
                <a:ea typeface="+mn-ea"/>
              </a:rPr>
              <a:t>Windows is designed to be as responsive as possible to the needs of a single user in</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a highly interactive environment or in the role of a server. Windows implements a</a:t>
            </a:r>
            <a:endParaRPr lang="en-AU" sz="2000" b="0" strike="noStrike" spc="-1" dirty="0">
              <a:solidFill>
                <a:srgbClr val="000000"/>
              </a:solidFill>
              <a:uFill>
                <a:solidFill>
                  <a:srgbClr val="FFFFFF"/>
                </a:solidFill>
              </a:uFill>
              <a:latin typeface="Arial"/>
            </a:endParaRPr>
          </a:p>
          <a:p>
            <a:r>
              <a:rPr lang="en-AU" sz="1200" b="0" strike="noStrike" spc="-1" dirty="0" err="1">
                <a:solidFill>
                  <a:srgbClr val="000000"/>
                </a:solidFill>
                <a:uFill>
                  <a:solidFill>
                    <a:srgbClr val="FFFFFF"/>
                  </a:solidFill>
                </a:uFill>
                <a:latin typeface="+mn-lt"/>
                <a:ea typeface="+mn-ea"/>
              </a:rPr>
              <a:t>preemptive</a:t>
            </a:r>
            <a:r>
              <a:rPr lang="en-AU" sz="1200" b="0" strike="noStrike" spc="-1" dirty="0">
                <a:solidFill>
                  <a:srgbClr val="000000"/>
                </a:solidFill>
                <a:uFill>
                  <a:solidFill>
                    <a:srgbClr val="FFFFFF"/>
                  </a:solidFill>
                </a:uFill>
                <a:latin typeface="+mn-lt"/>
                <a:ea typeface="+mn-ea"/>
              </a:rPr>
              <a:t> scheduler with a flexible system of priority levels that includes round robin</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scheduling within each level and, for some levels, dynamic priority variation</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on the basis of their current thread activity. Threads are the unit of scheduling in</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Windows rather than processes.</a:t>
            </a:r>
            <a:endParaRPr lang="en-AU" sz="2000" b="0" strike="noStrike" spc="-1" dirty="0">
              <a:solidFill>
                <a:srgbClr val="000000"/>
              </a:solidFill>
              <a:uFill>
                <a:solidFill>
                  <a:srgbClr val="FFFFFF"/>
                </a:solidFill>
              </a:uFill>
              <a:latin typeface="Arial"/>
            </a:endParaRPr>
          </a:p>
          <a:p>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Priorities in Windows are organized into two bands, or classes: real time and variable.</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Each of these bands consists of 16 priority levels. Threads requiring immediate</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attention are in the real-time class, which includes functions such as communications</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and real-time tasks.</a:t>
            </a:r>
            <a:endParaRPr lang="en-AU" sz="2000" b="0" strike="noStrike" spc="-1" dirty="0">
              <a:solidFill>
                <a:srgbClr val="000000"/>
              </a:solidFill>
              <a:uFill>
                <a:solidFill>
                  <a:srgbClr val="FFFFFF"/>
                </a:solidFill>
              </a:uFill>
              <a:latin typeface="Arial"/>
            </a:endParaRPr>
          </a:p>
          <a:p>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Overall, because Windows makes use of a priority-driven </a:t>
            </a:r>
            <a:r>
              <a:rPr lang="en-AU" sz="1200" b="0" strike="noStrike" spc="-1" dirty="0" err="1">
                <a:solidFill>
                  <a:srgbClr val="000000"/>
                </a:solidFill>
                <a:uFill>
                  <a:solidFill>
                    <a:srgbClr val="FFFFFF"/>
                  </a:solidFill>
                </a:uFill>
                <a:latin typeface="+mn-lt"/>
                <a:ea typeface="+mn-ea"/>
              </a:rPr>
              <a:t>preemptive</a:t>
            </a:r>
            <a:r>
              <a:rPr lang="en-AU" sz="1200" b="0" strike="noStrike" spc="-1" dirty="0">
                <a:solidFill>
                  <a:srgbClr val="000000"/>
                </a:solidFill>
                <a:uFill>
                  <a:solidFill>
                    <a:srgbClr val="FFFFFF"/>
                  </a:solidFill>
                </a:uFill>
                <a:latin typeface="+mn-lt"/>
                <a:ea typeface="+mn-ea"/>
              </a:rPr>
              <a:t> scheduler,</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threads with real-time priorities have precedence over other threads. When a thread</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becomes ready whose priority is higher than the currently executing thread, the </a:t>
            </a:r>
            <a:r>
              <a:rPr lang="en-AU" sz="1200" b="0" strike="noStrike" spc="-1" dirty="0" err="1">
                <a:solidFill>
                  <a:srgbClr val="000000"/>
                </a:solidFill>
                <a:uFill>
                  <a:solidFill>
                    <a:srgbClr val="FFFFFF"/>
                  </a:solidFill>
                </a:uFill>
                <a:latin typeface="+mn-lt"/>
                <a:ea typeface="+mn-ea"/>
              </a:rPr>
              <a:t>lowe</a:t>
            </a:r>
            <a:r>
              <a:rPr lang="en-AU" sz="1200" b="0" strike="noStrike" spc="-1" dirty="0">
                <a:solidFill>
                  <a:srgbClr val="000000"/>
                </a:solidFill>
                <a:uFill>
                  <a:solidFill>
                    <a:srgbClr val="FFFFFF"/>
                  </a:solidFill>
                </a:uFill>
                <a:latin typeface="+mn-lt"/>
                <a:ea typeface="+mn-ea"/>
              </a:rPr>
              <a:t> </a:t>
            </a:r>
            <a:r>
              <a:rPr lang="en-AU" sz="1200" b="0" strike="noStrike" spc="-1" dirty="0" err="1">
                <a:solidFill>
                  <a:srgbClr val="000000"/>
                </a:solidFill>
                <a:uFill>
                  <a:solidFill>
                    <a:srgbClr val="FFFFFF"/>
                  </a:solidFill>
                </a:uFill>
                <a:latin typeface="+mn-lt"/>
                <a:ea typeface="+mn-ea"/>
              </a:rPr>
              <a:t>rpriority</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thread is </a:t>
            </a:r>
            <a:r>
              <a:rPr lang="en-AU" sz="1200" b="0" strike="noStrike" spc="-1" dirty="0" err="1">
                <a:solidFill>
                  <a:srgbClr val="000000"/>
                </a:solidFill>
                <a:uFill>
                  <a:solidFill>
                    <a:srgbClr val="FFFFFF"/>
                  </a:solidFill>
                </a:uFill>
                <a:latin typeface="+mn-lt"/>
                <a:ea typeface="+mn-ea"/>
              </a:rPr>
              <a:t>preempted</a:t>
            </a:r>
            <a:r>
              <a:rPr lang="en-AU" sz="1200" b="0" strike="noStrike" spc="-1" dirty="0">
                <a:solidFill>
                  <a:srgbClr val="000000"/>
                </a:solidFill>
                <a:uFill>
                  <a:solidFill>
                    <a:srgbClr val="FFFFFF"/>
                  </a:solidFill>
                </a:uFill>
                <a:latin typeface="+mn-lt"/>
                <a:ea typeface="+mn-ea"/>
              </a:rPr>
              <a:t> and the processor given to the higher-priority thread.</a:t>
            </a:r>
            <a:endParaRPr lang="en-AU" sz="2000" b="0" strike="noStrike" spc="-1" dirty="0">
              <a:solidFill>
                <a:srgbClr val="000000"/>
              </a:solidFill>
              <a:uFill>
                <a:solidFill>
                  <a:srgbClr val="FFFFFF"/>
                </a:solidFill>
              </a:uFill>
              <a:latin typeface="Arial"/>
            </a:endParaRPr>
          </a:p>
          <a:p>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Priorities are handled somewhat differently in the two classes ( Figure 10.14 ).</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In the real-time priority class , all threads have a fixed priority that never changes.</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All of the active threads at a given priority level are in a round-robin queue. In the</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variable priority class , a thread’s priority begins an initial priority value and then</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may be temporarily boosted (raised) during the thread’s lifetime. There is a FIFO</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queue at each priority level; a thread will change queues among the variable priority</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classes as its own priority changes. However, a thread at priority level 15 or below is</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never boosted to level 16 or any other level in the real-time class.</a:t>
            </a:r>
            <a:endParaRPr lang="en-AU" sz="2000" b="0" strike="noStrike" spc="-1" dirty="0">
              <a:solidFill>
                <a:srgbClr val="000000"/>
              </a:solidFill>
              <a:uFill>
                <a:solidFill>
                  <a:srgbClr val="FFFFFF"/>
                </a:solidFill>
              </a:uFill>
              <a:latin typeface="Arial"/>
            </a:endParaRPr>
          </a:p>
          <a:p>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The initial priority of a thread in the variable priority class is determined by two</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quantities: process base priority and thread base priority. The process base priority</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is an attribute of the process object, and can take on any value from 1 through 15</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(priority 0 is reserved for the Executive’s per-processor idle threads). Each thread</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object associated with a process object has a thread base priority attribute that</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indicates the thread’s base priority relative to that of the process. The thread’s base</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priority can be equal to that of its process or within two levels above or below that of</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the process. So, for example, if a process has a base priority of 4 and one of its threads</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has a base priority of - 1 , then the initial priority of that thread is 3.</a:t>
            </a:r>
            <a:endParaRPr lang="en-AU" sz="2000" b="0" strike="noStrike" spc="-1" dirty="0">
              <a:solidFill>
                <a:srgbClr val="000000"/>
              </a:solidFill>
              <a:uFill>
                <a:solidFill>
                  <a:srgbClr val="FFFFFF"/>
                </a:solidFill>
              </a:uFill>
              <a:latin typeface="Arial"/>
            </a:endParaRPr>
          </a:p>
          <a:p>
            <a:endParaRPr lang="en-AU" sz="2000" b="0" strike="noStrike" spc="-1" dirty="0">
              <a:solidFill>
                <a:srgbClr val="000000"/>
              </a:solidFill>
              <a:uFill>
                <a:solidFill>
                  <a:srgbClr val="FFFFFF"/>
                </a:solidFill>
              </a:uFill>
              <a:latin typeface="Arial"/>
            </a:endParaRPr>
          </a:p>
        </p:txBody>
      </p:sp>
      <p:sp>
        <p:nvSpPr>
          <p:cNvPr id="27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F8A8F7F-B94E-4CFB-A658-05F855979432}" type="slidenum">
              <a:rPr lang="en-AU" sz="1200" b="0" strike="noStrike" spc="-1">
                <a:solidFill>
                  <a:srgbClr val="000000"/>
                </a:solidFill>
                <a:uFill>
                  <a:solidFill>
                    <a:srgbClr val="FFFFFF"/>
                  </a:solidFill>
                </a:uFill>
                <a:latin typeface="+mn-lt"/>
                <a:ea typeface="+mn-ea"/>
              </a:rPr>
              <a:t>12</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a:solidFill>
                  <a:srgbClr val="000000"/>
                </a:solidFill>
                <a:uFill>
                  <a:solidFill>
                    <a:srgbClr val="FFFFFF"/>
                  </a:solidFill>
                </a:uFill>
                <a:latin typeface="+mn-lt"/>
                <a:ea typeface="+mn-ea"/>
              </a:rPr>
              <a:t>Once a thread in the variable priority class has been created, its actual priority,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referred to as the thread’s current priority, may fluctuate within given boundaries.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current priority may never fall below the thread’s base priority and it may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never exceed 15. Figure 10.15 gives an example. The process object has a base priority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attribute of 4. Each thread object associated with this process object must have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an initial priority of between 2 and 6. Suppose the base priority for thread is 4. Then</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current priority for that thread may fluctuate in the range from 4 through 15</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depending on what boosts it has been given. If a thread is interrupted to wait on an</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I/O event, the kernel boosts its priority. If a boosted thread is interrupted because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it has used up its current time quantum, the kernel lowers its priority. Thus, processor-</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bound threads tend toward lower priorities and I/O-bound threads tend toward</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higher priorities. In the case of I/O-bound threads, the kernel boosts the priority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more for interactive waits (e.g., wait on keyboard or mouse) than for other types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of I/O (e.g., disk I/O). Thus, interactive threads tend to have the highest priorities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within the variable priority class.</a:t>
            </a:r>
            <a:endParaRPr lang="en-AU" sz="2000" b="0" strike="noStrike" spc="-1">
              <a:solidFill>
                <a:srgbClr val="000000"/>
              </a:solidFill>
              <a:uFill>
                <a:solidFill>
                  <a:srgbClr val="FFFFFF"/>
                </a:solidFill>
              </a:uFill>
              <a:latin typeface="Arial"/>
            </a:endParaRPr>
          </a:p>
        </p:txBody>
      </p:sp>
      <p:sp>
        <p:nvSpPr>
          <p:cNvPr id="28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F200DFF-7B7A-4823-A011-DC46BA9E2B93}" type="slidenum">
              <a:rPr lang="en-AU" sz="1200" b="0" strike="noStrike" spc="-1">
                <a:solidFill>
                  <a:srgbClr val="000000"/>
                </a:solidFill>
                <a:uFill>
                  <a:solidFill>
                    <a:srgbClr val="FFFFFF"/>
                  </a:solidFill>
                </a:uFill>
                <a:latin typeface="+mn-lt"/>
                <a:ea typeface="+mn-ea"/>
              </a:rPr>
              <a:t>13</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dirty="0">
                <a:solidFill>
                  <a:srgbClr val="000000"/>
                </a:solidFill>
                <a:uFill>
                  <a:solidFill>
                    <a:srgbClr val="FFFFFF"/>
                  </a:solidFill>
                </a:uFill>
                <a:latin typeface="+mn-lt"/>
                <a:ea typeface="+mn-ea"/>
              </a:rPr>
              <a:t>Windows supports multiprocessor and multicore hardware configurations. The</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threads of any process, including those of the executive, can run on any processor.</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In the absence of affinity restrictions, explained in the next paragraph, the kernel</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dispatcher assigns a ready thread to the next available processor. This assures that</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no processor is idle or is executing a lower-priority thread when a higher-priority</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thread is ready. Multiple threads from the same process can be executing simultaneously</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on multiple processors.</a:t>
            </a:r>
            <a:endParaRPr lang="en-AU" sz="2000" b="0" strike="noStrike" spc="-1" dirty="0">
              <a:solidFill>
                <a:srgbClr val="000000"/>
              </a:solidFill>
              <a:uFill>
                <a:solidFill>
                  <a:srgbClr val="FFFFFF"/>
                </a:solidFill>
              </a:uFill>
              <a:latin typeface="Arial"/>
            </a:endParaRPr>
          </a:p>
          <a:p>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As a default, the kernel dispatcher uses the policy of soft affinity  in assigning</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threads to processors: The dispatcher tries to assign a ready thread to the same</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processor it last ran on. This helps reuse data still in that processor’s memory caches</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from the previous execution of the thread. It is possible for an application to restrict</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its thread execution only to certain processors (hard affinity ).</a:t>
            </a:r>
            <a:endParaRPr lang="en-AU" sz="2000" b="0" strike="noStrike" spc="-1" dirty="0">
              <a:solidFill>
                <a:srgbClr val="000000"/>
              </a:solidFill>
              <a:uFill>
                <a:solidFill>
                  <a:srgbClr val="FFFFFF"/>
                </a:solidFill>
              </a:uFill>
              <a:latin typeface="Arial"/>
            </a:endParaRPr>
          </a:p>
          <a:p>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When Windows is run on a single processor, the highest-priority thread is always</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active unless it is waiting on an event. If there is more than one thread that</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has the same highest priority, then the processor is shared, round robin, among all</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the threads at that priority level. In a multiprocessor system with N  processors, the</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kernel tries to give the N  processors to the N  highest-priority threads that are ready</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to run. The remaining, lower priority, threads must wait until the other threads block</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or have their priority decay. Lower-priority threads may also have their priority</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boosted to 15 for a very short time if they are being starved, solely to correct instances</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of priority inversion.</a:t>
            </a:r>
            <a:endParaRPr lang="en-AU" sz="2000" b="0" strike="noStrike" spc="-1" dirty="0">
              <a:solidFill>
                <a:srgbClr val="000000"/>
              </a:solidFill>
              <a:uFill>
                <a:solidFill>
                  <a:srgbClr val="FFFFFF"/>
                </a:solidFill>
              </a:uFill>
              <a:latin typeface="Arial"/>
            </a:endParaRPr>
          </a:p>
          <a:p>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The foregoing scheduling discipline is affected by the processor affinity attribute</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of a thread. If a thread is ready to execute but the only available processors</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are not in its processor affinity set, then that thread is forced to wait, and the kernel</a:t>
            </a:r>
            <a:endParaRPr lang="en-AU" sz="2000" b="0" strike="noStrike" spc="-1" dirty="0">
              <a:solidFill>
                <a:srgbClr val="000000"/>
              </a:solidFill>
              <a:uFill>
                <a:solidFill>
                  <a:srgbClr val="FFFFFF"/>
                </a:solidFill>
              </a:uFill>
              <a:latin typeface="Arial"/>
            </a:endParaRPr>
          </a:p>
          <a:p>
            <a:r>
              <a:rPr lang="en-AU" sz="1200" b="0" strike="noStrike" spc="-1" dirty="0">
                <a:solidFill>
                  <a:srgbClr val="000000"/>
                </a:solidFill>
                <a:uFill>
                  <a:solidFill>
                    <a:srgbClr val="FFFFFF"/>
                  </a:solidFill>
                </a:uFill>
                <a:latin typeface="+mn-lt"/>
                <a:ea typeface="+mn-ea"/>
              </a:rPr>
              <a:t>schedules the next available thread.</a:t>
            </a:r>
            <a:endParaRPr lang="en-AU" sz="2000" b="0" strike="noStrike" spc="-1" dirty="0">
              <a:solidFill>
                <a:srgbClr val="000000"/>
              </a:solidFill>
              <a:uFill>
                <a:solidFill>
                  <a:srgbClr val="FFFFFF"/>
                </a:solidFill>
              </a:uFill>
              <a:latin typeface="Arial"/>
            </a:endParaRPr>
          </a:p>
        </p:txBody>
      </p:sp>
      <p:sp>
        <p:nvSpPr>
          <p:cNvPr id="28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0E87B47-F7DA-4B62-94CB-E99C25A2FCCA}" type="slidenum">
              <a:rPr lang="en-AU" sz="1200" b="0" strike="noStrike" spc="-1">
                <a:solidFill>
                  <a:srgbClr val="000000"/>
                </a:solidFill>
                <a:uFill>
                  <a:solidFill>
                    <a:srgbClr val="FFFFFF"/>
                  </a:solidFill>
                </a:uFill>
                <a:latin typeface="+mn-lt"/>
                <a:ea typeface="+mn-ea"/>
              </a:rPr>
              <a:t>14</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a:solidFill>
                  <a:srgbClr val="000000"/>
                </a:solidFill>
                <a:uFill>
                  <a:solidFill>
                    <a:srgbClr val="FFFFFF"/>
                  </a:solidFill>
                </a:uFill>
                <a:latin typeface="+mn-lt"/>
                <a:ea typeface="+mn-ea"/>
              </a:rPr>
              <a:t>Figure 10.10 is an example that illustrates the distinction between FIFO and RR</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scheduling. Assume a process has four threads with three relative priorities assigned</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as shown in Figure 10.10a . Assume that all waiting sthreads are ready to execute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when the current thread waits or terminates and that no higher-priority thread is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awakened while a thread is executing. Figure 10.10b shows a flow in which all of the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threads are in the SCHED_FIFO class. Thread D executes until it waits or terminates.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Next, although threads B and C have the same priority, thread B starts because it has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been waiting longer than thread C. Thread B executes until it waits or terminates,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then thread C executes until it waits or terminates. Finally, thread A executes.</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Figure 10.10c shows a sample flow if all of the threads are in the SCHED_RR</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class. Thread D executes until it waits or terminates. Next, threads B and C are time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sliced, because they both have the same priority. Finally, thread A executes.</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final scheduling class is SCHED_OTHER . A thread in this class can only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execute if there are no real-time threads ready to execute.</a:t>
            </a:r>
            <a:endParaRPr lang="en-AU" sz="2000" b="0" strike="noStrike" spc="-1">
              <a:solidFill>
                <a:srgbClr val="000000"/>
              </a:solidFill>
              <a:uFill>
                <a:solidFill>
                  <a:srgbClr val="FFFFFF"/>
                </a:solidFill>
              </a:uFill>
              <a:latin typeface="Arial"/>
            </a:endParaRPr>
          </a:p>
        </p:txBody>
      </p:sp>
      <p:sp>
        <p:nvSpPr>
          <p:cNvPr id="25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C3737D-14E9-476A-8692-5941D1E0081E}" type="slidenum">
              <a:rPr lang="en-AU" sz="1200" b="0" strike="noStrike" spc="-1">
                <a:solidFill>
                  <a:srgbClr val="000000"/>
                </a:solidFill>
                <a:uFill>
                  <a:solidFill>
                    <a:srgbClr val="FFFFFF"/>
                  </a:solidFill>
                </a:uFill>
                <a:latin typeface="+mn-lt"/>
                <a:ea typeface="+mn-ea"/>
              </a:rPr>
              <a:t>2</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a:solidFill>
                  <a:srgbClr val="000000"/>
                </a:solidFill>
                <a:uFill>
                  <a:solidFill>
                    <a:srgbClr val="FFFFFF"/>
                  </a:solidFill>
                </a:uFill>
                <a:latin typeface="+mn-lt"/>
                <a:ea typeface="+mn-ea"/>
              </a:rPr>
              <a:t>The Linux 2.4 scheduler for the SCHED_OTHER class did not scale well with increasing</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number of processors and increasing number of processes. The drawbacks of</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this scheduler include the following:</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The Linux 2.4 scheduler uses a single runqueue for all processors in a symmetric</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multiprocessing system (SMP). This means a task can be scheduled on any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processor, which can be good for load balancing but bad for memory caches.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For example, suppose a task executed on CPU-1, and its data were in that processor’s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cache. If the task got rescheduled to CPU-2, its data would need to be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invalidated in CPU-1 and brought into CPU-2.</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The Linux 2.4 scheduler uses a single runqueue lock. Thus, in an SMP system,</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act of choosing a task to execute locks out any other processor from</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manipulating the runqueues. The result is idle processors awaiting release of</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runqueue lock and decreased efficiency.</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Preemption is not possible in the Linux 2.4 scheduler; this means that a lower priority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task can execute while a higher-priority task waited for it to complete.</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To correct these problems, Linux 2.6 uses a completely new priority scheduler</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known as the O(1) scheduler. The scheduler is designed so that the time to select</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appropriate process and assign it to a processor is constant, regardless of the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load on the system or the number of processors.</a:t>
            </a:r>
            <a:endParaRPr lang="en-AU" sz="2000" b="0" strike="noStrike" spc="-1">
              <a:solidFill>
                <a:srgbClr val="000000"/>
              </a:solidFill>
              <a:uFill>
                <a:solidFill>
                  <a:srgbClr val="FFFFFF"/>
                </a:solidFill>
              </a:uFill>
              <a:latin typeface="Arial"/>
            </a:endParaRPr>
          </a:p>
        </p:txBody>
      </p:sp>
      <p:sp>
        <p:nvSpPr>
          <p:cNvPr id="26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6FCD648-068E-47B1-A5F3-7ADF260A166C}" type="slidenum">
              <a:rPr lang="en-AU" sz="1200" b="0" strike="noStrike" spc="-1">
                <a:solidFill>
                  <a:srgbClr val="000000"/>
                </a:solidFill>
                <a:uFill>
                  <a:solidFill>
                    <a:srgbClr val="FFFFFF"/>
                  </a:solidFill>
                </a:uFill>
                <a:latin typeface="+mn-lt"/>
                <a:ea typeface="+mn-ea"/>
              </a:rPr>
              <a:t>3</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a:solidFill>
                  <a:srgbClr val="000000"/>
                </a:solidFill>
                <a:uFill>
                  <a:solidFill>
                    <a:srgbClr val="FFFFFF"/>
                  </a:solidFill>
                </a:uFill>
                <a:latin typeface="+mn-lt"/>
                <a:ea typeface="+mn-ea"/>
              </a:rPr>
              <a:t>The kernel maintains two scheduling data structure for each processor in the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system, of the following form ( Figure 10.11 ):</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struct prio_array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int nr_active; /* number of tasks in this array*/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unsigned long bitmap[BITMAP_SIZE]; /* priority bitmap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struct list_head queue[MAX_PRIO]; /* priority queues */</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 separate queue is maintained for each priority level. The total number of</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queues in the structure is MAX_PRIO , which has a default value of 140. The structure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also includes a bitmap array of sufficient size to provide one bit per priority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level. Thus, with 140 priority levels and 32-bit words, BITMAP_SIZE has a value of</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5. This creates a bitmap of 160 bits, of which 20 bits are ignored. The bitmap indicates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which queues are not empty. Finally, nr_active indicates the total number</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of tasks present on all queues. Two structures are maintained: an active queues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structure and an expired queues structure.</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Initially, both bitmaps are set to all zeroes and all queues are empty. As a</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process becomes ready, it is assigned to the appropriate priority queue in the active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queues structure and is assigned the appropriate timeslice. If a task is preempted</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before it completes its timeslice, it is returned to an active queue. When a task completes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its timeslice, it goes into the appropriate queue in the expired queues structure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and is assigned a new timeslice. All scheduling is done from among tasks in the active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queues structure. When the active queues structure is empty, a simple pointer assignment</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results in a switch of the active and expired queues, and scheduling continues.</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Scheduling is simple and efficient. On a given processor, the scheduler picks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highest-priority nonempty queue. If multiple tasks are in that queue, the tasks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are scheduled in round-robin fashion.</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Linux also includes a mechanism for moving tasks from the queue lists of one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processor to that of another. Periodically, the scheduler checks to see if there is a substantial</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imbalance among the number of tasks assigned to each processor. To balance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load, the schedule can transfer some tasks. The highest-priority active tasks are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selected for transfer, because it is more important to distribute high-priority tasks fairly.</a:t>
            </a:r>
            <a:endParaRPr lang="en-AU" sz="2000" b="0" strike="noStrike" spc="-1">
              <a:solidFill>
                <a:srgbClr val="000000"/>
              </a:solidFill>
              <a:uFill>
                <a:solidFill>
                  <a:srgbClr val="FFFFFF"/>
                </a:solidFill>
              </a:uFill>
              <a:latin typeface="Arial"/>
            </a:endParaRPr>
          </a:p>
        </p:txBody>
      </p:sp>
      <p:sp>
        <p:nvSpPr>
          <p:cNvPr id="26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2DEB8E2-03B4-4B7A-A48E-B14DB7765F32}" type="slidenum">
              <a:rPr lang="en-AU" sz="1200" b="0" strike="noStrike" spc="-1">
                <a:solidFill>
                  <a:srgbClr val="000000"/>
                </a:solidFill>
                <a:uFill>
                  <a:solidFill>
                    <a:srgbClr val="FFFFFF"/>
                  </a:solidFill>
                </a:uFill>
                <a:latin typeface="+mn-lt"/>
                <a:ea typeface="+mn-ea"/>
              </a:rPr>
              <a:t>4</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a:solidFill>
                  <a:srgbClr val="000000"/>
                </a:solidFill>
                <a:uFill>
                  <a:solidFill>
                    <a:srgbClr val="FFFFFF"/>
                  </a:solidFill>
                </a:uFill>
                <a:latin typeface="+mn-lt"/>
                <a:ea typeface="+mn-ea"/>
              </a:rPr>
              <a:t>The scheduling algorithm used in UNIX SVR4 is a complete overhaul of the scheduling</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algorithm used in earlier UNIX systems (described in Section 9.3 ). The new</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algorithm is designed to give highest preference to real-time processes, next-highest</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preference to kernel-mode processes, and lowest preference to other user-mode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processes, referred to as time-shared processes. </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two major modifications implemented in SVR4 are as follows:</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1. The addition of a preemptable static priority scheduler and the introduction of</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 set of 160 priority levels divided into three priority classes.</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2. The insertion of preemption points. Because the basic kernel is not preemptive,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it can only be split into processing steps that must run to completion</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without interruption. In between the processing steps, safe places known as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preemption points have been identified where the kernel can safely interrupt</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processing and schedule a new process. A safe place is defined as a region</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of code where all kernel data structures are either updated and consistent or</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locked via a semaphore.</a:t>
            </a:r>
            <a:endParaRPr lang="en-AU" sz="2000" b="0" strike="noStrike" spc="-1">
              <a:solidFill>
                <a:srgbClr val="000000"/>
              </a:solidFill>
              <a:uFill>
                <a:solidFill>
                  <a:srgbClr val="FFFFFF"/>
                </a:solidFill>
              </a:uFill>
              <a:latin typeface="Arial"/>
            </a:endParaRPr>
          </a:p>
        </p:txBody>
      </p:sp>
      <p:sp>
        <p:nvSpPr>
          <p:cNvPr id="26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AD8D0F-B75E-4A4B-906B-DA1053EBEE55}" type="slidenum">
              <a:rPr lang="en-AU" sz="1200" b="0" strike="noStrike" spc="-1">
                <a:solidFill>
                  <a:srgbClr val="000000"/>
                </a:solidFill>
                <a:uFill>
                  <a:solidFill>
                    <a:srgbClr val="FFFFFF"/>
                  </a:solidFill>
                </a:uFill>
                <a:latin typeface="+mn-lt"/>
                <a:ea typeface="+mn-ea"/>
              </a:rPr>
              <a:t>5</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a:solidFill>
                  <a:srgbClr val="000000"/>
                </a:solidFill>
                <a:uFill>
                  <a:solidFill>
                    <a:srgbClr val="FFFFFF"/>
                  </a:solidFill>
                </a:uFill>
                <a:latin typeface="+mn-lt"/>
                <a:ea typeface="+mn-ea"/>
              </a:rPr>
              <a:t>Figure 10.12 illustrates the 160 priority levels defined in SVR4. Each process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is defined to belong to one of three priority classes and is assigned a priority level</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within that class. </a:t>
            </a:r>
            <a:endParaRPr lang="en-AU" sz="2000" b="0" strike="noStrike" spc="-1">
              <a:solidFill>
                <a:srgbClr val="000000"/>
              </a:solidFill>
              <a:uFill>
                <a:solidFill>
                  <a:srgbClr val="FFFFFF"/>
                </a:solidFill>
              </a:uFill>
              <a:latin typeface="Arial"/>
            </a:endParaRPr>
          </a:p>
        </p:txBody>
      </p:sp>
      <p:sp>
        <p:nvSpPr>
          <p:cNvPr id="26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37615B4-A203-4E37-97F9-CEB90C81E88C}" type="slidenum">
              <a:rPr lang="en-AU" sz="1200" b="0" strike="noStrike" spc="-1">
                <a:solidFill>
                  <a:srgbClr val="000000"/>
                </a:solidFill>
                <a:uFill>
                  <a:solidFill>
                    <a:srgbClr val="FFFFFF"/>
                  </a:solidFill>
                </a:uFill>
                <a:latin typeface="+mn-lt"/>
                <a:ea typeface="+mn-ea"/>
              </a:rPr>
              <a:t>6</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p:cNvSpPr>
          <p:nvPr>
            <p:ph type="body"/>
          </p:nvPr>
        </p:nvSpPr>
        <p:spPr>
          <a:xfrm>
            <a:off x="685800" y="4343400"/>
            <a:ext cx="5485680" cy="4114080"/>
          </a:xfrm>
          <a:prstGeom prst="rect">
            <a:avLst/>
          </a:prstGeom>
        </p:spPr>
        <p:txBody>
          <a:bodyPr lIns="0" tIns="0" rIns="0" bIns="0"/>
          <a:lstStyle/>
          <a:p>
            <a:r>
              <a:rPr lang="en-AU" sz="1200" b="1" strike="noStrike" spc="-1">
                <a:solidFill>
                  <a:srgbClr val="000000"/>
                </a:solidFill>
                <a:uFill>
                  <a:solidFill>
                    <a:srgbClr val="FFFFFF"/>
                  </a:solidFill>
                </a:uFill>
                <a:latin typeface="+mn-lt"/>
                <a:ea typeface="+mn-ea"/>
              </a:rPr>
              <a:t>Real time (159-100): Processes at these priority levels are guaranteed to be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selected to run before any kernel or time-sharing process. In addition, real-time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processes can make use of preemption points to preempt kernel processes and</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user processes.</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a:t>
            </a:r>
            <a:r>
              <a:rPr lang="en-AU" sz="1200" b="1" strike="noStrike" spc="-1">
                <a:solidFill>
                  <a:srgbClr val="000000"/>
                </a:solidFill>
                <a:uFill>
                  <a:solidFill>
                    <a:srgbClr val="FFFFFF"/>
                  </a:solidFill>
                </a:uFill>
                <a:latin typeface="+mn-lt"/>
                <a:ea typeface="+mn-ea"/>
              </a:rPr>
              <a:t>Kernel (99-60): Processes at these priority levels are guaranteed to be selected</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to run before any time-sharing process but must defer to real-time processes.</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a:t>
            </a:r>
            <a:r>
              <a:rPr lang="en-AU" sz="1200" b="1" strike="noStrike" spc="-1">
                <a:solidFill>
                  <a:srgbClr val="000000"/>
                </a:solidFill>
                <a:uFill>
                  <a:solidFill>
                    <a:srgbClr val="FFFFFF"/>
                  </a:solidFill>
                </a:uFill>
                <a:latin typeface="+mn-lt"/>
                <a:ea typeface="+mn-ea"/>
              </a:rPr>
              <a:t>Time-shared (59-0): The lowest-priority processes, intended for user applications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other than real-time applications.</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p:txBody>
      </p:sp>
      <p:sp>
        <p:nvSpPr>
          <p:cNvPr id="26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BFFBAD1-68D8-4BE0-B529-143C4AA9E4FD}" type="slidenum">
              <a:rPr lang="en-AU" sz="1200" b="0" strike="noStrike" spc="-1">
                <a:solidFill>
                  <a:srgbClr val="000000"/>
                </a:solidFill>
                <a:uFill>
                  <a:solidFill>
                    <a:srgbClr val="FFFFFF"/>
                  </a:solidFill>
                </a:uFill>
                <a:latin typeface="+mn-lt"/>
                <a:ea typeface="+mn-ea"/>
              </a:rPr>
              <a:t>7</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343400"/>
            <a:ext cx="5485680" cy="4114080"/>
          </a:xfrm>
          <a:prstGeom prst="rect">
            <a:avLst/>
          </a:prstGeom>
        </p:spPr>
        <p:txBody>
          <a:bodyPr lIns="0" tIns="0" rIns="0" bIns="0"/>
          <a:lstStyle/>
          <a:p>
            <a:r>
              <a:rPr lang="en-AU" sz="1200" b="0" strike="noStrike" spc="-1">
                <a:solidFill>
                  <a:srgbClr val="000000"/>
                </a:solidFill>
                <a:uFill>
                  <a:solidFill>
                    <a:srgbClr val="FFFFFF"/>
                  </a:solidFill>
                </a:uFill>
                <a:latin typeface="+mn-lt"/>
                <a:ea typeface="+mn-ea"/>
              </a:rPr>
              <a:t>The UNIX FreeBSD scheduler is designed to provide a more efficient operation</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than previous UNIX schedulers under heavy load and when used on a multiprocessor</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or multicore platform. The scheduler is quite complex and here we present on</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overview of the most significant design features; for more detail, see [MCKU05]</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and [ROBE03].</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underlying priority mechanism in the FreeBSD 5.1 scheduler is similar to that</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of UNIX SVR4. For FreeBSD, five priority classes are defined ( Table 10.5 ); the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first two classes are for kernel-mode thread and the remaining classes for user-mode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threads. Kernel threads execute code that is complied into the kernel’s load image</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and operate with the kernel’s privileged execution code.</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highest-priority threads are referred to as </a:t>
            </a:r>
            <a:r>
              <a:rPr lang="en-AU" sz="1200" b="0" i="1" strike="noStrike" spc="-1">
                <a:solidFill>
                  <a:srgbClr val="000000"/>
                </a:solidFill>
                <a:uFill>
                  <a:solidFill>
                    <a:srgbClr val="FFFFFF"/>
                  </a:solidFill>
                </a:uFill>
                <a:latin typeface="+mn-lt"/>
                <a:ea typeface="+mn-ea"/>
              </a:rPr>
              <a:t>bottom-half kernel. Threads in</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this class run in the kernel are scheduled based on interrupt priorities. These priorities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are set when the corresponding devices are configured and do not change.</a:t>
            </a:r>
            <a:endParaRPr lang="en-AU" sz="2000" b="0" strike="noStrike" spc="-1">
              <a:solidFill>
                <a:srgbClr val="000000"/>
              </a:solidFill>
              <a:uFill>
                <a:solidFill>
                  <a:srgbClr val="FFFFFF"/>
                </a:solidFill>
              </a:uFill>
              <a:latin typeface="Arial"/>
            </a:endParaRPr>
          </a:p>
          <a:p>
            <a:r>
              <a:rPr lang="en-AU" sz="1200" b="0" i="1" strike="noStrike" spc="-1">
                <a:solidFill>
                  <a:srgbClr val="000000"/>
                </a:solidFill>
                <a:uFill>
                  <a:solidFill>
                    <a:srgbClr val="FFFFFF"/>
                  </a:solidFill>
                </a:uFill>
                <a:latin typeface="+mn-lt"/>
                <a:ea typeface="+mn-ea"/>
              </a:rPr>
              <a:t>Top-half kernel threads also run in the kernel and execute various kernel functions.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These priorities are set based on predefined priorities and never change.</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The next lower priority class is referred to as </a:t>
            </a:r>
            <a:r>
              <a:rPr lang="en-AU" sz="1200" b="0" i="1" strike="noStrike" spc="-1">
                <a:solidFill>
                  <a:srgbClr val="000000"/>
                </a:solidFill>
                <a:uFill>
                  <a:solidFill>
                    <a:srgbClr val="FFFFFF"/>
                  </a:solidFill>
                </a:uFill>
                <a:latin typeface="+mn-lt"/>
                <a:ea typeface="+mn-ea"/>
              </a:rPr>
              <a:t>real-time user. A thread with a</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real-time priority is not subject to priority degradation. That is, a real-time thread</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maintains the priority it began with and does not drop to a lower priority as a result</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of using resources. Next comes the </a:t>
            </a:r>
            <a:r>
              <a:rPr lang="en-AU" sz="1200" b="0" i="1" strike="noStrike" spc="-1">
                <a:solidFill>
                  <a:srgbClr val="000000"/>
                </a:solidFill>
                <a:uFill>
                  <a:solidFill>
                    <a:srgbClr val="FFFFFF"/>
                  </a:solidFill>
                </a:uFill>
                <a:latin typeface="+mn-lt"/>
                <a:ea typeface="+mn-ea"/>
              </a:rPr>
              <a:t>time-sharing user priority class. For threads in</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this class, priority is periodically recalculated based on a number of parameters,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including the amount of processor time used, the amount of memory resources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held, and other resource consumption parameters. The lowest range of priorities is</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referred to as the </a:t>
            </a:r>
            <a:r>
              <a:rPr lang="en-AU" sz="1200" b="0" i="1" strike="noStrike" spc="-1">
                <a:solidFill>
                  <a:srgbClr val="000000"/>
                </a:solidFill>
                <a:uFill>
                  <a:solidFill>
                    <a:srgbClr val="FFFFFF"/>
                  </a:solidFill>
                </a:uFill>
                <a:latin typeface="+mn-lt"/>
                <a:ea typeface="+mn-ea"/>
              </a:rPr>
              <a:t>idle user class. This class is intended for applications that will only</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consume processor time when no other threads are ready to execute.</a:t>
            </a:r>
            <a:endParaRPr lang="en-AU" sz="2000" b="0" strike="noStrike" spc="-1">
              <a:solidFill>
                <a:srgbClr val="000000"/>
              </a:solidFill>
              <a:uFill>
                <a:solidFill>
                  <a:srgbClr val="FFFFFF"/>
                </a:solidFill>
              </a:uFill>
              <a:latin typeface="Arial"/>
            </a:endParaRPr>
          </a:p>
        </p:txBody>
      </p:sp>
      <p:sp>
        <p:nvSpPr>
          <p:cNvPr id="27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D3F4F08-A862-4598-9F8F-3EEEC999C464}" type="slidenum">
              <a:rPr lang="en-AU" sz="1200" b="0" strike="noStrike" spc="-1">
                <a:solidFill>
                  <a:srgbClr val="000000"/>
                </a:solidFill>
                <a:uFill>
                  <a:solidFill>
                    <a:srgbClr val="FFFFFF"/>
                  </a:solidFill>
                </a:uFill>
                <a:latin typeface="+mn-lt"/>
                <a:ea typeface="+mn-ea"/>
              </a:rPr>
              <a:t>8</a:t>
            </a:fld>
            <a:endParaRPr lang="en-AU"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latest version of the FreeBSD scheduler, introduced with FreeBSD 5.0, was</a:t>
            </a:r>
          </a:p>
          <a:p>
            <a:r>
              <a:rPr lang="en-US" sz="1200" kern="1200" baseline="0" dirty="0" smtClean="0">
                <a:solidFill>
                  <a:schemeClr val="tx1"/>
                </a:solidFill>
                <a:latin typeface="+mn-lt"/>
                <a:ea typeface="+mn-ea"/>
                <a:cs typeface="+mn-cs"/>
              </a:rPr>
              <a:t>designed to provide effective scheduling for a SMP or multicore system. The new</a:t>
            </a:r>
          </a:p>
          <a:p>
            <a:r>
              <a:rPr lang="en-US" sz="1200" kern="1200" baseline="0" dirty="0" smtClean="0">
                <a:solidFill>
                  <a:schemeClr val="tx1"/>
                </a:solidFill>
                <a:latin typeface="+mn-lt"/>
                <a:ea typeface="+mn-ea"/>
                <a:cs typeface="+mn-cs"/>
              </a:rPr>
              <a:t>scheduler meets three design goals: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Address the need for processor affinity in SMP and multicore systems. The term</a:t>
            </a:r>
          </a:p>
          <a:p>
            <a:r>
              <a:rPr lang="en-US" sz="1200" i="1" kern="1200" baseline="0" dirty="0" smtClean="0">
                <a:solidFill>
                  <a:schemeClr val="tx1"/>
                </a:solidFill>
                <a:latin typeface="+mn-lt"/>
                <a:ea typeface="+mn-ea"/>
                <a:cs typeface="+mn-cs"/>
              </a:rPr>
              <a:t>processor affinity refers to a scheduler that only migrates a thread (moves thread</a:t>
            </a:r>
          </a:p>
          <a:p>
            <a:r>
              <a:rPr lang="en-US" sz="1200" kern="1200" baseline="0" dirty="0" smtClean="0">
                <a:solidFill>
                  <a:schemeClr val="tx1"/>
                </a:solidFill>
                <a:latin typeface="+mn-lt"/>
                <a:ea typeface="+mn-ea"/>
                <a:cs typeface="+mn-cs"/>
              </a:rPr>
              <a:t>from one processor to another) when necessary to avoid having an idle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Provide better support for multithreading on multicore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Improve the performance of the scheduling algorithm, so that it is no longer a</a:t>
            </a:r>
          </a:p>
          <a:p>
            <a:r>
              <a:rPr lang="en-US" sz="1200" kern="1200" baseline="0" dirty="0" smtClean="0">
                <a:solidFill>
                  <a:schemeClr val="tx1"/>
                </a:solidFill>
                <a:latin typeface="+mn-lt"/>
                <a:ea typeface="+mn-ea"/>
                <a:cs typeface="+mn-cs"/>
              </a:rPr>
              <a:t>function of the number of threads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subsection, we look at three key features of the new scheduler: queue</a:t>
            </a:r>
          </a:p>
          <a:p>
            <a:r>
              <a:rPr lang="en-US" sz="1200" kern="1200" baseline="0" dirty="0" smtClean="0">
                <a:solidFill>
                  <a:schemeClr val="tx1"/>
                </a:solidFill>
                <a:latin typeface="+mn-lt"/>
                <a:ea typeface="+mn-ea"/>
                <a:cs typeface="+mn-cs"/>
              </a:rPr>
              <a:t>structure, interactivity scoring, and thread migration.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122878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864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292480" y="1768680"/>
            <a:ext cx="5494680" cy="4384080"/>
          </a:xfrm>
          <a:prstGeom prst="rect">
            <a:avLst/>
          </a:prstGeom>
          <a:ln>
            <a:noFill/>
          </a:ln>
        </p:spPr>
      </p:pic>
      <p:pic>
        <p:nvPicPr>
          <p:cNvPr id="38" name="Picture 37"/>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48"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50400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515268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50400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515268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7" name="PlaceHolder 4"/>
          <p:cNvSpPr>
            <a:spLocks noGrp="1"/>
          </p:cNvSpPr>
          <p:nvPr>
            <p:ph type="body"/>
          </p:nvPr>
        </p:nvSpPr>
        <p:spPr>
          <a:xfrm>
            <a:off x="504000" y="405864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868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504000" y="405864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515268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50400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8" name="PlaceHolder 3"/>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79" name="Picture 78"/>
          <p:cNvPicPr/>
          <p:nvPr/>
        </p:nvPicPr>
        <p:blipFill>
          <a:blip r:embed="rId2"/>
          <a:stretch/>
        </p:blipFill>
        <p:spPr>
          <a:xfrm>
            <a:off x="2292480" y="1768680"/>
            <a:ext cx="5494680" cy="4384080"/>
          </a:xfrm>
          <a:prstGeom prst="rect">
            <a:avLst/>
          </a:prstGeom>
          <a:ln>
            <a:noFill/>
          </a:ln>
        </p:spPr>
      </p:pic>
      <p:pic>
        <p:nvPicPr>
          <p:cNvPr id="80" name="Picture 79"/>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1045" y="2519893"/>
            <a:ext cx="8652536" cy="2015913"/>
          </a:xfrm>
        </p:spPr>
        <p:txBody>
          <a:bodyPr>
            <a:normAutofit/>
          </a:bodyPr>
          <a:lstStyle>
            <a:lvl1pPr>
              <a:defRPr sz="1984"/>
            </a:lvl1pPr>
            <a:lvl2pPr>
              <a:defRPr sz="1984"/>
            </a:lvl2pPr>
            <a:lvl3pPr>
              <a:defRPr sz="1984"/>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8/29/2017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721045" y="4743223"/>
            <a:ext cx="8652536" cy="2015913"/>
          </a:xfrm>
        </p:spPr>
        <p:txBody>
          <a:bodyPr>
            <a:normAutofit/>
          </a:bodyPr>
          <a:lstStyle>
            <a:lvl1pPr>
              <a:defRPr sz="1984"/>
            </a:lvl1pPr>
            <a:lvl2pPr>
              <a:defRPr sz="1984"/>
            </a:lvl2pPr>
            <a:lvl3pPr>
              <a:defRPr sz="1984"/>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28658172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7"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50400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8" name="PlaceHolder 4"/>
          <p:cNvSpPr>
            <a:spLocks noGrp="1"/>
          </p:cNvSpPr>
          <p:nvPr>
            <p:ph type="body"/>
          </p:nvPr>
        </p:nvSpPr>
        <p:spPr>
          <a:xfrm>
            <a:off x="515268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50400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515268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6" name="PlaceHolder 4"/>
          <p:cNvSpPr>
            <a:spLocks noGrp="1"/>
          </p:cNvSpPr>
          <p:nvPr>
            <p:ph type="body"/>
          </p:nvPr>
        </p:nvSpPr>
        <p:spPr>
          <a:xfrm>
            <a:off x="504000" y="405864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504000" y="176868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504000" y="405864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3" name="PlaceHolder 4"/>
          <p:cNvSpPr>
            <a:spLocks noGrp="1"/>
          </p:cNvSpPr>
          <p:nvPr>
            <p:ph type="body"/>
          </p:nvPr>
        </p:nvSpPr>
        <p:spPr>
          <a:xfrm>
            <a:off x="515268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4" name="PlaceHolder 5"/>
          <p:cNvSpPr>
            <a:spLocks noGrp="1"/>
          </p:cNvSpPr>
          <p:nvPr>
            <p:ph type="body"/>
          </p:nvPr>
        </p:nvSpPr>
        <p:spPr>
          <a:xfrm>
            <a:off x="50400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118" name="Picture 117"/>
          <p:cNvPicPr/>
          <p:nvPr/>
        </p:nvPicPr>
        <p:blipFill>
          <a:blip r:embed="rId2"/>
          <a:stretch/>
        </p:blipFill>
        <p:spPr>
          <a:xfrm>
            <a:off x="2292480" y="1768680"/>
            <a:ext cx="5494680" cy="4384080"/>
          </a:xfrm>
          <a:prstGeom prst="rect">
            <a:avLst/>
          </a:prstGeom>
          <a:ln>
            <a:noFill/>
          </a:ln>
        </p:spPr>
      </p:pic>
      <p:pic>
        <p:nvPicPr>
          <p:cNvPr id="119" name="Picture 118"/>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2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50400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31" name="PlaceHolder 3"/>
          <p:cNvSpPr>
            <a:spLocks noGrp="1"/>
          </p:cNvSpPr>
          <p:nvPr>
            <p:ph type="body"/>
          </p:nvPr>
        </p:nvSpPr>
        <p:spPr>
          <a:xfrm>
            <a:off x="515268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35"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36" name="PlaceHolder 3"/>
          <p:cNvSpPr>
            <a:spLocks noGrp="1"/>
          </p:cNvSpPr>
          <p:nvPr>
            <p:ph type="body"/>
          </p:nvPr>
        </p:nvSpPr>
        <p:spPr>
          <a:xfrm>
            <a:off x="50400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37" name="PlaceHolder 4"/>
          <p:cNvSpPr>
            <a:spLocks noGrp="1"/>
          </p:cNvSpPr>
          <p:nvPr>
            <p:ph type="body"/>
          </p:nvPr>
        </p:nvSpPr>
        <p:spPr>
          <a:xfrm>
            <a:off x="515268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39" name="PlaceHolder 2"/>
          <p:cNvSpPr>
            <a:spLocks noGrp="1"/>
          </p:cNvSpPr>
          <p:nvPr>
            <p:ph type="body"/>
          </p:nvPr>
        </p:nvSpPr>
        <p:spPr>
          <a:xfrm>
            <a:off x="50400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0"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1" name="PlaceHolder 4"/>
          <p:cNvSpPr>
            <a:spLocks noGrp="1"/>
          </p:cNvSpPr>
          <p:nvPr>
            <p:ph type="body"/>
          </p:nvPr>
        </p:nvSpPr>
        <p:spPr>
          <a:xfrm>
            <a:off x="515268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3"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4"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5" name="PlaceHolder 4"/>
          <p:cNvSpPr>
            <a:spLocks noGrp="1"/>
          </p:cNvSpPr>
          <p:nvPr>
            <p:ph type="body"/>
          </p:nvPr>
        </p:nvSpPr>
        <p:spPr>
          <a:xfrm>
            <a:off x="504000" y="405864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7" name="PlaceHolder 2"/>
          <p:cNvSpPr>
            <a:spLocks noGrp="1"/>
          </p:cNvSpPr>
          <p:nvPr>
            <p:ph type="body"/>
          </p:nvPr>
        </p:nvSpPr>
        <p:spPr>
          <a:xfrm>
            <a:off x="504000" y="176868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8" name="PlaceHolder 3"/>
          <p:cNvSpPr>
            <a:spLocks noGrp="1"/>
          </p:cNvSpPr>
          <p:nvPr>
            <p:ph type="body"/>
          </p:nvPr>
        </p:nvSpPr>
        <p:spPr>
          <a:xfrm>
            <a:off x="504000" y="405864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1"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2" name="PlaceHolder 4"/>
          <p:cNvSpPr>
            <a:spLocks noGrp="1"/>
          </p:cNvSpPr>
          <p:nvPr>
            <p:ph type="body"/>
          </p:nvPr>
        </p:nvSpPr>
        <p:spPr>
          <a:xfrm>
            <a:off x="515268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3" name="PlaceHolder 5"/>
          <p:cNvSpPr>
            <a:spLocks noGrp="1"/>
          </p:cNvSpPr>
          <p:nvPr>
            <p:ph type="body"/>
          </p:nvPr>
        </p:nvSpPr>
        <p:spPr>
          <a:xfrm>
            <a:off x="50400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55" name="PlaceHolder 2"/>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6" name="PlaceHolder 3"/>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157" name="Picture 156"/>
          <p:cNvPicPr/>
          <p:nvPr/>
        </p:nvPicPr>
        <p:blipFill>
          <a:blip r:embed="rId2"/>
          <a:stretch/>
        </p:blipFill>
        <p:spPr>
          <a:xfrm>
            <a:off x="2292480" y="1768680"/>
            <a:ext cx="5494680" cy="4384080"/>
          </a:xfrm>
          <a:prstGeom prst="rect">
            <a:avLst/>
          </a:prstGeom>
          <a:ln>
            <a:noFill/>
          </a:ln>
        </p:spPr>
      </p:pic>
      <p:pic>
        <p:nvPicPr>
          <p:cNvPr id="158" name="Picture 157"/>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68"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50400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515268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50400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79" name="PlaceHolder 4"/>
          <p:cNvSpPr>
            <a:spLocks noGrp="1"/>
          </p:cNvSpPr>
          <p:nvPr>
            <p:ph type="body"/>
          </p:nvPr>
        </p:nvSpPr>
        <p:spPr>
          <a:xfrm>
            <a:off x="515268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81" name="PlaceHolder 2"/>
          <p:cNvSpPr>
            <a:spLocks noGrp="1"/>
          </p:cNvSpPr>
          <p:nvPr>
            <p:ph type="body"/>
          </p:nvPr>
        </p:nvSpPr>
        <p:spPr>
          <a:xfrm>
            <a:off x="50400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82"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83" name="PlaceHolder 4"/>
          <p:cNvSpPr>
            <a:spLocks noGrp="1"/>
          </p:cNvSpPr>
          <p:nvPr>
            <p:ph type="body"/>
          </p:nvPr>
        </p:nvSpPr>
        <p:spPr>
          <a:xfrm>
            <a:off x="515268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85"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86"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87" name="PlaceHolder 4"/>
          <p:cNvSpPr>
            <a:spLocks noGrp="1"/>
          </p:cNvSpPr>
          <p:nvPr>
            <p:ph type="body"/>
          </p:nvPr>
        </p:nvSpPr>
        <p:spPr>
          <a:xfrm>
            <a:off x="504000" y="405864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89" name="PlaceHolder 2"/>
          <p:cNvSpPr>
            <a:spLocks noGrp="1"/>
          </p:cNvSpPr>
          <p:nvPr>
            <p:ph type="body"/>
          </p:nvPr>
        </p:nvSpPr>
        <p:spPr>
          <a:xfrm>
            <a:off x="504000" y="176868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90" name="PlaceHolder 3"/>
          <p:cNvSpPr>
            <a:spLocks noGrp="1"/>
          </p:cNvSpPr>
          <p:nvPr>
            <p:ph type="body"/>
          </p:nvPr>
        </p:nvSpPr>
        <p:spPr>
          <a:xfrm>
            <a:off x="504000" y="405864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92"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93"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94" name="PlaceHolder 4"/>
          <p:cNvSpPr>
            <a:spLocks noGrp="1"/>
          </p:cNvSpPr>
          <p:nvPr>
            <p:ph type="body"/>
          </p:nvPr>
        </p:nvSpPr>
        <p:spPr>
          <a:xfrm>
            <a:off x="515268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95" name="PlaceHolder 5"/>
          <p:cNvSpPr>
            <a:spLocks noGrp="1"/>
          </p:cNvSpPr>
          <p:nvPr>
            <p:ph type="body"/>
          </p:nvPr>
        </p:nvSpPr>
        <p:spPr>
          <a:xfrm>
            <a:off x="50400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97" name="PlaceHolder 2"/>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98" name="PlaceHolder 3"/>
          <p:cNvSpPr>
            <a:spLocks noGrp="1"/>
          </p:cNvSpPr>
          <p:nvPr>
            <p:ph type="body"/>
          </p:nvPr>
        </p:nvSpPr>
        <p:spPr>
          <a:xfrm>
            <a:off x="504000" y="1768680"/>
            <a:ext cx="907200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199" name="Picture 198"/>
          <p:cNvPicPr/>
          <p:nvPr/>
        </p:nvPicPr>
        <p:blipFill>
          <a:blip r:embed="rId2"/>
          <a:stretch/>
        </p:blipFill>
        <p:spPr>
          <a:xfrm>
            <a:off x="2292480" y="1768680"/>
            <a:ext cx="5494680" cy="4384080"/>
          </a:xfrm>
          <a:prstGeom prst="rect">
            <a:avLst/>
          </a:prstGeom>
          <a:ln>
            <a:noFill/>
          </a:ln>
        </p:spPr>
      </p:pic>
      <p:pic>
        <p:nvPicPr>
          <p:cNvPr id="200" name="Picture 199"/>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8680"/>
            <a:ext cx="4426920" cy="43840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864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8680"/>
            <a:ext cx="442692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8640"/>
            <a:ext cx="9072000" cy="20908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2.jpe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2.jpe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pic>
        <p:nvPicPr>
          <p:cNvPr id="5" name="Picture 10"/>
          <p:cNvPicPr/>
          <p:nvPr/>
        </p:nvPicPr>
        <p:blipFill>
          <a:blip r:embed="rId15"/>
          <a:stretch/>
        </p:blipFill>
        <p:spPr>
          <a:xfrm>
            <a:off x="457200" y="457200"/>
            <a:ext cx="8228880" cy="1381320"/>
          </a:xfrm>
          <a:prstGeom prst="rect">
            <a:avLst/>
          </a:prstGeom>
          <a:ln>
            <a:noFill/>
          </a:ln>
        </p:spPr>
      </p:pic>
      <p:sp>
        <p:nvSpPr>
          <p:cNvPr id="6" name="CustomShape 1"/>
          <p:cNvSpPr/>
          <p:nvPr/>
        </p:nvSpPr>
        <p:spPr>
          <a:xfrm>
            <a:off x="320040" y="320040"/>
            <a:ext cx="8503200" cy="6217200"/>
          </a:xfrm>
          <a:prstGeom prst="rect">
            <a:avLst/>
          </a:prstGeom>
          <a:noFill/>
          <a:ln w="1260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457200" y="1841040"/>
            <a:ext cx="8228880" cy="118080"/>
          </a:xfrm>
          <a:prstGeom prst="rect">
            <a:avLst/>
          </a:prstGeom>
          <a:solidFill>
            <a:schemeClr val="accent1"/>
          </a:solidFill>
          <a:ln w="12600">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504000" y="301320"/>
            <a:ext cx="9072000" cy="1261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4" name="PlaceHolder 4"/>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5"/>
          <a:tile/>
        </a:blipFill>
        <a:effectLst/>
      </p:bgPr>
    </p:bg>
    <p:spTree>
      <p:nvGrpSpPr>
        <p:cNvPr id="1" name=""/>
        <p:cNvGrpSpPr/>
        <p:nvPr/>
      </p:nvGrpSpPr>
      <p:grpSpPr>
        <a:xfrm>
          <a:off x="0" y="0"/>
          <a:ext cx="0" cy="0"/>
          <a:chOff x="0" y="0"/>
          <a:chExt cx="0" cy="0"/>
        </a:xfrm>
      </p:grpSpPr>
      <p:pic>
        <p:nvPicPr>
          <p:cNvPr id="39" name="Picture 10"/>
          <p:cNvPicPr/>
          <p:nvPr/>
        </p:nvPicPr>
        <p:blipFill>
          <a:blip r:embed="rId16"/>
          <a:stretch/>
        </p:blipFill>
        <p:spPr>
          <a:xfrm>
            <a:off x="457200" y="457200"/>
            <a:ext cx="8228880" cy="1381320"/>
          </a:xfrm>
          <a:prstGeom prst="rect">
            <a:avLst/>
          </a:prstGeom>
          <a:ln>
            <a:noFill/>
          </a:ln>
        </p:spPr>
      </p:pic>
      <p:sp>
        <p:nvSpPr>
          <p:cNvPr id="40" name="CustomShape 1"/>
          <p:cNvSpPr/>
          <p:nvPr/>
        </p:nvSpPr>
        <p:spPr>
          <a:xfrm>
            <a:off x="320040" y="320040"/>
            <a:ext cx="8503200" cy="6217200"/>
          </a:xfrm>
          <a:prstGeom prst="rect">
            <a:avLst/>
          </a:prstGeom>
          <a:noFill/>
          <a:ln w="1260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41" name="CustomShape 2"/>
          <p:cNvSpPr/>
          <p:nvPr/>
        </p:nvSpPr>
        <p:spPr>
          <a:xfrm>
            <a:off x="457200" y="1841040"/>
            <a:ext cx="8228880" cy="118080"/>
          </a:xfrm>
          <a:prstGeom prst="rect">
            <a:avLst/>
          </a:prstGeom>
          <a:solidFill>
            <a:schemeClr val="accent1"/>
          </a:solidFill>
          <a:ln w="12600">
            <a:noFill/>
          </a:ln>
        </p:spPr>
        <p:style>
          <a:lnRef idx="2">
            <a:schemeClr val="accent1">
              <a:shade val="50000"/>
            </a:schemeClr>
          </a:lnRef>
          <a:fillRef idx="1">
            <a:schemeClr val="accent1"/>
          </a:fillRef>
          <a:effectRef idx="0">
            <a:schemeClr val="accent1"/>
          </a:effectRef>
          <a:fontRef idx="minor"/>
        </p:style>
      </p:sp>
      <p:sp>
        <p:nvSpPr>
          <p:cNvPr id="42" name="CustomShape 3"/>
          <p:cNvSpPr/>
          <p:nvPr/>
        </p:nvSpPr>
        <p:spPr>
          <a:xfrm>
            <a:off x="333720" y="565920"/>
            <a:ext cx="8453880" cy="2133000"/>
          </a:xfrm>
          <a:prstGeom prst="rect">
            <a:avLst/>
          </a:prstGeom>
          <a:blipFill>
            <a:blip r:embed="rId15"/>
            <a:tile/>
          </a:blipFill>
          <a:ln>
            <a:noFill/>
          </a:ln>
        </p:spPr>
        <p:style>
          <a:lnRef idx="2">
            <a:schemeClr val="accent1">
              <a:shade val="50000"/>
            </a:schemeClr>
          </a:lnRef>
          <a:fillRef idx="1">
            <a:schemeClr val="accent1"/>
          </a:fillRef>
          <a:effectRef idx="0">
            <a:schemeClr val="accent1"/>
          </a:effectRef>
          <a:fontRef idx="minor"/>
        </p:style>
      </p:sp>
      <p:sp>
        <p:nvSpPr>
          <p:cNvPr id="43" name="CustomShape 4"/>
          <p:cNvSpPr/>
          <p:nvPr/>
        </p:nvSpPr>
        <p:spPr>
          <a:xfrm>
            <a:off x="320040" y="320040"/>
            <a:ext cx="8503200" cy="6217200"/>
          </a:xfrm>
          <a:prstGeom prst="rect">
            <a:avLst/>
          </a:prstGeom>
          <a:noFill/>
          <a:ln w="1260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44" name="CustomShape 5"/>
          <p:cNvSpPr/>
          <p:nvPr/>
        </p:nvSpPr>
        <p:spPr>
          <a:xfrm>
            <a:off x="457200" y="457200"/>
            <a:ext cx="8228880" cy="118080"/>
          </a:xfrm>
          <a:prstGeom prst="rect">
            <a:avLst/>
          </a:prstGeom>
          <a:solidFill>
            <a:schemeClr val="accent1"/>
          </a:solidFill>
          <a:ln w="12600">
            <a:noFill/>
          </a:ln>
        </p:spPr>
        <p:style>
          <a:lnRef idx="2">
            <a:schemeClr val="accent1">
              <a:shade val="50000"/>
            </a:schemeClr>
          </a:lnRef>
          <a:fillRef idx="1">
            <a:schemeClr val="accent1"/>
          </a:fillRef>
          <a:effectRef idx="0">
            <a:schemeClr val="accent1"/>
          </a:effectRef>
          <a:fontRef idx="minor"/>
        </p:style>
      </p:sp>
      <p:sp>
        <p:nvSpPr>
          <p:cNvPr id="45" name="PlaceHolder 6"/>
          <p:cNvSpPr>
            <a:spLocks noGrp="1"/>
          </p:cNvSpPr>
          <p:nvPr>
            <p:ph type="title"/>
          </p:nvPr>
        </p:nvSpPr>
        <p:spPr>
          <a:xfrm>
            <a:off x="504000" y="301320"/>
            <a:ext cx="9072000" cy="1261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46" name="PlaceHolder 7"/>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1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pic>
        <p:nvPicPr>
          <p:cNvPr id="81" name="Picture 10"/>
          <p:cNvPicPr/>
          <p:nvPr/>
        </p:nvPicPr>
        <p:blipFill>
          <a:blip r:embed="rId15"/>
          <a:stretch/>
        </p:blipFill>
        <p:spPr>
          <a:xfrm>
            <a:off x="457200" y="457200"/>
            <a:ext cx="8228880" cy="1381320"/>
          </a:xfrm>
          <a:prstGeom prst="rect">
            <a:avLst/>
          </a:prstGeom>
          <a:ln>
            <a:noFill/>
          </a:ln>
        </p:spPr>
      </p:pic>
      <p:sp>
        <p:nvSpPr>
          <p:cNvPr id="82" name="CustomShape 1"/>
          <p:cNvSpPr/>
          <p:nvPr/>
        </p:nvSpPr>
        <p:spPr>
          <a:xfrm>
            <a:off x="320040" y="320040"/>
            <a:ext cx="8503200" cy="6217200"/>
          </a:xfrm>
          <a:prstGeom prst="rect">
            <a:avLst/>
          </a:prstGeom>
          <a:noFill/>
          <a:ln w="1260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457200" y="1841040"/>
            <a:ext cx="8228880" cy="118080"/>
          </a:xfrm>
          <a:prstGeom prst="rect">
            <a:avLst/>
          </a:prstGeom>
          <a:solidFill>
            <a:schemeClr val="accent1"/>
          </a:solidFill>
          <a:ln w="12600">
            <a:noFill/>
          </a:ln>
        </p:spPr>
        <p:style>
          <a:lnRef idx="2">
            <a:schemeClr val="accent1">
              <a:shade val="50000"/>
            </a:schemeClr>
          </a:lnRef>
          <a:fillRef idx="1">
            <a:schemeClr val="accent1"/>
          </a:fillRef>
          <a:effectRef idx="0">
            <a:schemeClr val="accent1"/>
          </a:effectRef>
          <a:fontRef idx="minor"/>
        </p:style>
      </p:sp>
      <p:sp>
        <p:nvSpPr>
          <p:cNvPr id="84" name="PlaceHolder 3"/>
          <p:cNvSpPr>
            <a:spLocks noGrp="1"/>
          </p:cNvSpPr>
          <p:nvPr>
            <p:ph type="title"/>
          </p:nvPr>
        </p:nvSpPr>
        <p:spPr>
          <a:xfrm>
            <a:off x="504000" y="301320"/>
            <a:ext cx="9072000" cy="1261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85" name="PlaceHolder 4"/>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pic>
        <p:nvPicPr>
          <p:cNvPr id="120" name="Picture 10"/>
          <p:cNvPicPr/>
          <p:nvPr/>
        </p:nvPicPr>
        <p:blipFill>
          <a:blip r:embed="rId15"/>
          <a:stretch/>
        </p:blipFill>
        <p:spPr>
          <a:xfrm>
            <a:off x="457200" y="457200"/>
            <a:ext cx="8228880" cy="1381320"/>
          </a:xfrm>
          <a:prstGeom prst="rect">
            <a:avLst/>
          </a:prstGeom>
          <a:ln>
            <a:noFill/>
          </a:ln>
        </p:spPr>
      </p:pic>
      <p:sp>
        <p:nvSpPr>
          <p:cNvPr id="121" name="CustomShape 1"/>
          <p:cNvSpPr/>
          <p:nvPr/>
        </p:nvSpPr>
        <p:spPr>
          <a:xfrm>
            <a:off x="320040" y="320040"/>
            <a:ext cx="8503200" cy="6217200"/>
          </a:xfrm>
          <a:prstGeom prst="rect">
            <a:avLst/>
          </a:prstGeom>
          <a:noFill/>
          <a:ln w="1260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122" name="CustomShape 2"/>
          <p:cNvSpPr/>
          <p:nvPr/>
        </p:nvSpPr>
        <p:spPr>
          <a:xfrm>
            <a:off x="457200" y="1841040"/>
            <a:ext cx="8228880" cy="118080"/>
          </a:xfrm>
          <a:prstGeom prst="rect">
            <a:avLst/>
          </a:prstGeom>
          <a:solidFill>
            <a:schemeClr val="accent1"/>
          </a:solidFill>
          <a:ln w="12600">
            <a:noFill/>
          </a:ln>
        </p:spPr>
        <p:style>
          <a:lnRef idx="2">
            <a:schemeClr val="accent1">
              <a:shade val="50000"/>
            </a:schemeClr>
          </a:lnRef>
          <a:fillRef idx="1">
            <a:schemeClr val="accent1"/>
          </a:fillRef>
          <a:effectRef idx="0">
            <a:schemeClr val="accent1"/>
          </a:effectRef>
          <a:fontRef idx="minor"/>
        </p:style>
      </p:sp>
      <p:sp>
        <p:nvSpPr>
          <p:cNvPr id="123" name="PlaceHolder 3"/>
          <p:cNvSpPr>
            <a:spLocks noGrp="1"/>
          </p:cNvSpPr>
          <p:nvPr>
            <p:ph type="title"/>
          </p:nvPr>
        </p:nvSpPr>
        <p:spPr>
          <a:xfrm>
            <a:off x="658800" y="456120"/>
            <a:ext cx="7824240" cy="132228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24" name="PlaceHolder 4"/>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pic>
        <p:nvPicPr>
          <p:cNvPr id="159" name="Picture 10"/>
          <p:cNvPicPr/>
          <p:nvPr/>
        </p:nvPicPr>
        <p:blipFill>
          <a:blip r:embed="rId15"/>
          <a:stretch/>
        </p:blipFill>
        <p:spPr>
          <a:xfrm>
            <a:off x="457200" y="457200"/>
            <a:ext cx="8228880" cy="1381320"/>
          </a:xfrm>
          <a:prstGeom prst="rect">
            <a:avLst/>
          </a:prstGeom>
          <a:ln>
            <a:noFill/>
          </a:ln>
        </p:spPr>
      </p:pic>
      <p:sp>
        <p:nvSpPr>
          <p:cNvPr id="160" name="CustomShape 1"/>
          <p:cNvSpPr/>
          <p:nvPr/>
        </p:nvSpPr>
        <p:spPr>
          <a:xfrm>
            <a:off x="320040" y="320040"/>
            <a:ext cx="8503200" cy="6217200"/>
          </a:xfrm>
          <a:prstGeom prst="rect">
            <a:avLst/>
          </a:prstGeom>
          <a:noFill/>
          <a:ln w="1260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457200" y="1841040"/>
            <a:ext cx="8228880" cy="118080"/>
          </a:xfrm>
          <a:prstGeom prst="rect">
            <a:avLst/>
          </a:prstGeom>
          <a:solidFill>
            <a:schemeClr val="accent1"/>
          </a:solidFill>
          <a:ln w="12600">
            <a:noFill/>
          </a:ln>
        </p:spPr>
        <p:style>
          <a:lnRef idx="2">
            <a:schemeClr val="accent1">
              <a:shade val="50000"/>
            </a:schemeClr>
          </a:lnRef>
          <a:fillRef idx="1">
            <a:schemeClr val="accent1"/>
          </a:fillRef>
          <a:effectRef idx="0">
            <a:schemeClr val="accent1"/>
          </a:effectRef>
          <a:fontRef idx="minor"/>
        </p:style>
      </p:sp>
      <p:sp>
        <p:nvSpPr>
          <p:cNvPr id="162" name="CustomShape 3"/>
          <p:cNvSpPr/>
          <p:nvPr/>
        </p:nvSpPr>
        <p:spPr>
          <a:xfrm>
            <a:off x="355680" y="565920"/>
            <a:ext cx="8395920" cy="2597400"/>
          </a:xfrm>
          <a:prstGeom prst="rect">
            <a:avLst/>
          </a:prstGeom>
          <a:blipFill>
            <a:blip r:embed="rId14"/>
            <a:tile/>
          </a:blipFill>
          <a:ln>
            <a:noFill/>
          </a:ln>
        </p:spPr>
        <p:style>
          <a:lnRef idx="2">
            <a:schemeClr val="accent1">
              <a:shade val="50000"/>
            </a:schemeClr>
          </a:lnRef>
          <a:fillRef idx="1">
            <a:schemeClr val="accent1"/>
          </a:fillRef>
          <a:effectRef idx="0">
            <a:schemeClr val="accent1"/>
          </a:effectRef>
          <a:fontRef idx="minor"/>
        </p:style>
      </p:sp>
      <p:sp>
        <p:nvSpPr>
          <p:cNvPr id="163" name="CustomShape 4"/>
          <p:cNvSpPr/>
          <p:nvPr/>
        </p:nvSpPr>
        <p:spPr>
          <a:xfrm>
            <a:off x="320040" y="320040"/>
            <a:ext cx="8503200" cy="6217200"/>
          </a:xfrm>
          <a:prstGeom prst="rect">
            <a:avLst/>
          </a:prstGeom>
          <a:noFill/>
          <a:ln w="1260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164" name="CustomShape 5"/>
          <p:cNvSpPr/>
          <p:nvPr/>
        </p:nvSpPr>
        <p:spPr>
          <a:xfrm>
            <a:off x="457200" y="457200"/>
            <a:ext cx="8228880" cy="118080"/>
          </a:xfrm>
          <a:prstGeom prst="rect">
            <a:avLst/>
          </a:prstGeom>
          <a:solidFill>
            <a:schemeClr val="accent1"/>
          </a:solidFill>
          <a:ln w="12600">
            <a:noFill/>
          </a:ln>
        </p:spPr>
        <p:style>
          <a:lnRef idx="2">
            <a:schemeClr val="accent1">
              <a:shade val="50000"/>
            </a:schemeClr>
          </a:lnRef>
          <a:fillRef idx="1">
            <a:schemeClr val="accent1"/>
          </a:fillRef>
          <a:effectRef idx="0">
            <a:schemeClr val="accent1"/>
          </a:effectRef>
          <a:fontRef idx="minor"/>
        </p:style>
      </p:sp>
      <p:sp>
        <p:nvSpPr>
          <p:cNvPr id="165" name="PlaceHolder 6"/>
          <p:cNvSpPr>
            <a:spLocks noGrp="1"/>
          </p:cNvSpPr>
          <p:nvPr>
            <p:ph type="title"/>
          </p:nvPr>
        </p:nvSpPr>
        <p:spPr>
          <a:xfrm>
            <a:off x="504000" y="301320"/>
            <a:ext cx="9072000" cy="1261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166" name="PlaceHolder 7"/>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Scheduling</a:t>
            </a:r>
          </a:p>
        </p:txBody>
      </p:sp>
      <p:sp>
        <p:nvSpPr>
          <p:cNvPr id="4" name="Content Placeholder 3"/>
          <p:cNvSpPr>
            <a:spLocks noGrp="1"/>
          </p:cNvSpPr>
          <p:nvPr>
            <p:ph sz="half" idx="1"/>
          </p:nvPr>
        </p:nvSpPr>
        <p:spPr>
          <a:xfrm>
            <a:off x="721498" y="2519892"/>
            <a:ext cx="8651628" cy="4367811"/>
          </a:xfrm>
        </p:spPr>
        <p:txBody>
          <a:bodyPr>
            <a:normAutofit/>
          </a:bodyPr>
          <a:lstStyle/>
          <a:p>
            <a:pPr>
              <a:lnSpc>
                <a:spcPts val="3836"/>
              </a:lnSpc>
            </a:pPr>
            <a:r>
              <a:rPr lang="en-US" sz="2646" dirty="0"/>
              <a:t>The three classes are:</a:t>
            </a:r>
          </a:p>
          <a:p>
            <a:pPr marL="999194" lvl="1" indent="-365730">
              <a:lnSpc>
                <a:spcPts val="3836"/>
              </a:lnSpc>
            </a:pPr>
            <a:r>
              <a:rPr lang="en-US" sz="2646" dirty="0"/>
              <a:t>SCHED_FIFO: First-in-first-out real-time threads</a:t>
            </a:r>
          </a:p>
          <a:p>
            <a:pPr marL="999194" lvl="1" indent="-365730">
              <a:lnSpc>
                <a:spcPts val="3836"/>
              </a:lnSpc>
            </a:pPr>
            <a:r>
              <a:rPr lang="en-US" sz="2646" dirty="0"/>
              <a:t>SCHED_RR: Round-robin real-time threads</a:t>
            </a:r>
          </a:p>
          <a:p>
            <a:pPr marL="999194" lvl="1" indent="-365730">
              <a:lnSpc>
                <a:spcPts val="3836"/>
              </a:lnSpc>
            </a:pPr>
            <a:r>
              <a:rPr lang="en-US" sz="2646" dirty="0"/>
              <a:t>SCHED_OTHER: Other, non-real-time threads</a:t>
            </a:r>
          </a:p>
          <a:p>
            <a:r>
              <a:rPr lang="en-US" sz="2646" dirty="0"/>
              <a:t>Within each class multiple priorities may be used</a:t>
            </a:r>
            <a:endParaRPr lang="en-US" sz="2646" dirty="0"/>
          </a:p>
        </p:txBody>
      </p:sp>
      <p:pic>
        <p:nvPicPr>
          <p:cNvPr id="6" name="Picture 5"/>
          <p:cNvPicPr>
            <a:picLocks noChangeAspect="1"/>
          </p:cNvPicPr>
          <p:nvPr/>
        </p:nvPicPr>
        <p:blipFill>
          <a:blip r:embed="rId3"/>
          <a:stretch>
            <a:fillRect/>
          </a:stretch>
        </p:blipFill>
        <p:spPr>
          <a:xfrm>
            <a:off x="8064182" y="5291772"/>
            <a:ext cx="1777924" cy="1777924"/>
          </a:xfrm>
          <a:prstGeom prst="rect">
            <a:avLst/>
          </a:prstGeom>
        </p:spPr>
      </p:pic>
    </p:spTree>
    <p:extLst>
      <p:ext uri="{BB962C8B-B14F-4D97-AF65-F5344CB8AC3E}">
        <p14:creationId xmlns:p14="http://schemas.microsoft.com/office/powerpoint/2010/main" val="35456481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Picture 9"/>
          <p:cNvPicPr/>
          <p:nvPr/>
        </p:nvPicPr>
        <p:blipFill>
          <a:blip r:embed="rId3"/>
          <a:stretch/>
        </p:blipFill>
        <p:spPr>
          <a:xfrm>
            <a:off x="2286000" y="470520"/>
            <a:ext cx="4934880" cy="638676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58800" y="456120"/>
            <a:ext cx="7824240" cy="132228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lstStyle/>
          <a:p>
            <a:pPr algn="r">
              <a:lnSpc>
                <a:spcPts val="672"/>
              </a:lnSpc>
            </a:pPr>
            <a:r>
              <a:rPr lang="en-AU" sz="5200" b="1" strike="noStrike" spc="-1">
                <a:solidFill>
                  <a:srgbClr val="485A86"/>
                </a:solidFill>
                <a:uFill>
                  <a:solidFill>
                    <a:srgbClr val="FFFFFF"/>
                  </a:solidFill>
                </a:uFill>
                <a:latin typeface="Calisto MT"/>
              </a:rPr>
              <a:t>Interactivity Scoring</a:t>
            </a:r>
            <a:endParaRPr lang="en-AU" sz="1800" b="0" strike="noStrike" spc="-1">
              <a:solidFill>
                <a:srgbClr val="000000"/>
              </a:solidFill>
              <a:uFill>
                <a:solidFill>
                  <a:srgbClr val="FFFFFF"/>
                </a:solidFill>
              </a:uFill>
              <a:latin typeface="Arial"/>
            </a:endParaRPr>
          </a:p>
        </p:txBody>
      </p:sp>
      <p:sp>
        <p:nvSpPr>
          <p:cNvPr id="245" name="CustomShape 2"/>
          <p:cNvSpPr/>
          <p:nvPr/>
        </p:nvSpPr>
        <p:spPr>
          <a:xfrm>
            <a:off x="654120" y="2286000"/>
            <a:ext cx="7848000" cy="39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A thread is considered to be </a:t>
            </a:r>
            <a:r>
              <a:rPr lang="en-AU" sz="1800" b="0" i="1" strike="noStrike" spc="-1">
                <a:solidFill>
                  <a:srgbClr val="262626"/>
                </a:solidFill>
                <a:uFill>
                  <a:solidFill>
                    <a:srgbClr val="FFFFFF"/>
                  </a:solidFill>
                </a:uFill>
                <a:latin typeface="Calisto MT"/>
              </a:rPr>
              <a:t>interactive</a:t>
            </a:r>
            <a:r>
              <a:rPr lang="en-AU" sz="1800" b="0" strike="noStrike" spc="-1">
                <a:solidFill>
                  <a:srgbClr val="262626"/>
                </a:solidFill>
                <a:uFill>
                  <a:solidFill>
                    <a:srgbClr val="FFFFFF"/>
                  </a:solidFill>
                </a:uFill>
                <a:latin typeface="Calisto MT"/>
              </a:rPr>
              <a:t> if the ratio of its voluntary sleep time versus its runtime is below a certain threshold</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Interactivity threshold is defined in the scheduler code and is not configurable</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Threads whose sleep time exceeds their run time score in the lower half of the range of interactivity scores</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Threads whose run time exceeds their sleep time score in the upper half of the range of interactivity scores</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58800" y="456120"/>
            <a:ext cx="7824240" cy="132228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lstStyle/>
          <a:p>
            <a:pPr>
              <a:lnSpc>
                <a:spcPct val="100000"/>
              </a:lnSpc>
            </a:pPr>
            <a:r>
              <a:rPr lang="en-AU" sz="5200" b="1" strike="noStrike" spc="-1">
                <a:solidFill>
                  <a:srgbClr val="485A86"/>
                </a:solidFill>
                <a:uFill>
                  <a:solidFill>
                    <a:srgbClr val="FFFFFF"/>
                  </a:solidFill>
                </a:uFill>
                <a:latin typeface="Calisto MT"/>
              </a:rPr>
              <a:t>Windows Scheduling</a:t>
            </a:r>
            <a:endParaRPr lang="en-AU" sz="1800" b="0" strike="noStrike" spc="-1">
              <a:solidFill>
                <a:srgbClr val="000000"/>
              </a:solidFill>
              <a:uFill>
                <a:solidFill>
                  <a:srgbClr val="FFFFFF"/>
                </a:solidFill>
              </a:uFill>
              <a:latin typeface="Arial"/>
            </a:endParaRPr>
          </a:p>
        </p:txBody>
      </p:sp>
      <p:sp>
        <p:nvSpPr>
          <p:cNvPr id="247" name="CustomShape 2"/>
          <p:cNvSpPr/>
          <p:nvPr/>
        </p:nvSpPr>
        <p:spPr>
          <a:xfrm>
            <a:off x="609480" y="2209680"/>
            <a:ext cx="7923960" cy="403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2600" indent="-281880">
              <a:lnSpc>
                <a:spcPct val="100000"/>
              </a:lnSpc>
              <a:buClr>
                <a:srgbClr val="990000"/>
              </a:buClr>
              <a:buSzPct val="75000"/>
              <a:buFont typeface="Wingdings" charset="2"/>
              <a:buChar char=""/>
            </a:pPr>
            <a:r>
              <a:rPr lang="en-AU" sz="2000" b="0" strike="noStrike" spc="-1">
                <a:solidFill>
                  <a:srgbClr val="262626"/>
                </a:solidFill>
                <a:uFill>
                  <a:solidFill>
                    <a:srgbClr val="FFFFFF"/>
                  </a:solidFill>
                </a:uFill>
                <a:latin typeface="Calisto MT"/>
              </a:rPr>
              <a:t>Priorities in Windows are organized into two bands or classes:</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2000" b="0" strike="noStrike" spc="-1">
                <a:solidFill>
                  <a:srgbClr val="262626"/>
                </a:solidFill>
                <a:uFill>
                  <a:solidFill>
                    <a:srgbClr val="FFFFFF"/>
                  </a:solidFill>
                </a:uFill>
                <a:latin typeface="Calisto MT"/>
              </a:rPr>
              <a:t>Each band consists of 16 priority levels</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2000" b="0" strike="noStrike" spc="-1">
                <a:solidFill>
                  <a:srgbClr val="262626"/>
                </a:solidFill>
                <a:uFill>
                  <a:solidFill>
                    <a:srgbClr val="FFFFFF"/>
                  </a:solidFill>
                </a:uFill>
                <a:latin typeface="Calisto MT"/>
              </a:rPr>
              <a:t>Threads requiring immediate attention are in the real-time class</a:t>
            </a:r>
            <a:endParaRPr lang="en-AU" sz="1800" b="0" strike="noStrike" spc="-1">
              <a:solidFill>
                <a:srgbClr val="000000"/>
              </a:solidFill>
              <a:uFill>
                <a:solidFill>
                  <a:srgbClr val="FFFFFF"/>
                </a:solidFill>
              </a:uFill>
              <a:latin typeface="Arial"/>
            </a:endParaRPr>
          </a:p>
          <a:p>
            <a:pPr marL="860400" lvl="2"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include functions such as communications and real-time tasks</a:t>
            </a:r>
            <a:endParaRPr lang="en-AU" sz="1800" b="0" strike="noStrike" spc="-1">
              <a:solidFill>
                <a:srgbClr val="000000"/>
              </a:solidFill>
              <a:uFill>
                <a:solidFill>
                  <a:srgbClr val="FFFFFF"/>
                </a:solidFill>
              </a:uFill>
              <a:latin typeface="Arial"/>
            </a:endParaRPr>
          </a:p>
        </p:txBody>
      </p:sp>
      <p:sp>
        <p:nvSpPr>
          <p:cNvPr id="248" name="CustomShape 3"/>
          <p:cNvSpPr/>
          <p:nvPr/>
        </p:nvSpPr>
        <p:spPr>
          <a:xfrm>
            <a:off x="838080" y="2786446"/>
            <a:ext cx="7314480" cy="793080"/>
          </a:xfrm>
          <a:prstGeom prst="rect">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1">
            <a:scrgbClr r="0" g="0" b="0"/>
          </a:lnRef>
          <a:fillRef idx="0">
            <a:scrgbClr r="0" g="0" b="0"/>
          </a:fillRef>
          <a:effectRef idx="0">
            <a:scrgbClr r="0" g="0" b="0"/>
          </a:effectRef>
          <a:fontRef idx="minor"/>
        </p:style>
        <p:txBody>
          <a:bodyPr lIns="567720" tIns="291600" rIns="567720" bIns="99720"/>
          <a:lstStyle/>
          <a:p>
            <a:pPr marL="114480" lvl="1" indent="-113760">
              <a:lnSpc>
                <a:spcPct val="90000"/>
              </a:lnSpc>
              <a:buClr>
                <a:srgbClr val="000000"/>
              </a:buClr>
              <a:buFont typeface="Symbol"/>
              <a:buChar char=""/>
            </a:pPr>
            <a:r>
              <a:rPr lang="en-AU" sz="1400" b="0" strike="noStrike" spc="-1">
                <a:solidFill>
                  <a:srgbClr val="000000"/>
                </a:solidFill>
                <a:uFill>
                  <a:solidFill>
                    <a:srgbClr val="FFFFFF"/>
                  </a:solidFill>
                </a:uFill>
                <a:latin typeface="Calisto MT"/>
                <a:ea typeface="DejaVu Sans"/>
              </a:rPr>
              <a:t>all threads have a fixed priority that never changes</a:t>
            </a:r>
            <a:endParaRPr lang="en-AU" sz="1800" b="0" strike="noStrike" spc="-1">
              <a:solidFill>
                <a:srgbClr val="000000"/>
              </a:solidFill>
              <a:uFill>
                <a:solidFill>
                  <a:srgbClr val="FFFFFF"/>
                </a:solidFill>
              </a:uFill>
              <a:latin typeface="Arial"/>
            </a:endParaRPr>
          </a:p>
          <a:p>
            <a:pPr marL="114480" lvl="1" indent="-113760">
              <a:lnSpc>
                <a:spcPct val="90000"/>
              </a:lnSpc>
              <a:buClr>
                <a:srgbClr val="000000"/>
              </a:buClr>
              <a:buFont typeface="Symbol"/>
              <a:buChar char=""/>
            </a:pPr>
            <a:r>
              <a:rPr lang="en-AU" sz="1400" b="0" strike="noStrike" spc="-1">
                <a:solidFill>
                  <a:srgbClr val="000000"/>
                </a:solidFill>
                <a:uFill>
                  <a:solidFill>
                    <a:srgbClr val="FFFFFF"/>
                  </a:solidFill>
                </a:uFill>
                <a:latin typeface="Calisto MT"/>
                <a:ea typeface="DejaVu Sans"/>
              </a:rPr>
              <a:t>all of the active threads at a given priority level are in a round-robin queue</a:t>
            </a:r>
            <a:endParaRPr lang="en-AU" sz="1800" b="0" strike="noStrike" spc="-1">
              <a:solidFill>
                <a:srgbClr val="000000"/>
              </a:solidFill>
              <a:uFill>
                <a:solidFill>
                  <a:srgbClr val="FFFFFF"/>
                </a:solidFill>
              </a:uFill>
              <a:latin typeface="Arial"/>
            </a:endParaRPr>
          </a:p>
        </p:txBody>
      </p:sp>
      <p:sp>
        <p:nvSpPr>
          <p:cNvPr id="249" name="CustomShape 4"/>
          <p:cNvSpPr/>
          <p:nvPr/>
        </p:nvSpPr>
        <p:spPr>
          <a:xfrm>
            <a:off x="1059840" y="2594600"/>
            <a:ext cx="5119920" cy="412560"/>
          </a:xfrm>
          <a:prstGeom prst="roundRect">
            <a:avLst>
              <a:gd name="adj" fmla="val 16667"/>
            </a:avLst>
          </a:prstGeom>
          <a:gradFill>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213840" tIns="20160" rIns="193680" bIns="20160" anchor="ctr"/>
          <a:lstStyle/>
          <a:p>
            <a:pPr>
              <a:lnSpc>
                <a:spcPct val="90000"/>
              </a:lnSpc>
            </a:pPr>
            <a:r>
              <a:rPr lang="en-AU" sz="1400" b="1" strike="noStrike" spc="-1">
                <a:solidFill>
                  <a:srgbClr val="FFFFFF"/>
                </a:solidFill>
                <a:uFill>
                  <a:solidFill>
                    <a:srgbClr val="FFFFFF"/>
                  </a:solidFill>
                </a:uFill>
                <a:latin typeface="Calisto MT"/>
                <a:ea typeface="DejaVu Sans"/>
              </a:rPr>
              <a:t>real time priority class</a:t>
            </a:r>
            <a:endParaRPr lang="en-AU" sz="1800" b="0" strike="noStrike" spc="-1">
              <a:solidFill>
                <a:srgbClr val="000000"/>
              </a:solidFill>
              <a:uFill>
                <a:solidFill>
                  <a:srgbClr val="FFFFFF"/>
                </a:solidFill>
              </a:uFill>
              <a:latin typeface="Arial"/>
            </a:endParaRPr>
          </a:p>
        </p:txBody>
      </p:sp>
      <p:sp>
        <p:nvSpPr>
          <p:cNvPr id="250" name="CustomShape 5"/>
          <p:cNvSpPr/>
          <p:nvPr/>
        </p:nvSpPr>
        <p:spPr>
          <a:xfrm>
            <a:off x="821520" y="5832000"/>
            <a:ext cx="7314480" cy="415440"/>
          </a:xfrm>
          <a:prstGeom prst="rect">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1">
            <a:scrgbClr r="0" g="0" b="0"/>
          </a:lnRef>
          <a:fillRef idx="0">
            <a:scrgbClr r="0" g="0" b="0"/>
          </a:fillRef>
          <a:effectRef idx="0">
            <a:scrgbClr r="0" g="0" b="0"/>
          </a:effectRef>
          <a:fontRef idx="minor"/>
        </p:style>
        <p:txBody>
          <a:bodyPr lIns="567720" tIns="291600" rIns="567720" bIns="99720"/>
          <a:lstStyle/>
          <a:p>
            <a:pPr marL="114480" lvl="1" indent="-113760">
              <a:lnSpc>
                <a:spcPct val="90000"/>
              </a:lnSpc>
              <a:buClr>
                <a:srgbClr val="000000"/>
              </a:buClr>
              <a:buFont typeface="Symbol"/>
              <a:buChar char=""/>
            </a:pPr>
            <a:r>
              <a:rPr lang="en-AU" sz="1400" b="0" strike="noStrike" spc="-1">
                <a:solidFill>
                  <a:srgbClr val="000000"/>
                </a:solidFill>
                <a:uFill>
                  <a:solidFill>
                    <a:srgbClr val="FFFFFF"/>
                  </a:solidFill>
                </a:uFill>
                <a:latin typeface="Calisto MT"/>
                <a:ea typeface="DejaVu Sans"/>
              </a:rPr>
              <a:t>a thread’s priority begins an initial priority value and then may be temporarily boosted during the thread’s lifetime</a:t>
            </a:r>
            <a:endParaRPr lang="en-AU" sz="1800" b="0" strike="noStrike" spc="-1">
              <a:solidFill>
                <a:srgbClr val="000000"/>
              </a:solidFill>
              <a:uFill>
                <a:solidFill>
                  <a:srgbClr val="FFFFFF"/>
                </a:solidFill>
              </a:uFill>
              <a:latin typeface="Arial"/>
            </a:endParaRPr>
          </a:p>
        </p:txBody>
      </p:sp>
      <p:sp>
        <p:nvSpPr>
          <p:cNvPr id="251" name="CustomShape 6"/>
          <p:cNvSpPr/>
          <p:nvPr/>
        </p:nvSpPr>
        <p:spPr>
          <a:xfrm>
            <a:off x="1000080" y="5328000"/>
            <a:ext cx="5119920" cy="412560"/>
          </a:xfrm>
          <a:prstGeom prst="roundRect">
            <a:avLst>
              <a:gd name="adj" fmla="val 16667"/>
            </a:avLst>
          </a:prstGeom>
          <a:gradFill>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213840" tIns="20160" rIns="193680" bIns="20160" anchor="ctr"/>
          <a:lstStyle/>
          <a:p>
            <a:pPr>
              <a:lnSpc>
                <a:spcPct val="90000"/>
              </a:lnSpc>
            </a:pPr>
            <a:r>
              <a:rPr lang="en-AU" sz="1400" b="1" strike="noStrike" spc="-1">
                <a:solidFill>
                  <a:srgbClr val="FFFFFF"/>
                </a:solidFill>
                <a:uFill>
                  <a:solidFill>
                    <a:srgbClr val="FFFFFF"/>
                  </a:solidFill>
                </a:uFill>
                <a:latin typeface="Calisto MT"/>
                <a:ea typeface="DejaVu Sans"/>
              </a:rPr>
              <a:t>variable priority class</a:t>
            </a: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5"/>
          <p:cNvPicPr/>
          <p:nvPr/>
        </p:nvPicPr>
        <p:blipFill>
          <a:blip r:embed="rId3"/>
          <a:srcRect t="16366" b="19999"/>
          <a:stretch/>
        </p:blipFill>
        <p:spPr>
          <a:xfrm>
            <a:off x="762120" y="457200"/>
            <a:ext cx="7494120" cy="6171480"/>
          </a:xfrm>
          <a:prstGeom prst="rect">
            <a:avLst/>
          </a:prstGeom>
          <a:ln>
            <a:noFill/>
          </a:ln>
        </p:spPr>
      </p:pic>
    </p:spTree>
  </p:cSld>
  <p:clrMapOvr>
    <a:masterClrMapping/>
  </p:clrMapOvr>
  <p:transition spd="slow">
    <p:pull/>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3" name="CustomShape 1"/>
          <p:cNvSpPr/>
          <p:nvPr/>
        </p:nvSpPr>
        <p:spPr>
          <a:xfrm>
            <a:off x="658800" y="456120"/>
            <a:ext cx="7824240" cy="132228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lstStyle/>
          <a:p>
            <a:pPr>
              <a:lnSpc>
                <a:spcPct val="100000"/>
              </a:lnSpc>
            </a:pPr>
            <a:r>
              <a:rPr lang="en-AU" sz="5200" b="1" strike="noStrike" spc="-1">
                <a:solidFill>
                  <a:srgbClr val="485A86"/>
                </a:solidFill>
                <a:uFill>
                  <a:solidFill>
                    <a:srgbClr val="FFFFFF"/>
                  </a:solidFill>
                </a:uFill>
                <a:latin typeface="Calisto MT"/>
              </a:rPr>
              <a:t>Multiprocessor Scheduling</a:t>
            </a:r>
            <a:endParaRPr lang="en-AU" sz="1800" b="0" strike="noStrike" spc="-1">
              <a:solidFill>
                <a:srgbClr val="000000"/>
              </a:solidFill>
              <a:uFill>
                <a:solidFill>
                  <a:srgbClr val="FFFFFF"/>
                </a:solidFill>
              </a:uFill>
              <a:latin typeface="Arial"/>
            </a:endParaRPr>
          </a:p>
        </p:txBody>
      </p:sp>
      <p:sp>
        <p:nvSpPr>
          <p:cNvPr id="254" name="CustomShape 2"/>
          <p:cNvSpPr/>
          <p:nvPr/>
        </p:nvSpPr>
        <p:spPr>
          <a:xfrm>
            <a:off x="654120" y="2286000"/>
            <a:ext cx="7879680" cy="403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Windows supports multiprocessor and multicore hardware configurations</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The threads of any process can run on any processor</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In the absence of affinity restrictions the kernel dispatcher assigns a ready thread to the next available processor</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Multiple threads from the same process can be executing simultaneously on multiple processors</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Soft affinity</a:t>
            </a:r>
            <a:endParaRPr lang="en-AU" sz="1800" b="0" strike="noStrike" spc="-1">
              <a:solidFill>
                <a:srgbClr val="000000"/>
              </a:solidFill>
              <a:uFill>
                <a:solidFill>
                  <a:srgbClr val="FFFFFF"/>
                </a:solidFill>
              </a:uFill>
              <a:latin typeface="Arial"/>
            </a:endParaRPr>
          </a:p>
          <a:p>
            <a:pPr marL="577800" lvl="1" indent="-2944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used as a default by the kernel dispatcher</a:t>
            </a:r>
            <a:endParaRPr lang="en-AU" sz="1800" b="0" strike="noStrike" spc="-1">
              <a:solidFill>
                <a:srgbClr val="000000"/>
              </a:solidFill>
              <a:uFill>
                <a:solidFill>
                  <a:srgbClr val="FFFFFF"/>
                </a:solidFill>
              </a:uFill>
              <a:latin typeface="Arial"/>
            </a:endParaRPr>
          </a:p>
          <a:p>
            <a:pPr marL="577800" lvl="1" indent="-2944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the dispatcher tries to assign a ready thread to the same processor it last ran on</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Hard affinity</a:t>
            </a:r>
            <a:endParaRPr lang="en-AU" sz="1800" b="0" strike="noStrike" spc="-1">
              <a:solidFill>
                <a:srgbClr val="000000"/>
              </a:solidFill>
              <a:uFill>
                <a:solidFill>
                  <a:srgbClr val="FFFFFF"/>
                </a:solidFill>
              </a:uFill>
              <a:latin typeface="Arial"/>
            </a:endParaRPr>
          </a:p>
          <a:p>
            <a:pPr marL="577800" lvl="1" indent="-2944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application restricts its thread execution only to certain processors</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If a thread is ready to execute but the only available processors are not in its processor affinity set, then the thread is forced to wait, and the kernel schedules the next available thread</a:t>
            </a:r>
            <a:endParaRPr lang="en-AU"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Picture 7"/>
          <p:cNvPicPr/>
          <p:nvPr/>
        </p:nvPicPr>
        <p:blipFill>
          <a:blip r:embed="rId3"/>
          <a:srcRect t="9999" b="30001"/>
          <a:stretch/>
        </p:blipFill>
        <p:spPr>
          <a:xfrm>
            <a:off x="990720" y="685800"/>
            <a:ext cx="7615800" cy="591336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304920" y="456120"/>
            <a:ext cx="8533800" cy="12193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lstStyle/>
          <a:p>
            <a:pPr algn="ctr">
              <a:lnSpc>
                <a:spcPct val="100000"/>
              </a:lnSpc>
            </a:pPr>
            <a:r>
              <a:rPr lang="en-AU" sz="5200" b="1" strike="noStrike" spc="-1">
                <a:solidFill>
                  <a:srgbClr val="485A86"/>
                </a:solidFill>
                <a:uFill>
                  <a:solidFill>
                    <a:srgbClr val="FFFFFF"/>
                  </a:solidFill>
                </a:uFill>
                <a:latin typeface="Calisto MT"/>
              </a:rPr>
              <a:t>Non-Real-Time Scheduling</a:t>
            </a:r>
            <a:endParaRPr lang="en-AU" sz="1800" b="0" strike="noStrike" spc="-1">
              <a:solidFill>
                <a:srgbClr val="000000"/>
              </a:solidFill>
              <a:uFill>
                <a:solidFill>
                  <a:srgbClr val="FFFFFF"/>
                </a:solidFill>
              </a:uFill>
              <a:latin typeface="Arial"/>
            </a:endParaRPr>
          </a:p>
        </p:txBody>
      </p:sp>
      <p:sp>
        <p:nvSpPr>
          <p:cNvPr id="211" name="CustomShape 2"/>
          <p:cNvSpPr/>
          <p:nvPr/>
        </p:nvSpPr>
        <p:spPr>
          <a:xfrm>
            <a:off x="685800" y="2286000"/>
            <a:ext cx="3656880" cy="18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The Linux 2.4 scheduler for the SCHED_OTHER class did not scale well with increasing number of processors and processes</a:t>
            </a:r>
            <a:endParaRPr lang="en-AU" sz="1800" b="0" strike="noStrike" spc="-1">
              <a:solidFill>
                <a:srgbClr val="000000"/>
              </a:solidFill>
              <a:uFill>
                <a:solidFill>
                  <a:srgbClr val="FFFFFF"/>
                </a:solidFill>
              </a:uFill>
              <a:latin typeface="Arial"/>
            </a:endParaRPr>
          </a:p>
        </p:txBody>
      </p:sp>
      <p:sp>
        <p:nvSpPr>
          <p:cNvPr id="212" name="CustomShape 3"/>
          <p:cNvSpPr/>
          <p:nvPr/>
        </p:nvSpPr>
        <p:spPr>
          <a:xfrm>
            <a:off x="4827960" y="4303080"/>
            <a:ext cx="3656880" cy="18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Kernel maintains two scheduling data structures for each processor in the system</a:t>
            </a:r>
            <a:endParaRPr lang="en-AU" sz="1800" b="0" strike="noStrike" spc="-1">
              <a:solidFill>
                <a:srgbClr val="000000"/>
              </a:solidFill>
              <a:uFill>
                <a:solidFill>
                  <a:srgbClr val="FFFFFF"/>
                </a:solidFill>
              </a:uFill>
              <a:latin typeface="Arial"/>
            </a:endParaRPr>
          </a:p>
        </p:txBody>
      </p:sp>
      <p:sp>
        <p:nvSpPr>
          <p:cNvPr id="213" name="CustomShape 4"/>
          <p:cNvSpPr/>
          <p:nvPr/>
        </p:nvSpPr>
        <p:spPr>
          <a:xfrm>
            <a:off x="914400" y="4267080"/>
            <a:ext cx="3656880" cy="18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2600"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Linux 2.6 uses a new priority scheduler known                        as the O(1) scheduler</a:t>
            </a:r>
            <a:endParaRPr lang="en-AU" sz="1800" b="0" strike="noStrike" spc="-1">
              <a:solidFill>
                <a:srgbClr val="000000"/>
              </a:solidFill>
              <a:uFill>
                <a:solidFill>
                  <a:srgbClr val="FFFFFF"/>
                </a:solidFill>
              </a:uFill>
              <a:latin typeface="Arial"/>
            </a:endParaRPr>
          </a:p>
        </p:txBody>
      </p:sp>
      <p:sp>
        <p:nvSpPr>
          <p:cNvPr id="214" name="CustomShape 5"/>
          <p:cNvSpPr/>
          <p:nvPr/>
        </p:nvSpPr>
        <p:spPr>
          <a:xfrm>
            <a:off x="4724280" y="2286000"/>
            <a:ext cx="3656880" cy="18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2600" lvl="1" indent="-281880">
              <a:lnSpc>
                <a:spcPct val="100000"/>
              </a:lnSpc>
              <a:buClr>
                <a:srgbClr val="990000"/>
              </a:buClr>
              <a:buSzPct val="75000"/>
              <a:buFont typeface="Wingdings" charset="2"/>
              <a:buChar char=""/>
            </a:pPr>
            <a:r>
              <a:rPr lang="en-AU" sz="1800" b="0" strike="noStrike" spc="-1">
                <a:solidFill>
                  <a:srgbClr val="262626"/>
                </a:solidFill>
                <a:uFill>
                  <a:solidFill>
                    <a:srgbClr val="FFFFFF"/>
                  </a:solidFill>
                </a:uFill>
                <a:latin typeface="Calisto MT"/>
              </a:rPr>
              <a:t>Time to select the appropriate process and assign it to a processor is constant regardless of the load on the system or number of processors</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pic>
        <p:nvPicPr>
          <p:cNvPr id="215" name="Picture 6"/>
          <p:cNvPicPr/>
          <p:nvPr/>
        </p:nvPicPr>
        <p:blipFill>
          <a:blip r:embed="rId3"/>
          <a:stretch/>
        </p:blipFill>
        <p:spPr>
          <a:xfrm>
            <a:off x="3657600" y="4952880"/>
            <a:ext cx="1662840" cy="1370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 name="Picture 9"/>
          <p:cNvPicPr/>
          <p:nvPr/>
        </p:nvPicPr>
        <p:blipFill>
          <a:blip r:embed="rId3"/>
          <a:stretch/>
        </p:blipFill>
        <p:spPr>
          <a:xfrm>
            <a:off x="972720" y="380880"/>
            <a:ext cx="8170560" cy="6313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658800" y="456120"/>
            <a:ext cx="7824240" cy="132228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lstStyle/>
          <a:p>
            <a:pPr algn="ctr">
              <a:lnSpc>
                <a:spcPct val="100000"/>
              </a:lnSpc>
            </a:pPr>
            <a:r>
              <a:rPr lang="en-AU" sz="5200" b="1" strike="noStrike" spc="-1">
                <a:solidFill>
                  <a:srgbClr val="485A86"/>
                </a:solidFill>
                <a:uFill>
                  <a:solidFill>
                    <a:srgbClr val="FFFFFF"/>
                  </a:solidFill>
                </a:uFill>
                <a:latin typeface="Calisto MT"/>
              </a:rPr>
              <a:t>UNIX SVR4 Scheduling</a:t>
            </a:r>
            <a:endParaRPr lang="en-AU" sz="1800" b="0" strike="noStrike" spc="-1">
              <a:solidFill>
                <a:srgbClr val="000000"/>
              </a:solidFill>
              <a:uFill>
                <a:solidFill>
                  <a:srgbClr val="FFFFFF"/>
                </a:solidFill>
              </a:uFill>
              <a:latin typeface="Arial"/>
            </a:endParaRPr>
          </a:p>
        </p:txBody>
      </p:sp>
      <p:sp>
        <p:nvSpPr>
          <p:cNvPr id="218" name="CustomShape 2"/>
          <p:cNvSpPr/>
          <p:nvPr/>
        </p:nvSpPr>
        <p:spPr>
          <a:xfrm>
            <a:off x="609480" y="2286000"/>
            <a:ext cx="7923960" cy="383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2600" indent="-281880">
              <a:lnSpc>
                <a:spcPct val="100000"/>
              </a:lnSpc>
              <a:buClr>
                <a:srgbClr val="990000"/>
              </a:buClr>
              <a:buSzPct val="75000"/>
              <a:buFont typeface="Wingdings" charset="2"/>
              <a:buChar char=""/>
            </a:pPr>
            <a:r>
              <a:rPr lang="en-AU" sz="2000" b="0" strike="noStrike" spc="-1">
                <a:solidFill>
                  <a:srgbClr val="262626"/>
                </a:solidFill>
                <a:uFill>
                  <a:solidFill>
                    <a:srgbClr val="FFFFFF"/>
                  </a:solidFill>
                </a:uFill>
                <a:latin typeface="Calisto MT"/>
              </a:rPr>
              <a:t>A complete overhaul of the scheduling algorithm used in earlier UNIX systems</a:t>
            </a: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endParaRPr lang="en-AU" sz="1800" b="0" strike="noStrike" spc="-1">
              <a:solidFill>
                <a:srgbClr val="000000"/>
              </a:solidFill>
              <a:uFill>
                <a:solidFill>
                  <a:srgbClr val="FFFFFF"/>
                </a:solidFill>
              </a:uFill>
              <a:latin typeface="Arial"/>
            </a:endParaRPr>
          </a:p>
          <a:p>
            <a:pPr marL="282600" indent="-281880">
              <a:lnSpc>
                <a:spcPct val="100000"/>
              </a:lnSpc>
              <a:buClr>
                <a:srgbClr val="990000"/>
              </a:buClr>
              <a:buSzPct val="75000"/>
              <a:buFont typeface="Wingdings" charset="2"/>
              <a:buChar char=""/>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r>
              <a:rPr lang="en-AU" sz="2000" b="0" strike="noStrike" spc="-1">
                <a:solidFill>
                  <a:srgbClr val="262626"/>
                </a:solidFill>
                <a:uFill>
                  <a:solidFill>
                    <a:srgbClr val="FFFFFF"/>
                  </a:solidFill>
                </a:uFill>
                <a:latin typeface="Calisto MT"/>
              </a:rPr>
              <a:t>Major modifications:</a:t>
            </a:r>
            <a:endParaRPr lang="en-AU" sz="1800" b="0" strike="noStrike" spc="-1">
              <a:solidFill>
                <a:srgbClr val="000000"/>
              </a:solidFill>
              <a:uFill>
                <a:solidFill>
                  <a:srgbClr val="FFFFFF"/>
                </a:solidFill>
              </a:uFill>
              <a:latin typeface="Arial"/>
            </a:endParaRPr>
          </a:p>
          <a:p>
            <a:pPr marL="847800" lvl="3" indent="-281880">
              <a:lnSpc>
                <a:spcPct val="100000"/>
              </a:lnSpc>
              <a:buClr>
                <a:srgbClr val="990000"/>
              </a:buClr>
              <a:buSzPct val="75000"/>
              <a:buFont typeface="Wingdings" charset="2"/>
              <a:buChar char=""/>
            </a:pPr>
            <a:r>
              <a:rPr lang="en-AU" sz="2000" b="0" strike="noStrike" spc="-1">
                <a:solidFill>
                  <a:srgbClr val="262626"/>
                </a:solidFill>
                <a:uFill>
                  <a:solidFill>
                    <a:srgbClr val="FFFFFF"/>
                  </a:solidFill>
                </a:uFill>
                <a:latin typeface="Calisto MT"/>
              </a:rPr>
              <a:t>addition of a preemptable static priority scheduler and the introduction of a set of 160 priority levels divided into three priority classes</a:t>
            </a:r>
            <a:endParaRPr lang="en-AU" sz="1800" b="0" strike="noStrike" spc="-1">
              <a:solidFill>
                <a:srgbClr val="000000"/>
              </a:solidFill>
              <a:uFill>
                <a:solidFill>
                  <a:srgbClr val="FFFFFF"/>
                </a:solidFill>
              </a:uFill>
              <a:latin typeface="Arial"/>
            </a:endParaRPr>
          </a:p>
          <a:p>
            <a:pPr marL="847800" lvl="3" indent="-281880">
              <a:lnSpc>
                <a:spcPct val="100000"/>
              </a:lnSpc>
              <a:buClr>
                <a:srgbClr val="990000"/>
              </a:buClr>
              <a:buSzPct val="75000"/>
              <a:buFont typeface="Wingdings" charset="2"/>
              <a:buChar char=""/>
            </a:pPr>
            <a:r>
              <a:rPr lang="en-AU" sz="2000" b="0" strike="noStrike" spc="-1">
                <a:solidFill>
                  <a:srgbClr val="262626"/>
                </a:solidFill>
                <a:uFill>
                  <a:solidFill>
                    <a:srgbClr val="FFFFFF"/>
                  </a:solidFill>
                </a:uFill>
                <a:latin typeface="Calisto MT"/>
              </a:rPr>
              <a:t>insertion of preemption points</a:t>
            </a:r>
            <a:endParaRPr lang="en-AU" sz="1800" b="0" strike="noStrike" spc="-1">
              <a:solidFill>
                <a:srgbClr val="000000"/>
              </a:solidFill>
              <a:uFill>
                <a:solidFill>
                  <a:srgbClr val="FFFFFF"/>
                </a:solidFill>
              </a:uFill>
              <a:latin typeface="Arial"/>
            </a:endParaRPr>
          </a:p>
        </p:txBody>
      </p:sp>
      <p:sp>
        <p:nvSpPr>
          <p:cNvPr id="219" name="CustomShape 3"/>
          <p:cNvSpPr/>
          <p:nvPr/>
        </p:nvSpPr>
        <p:spPr>
          <a:xfrm>
            <a:off x="720360" y="3155040"/>
            <a:ext cx="7899480" cy="1668960"/>
          </a:xfrm>
          <a:prstGeom prst="rect">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1">
            <a:scrgbClr r="0" g="0" b="0"/>
          </a:lnRef>
          <a:fillRef idx="0">
            <a:scrgbClr r="0" g="0" b="0"/>
          </a:fillRef>
          <a:effectRef idx="0">
            <a:scrgbClr r="0" g="0" b="0"/>
          </a:effectRef>
          <a:fontRef idx="minor"/>
        </p:style>
        <p:txBody>
          <a:bodyPr lIns="473040" tIns="645840" rIns="473040" bIns="220320"/>
          <a:lstStyle/>
          <a:p>
            <a:pPr marL="285840" lvl="1" indent="-285120">
              <a:lnSpc>
                <a:spcPct val="90000"/>
              </a:lnSpc>
              <a:buClr>
                <a:srgbClr val="000000"/>
              </a:buClr>
              <a:buFont typeface="Symbol"/>
              <a:buChar char=""/>
            </a:pPr>
            <a:r>
              <a:rPr lang="en-AU" sz="2000" b="0" strike="noStrike" spc="-1">
                <a:solidFill>
                  <a:srgbClr val="000000"/>
                </a:solidFill>
                <a:uFill>
                  <a:solidFill>
                    <a:srgbClr val="FFFFFF"/>
                  </a:solidFill>
                </a:uFill>
                <a:latin typeface="Calisto MT"/>
                <a:ea typeface="DejaVu Sans"/>
              </a:rPr>
              <a:t>highest preference to real-time processes </a:t>
            </a:r>
            <a:endParaRPr lang="en-AU" sz="1800" b="0" strike="noStrike" spc="-1">
              <a:solidFill>
                <a:srgbClr val="000000"/>
              </a:solidFill>
              <a:uFill>
                <a:solidFill>
                  <a:srgbClr val="FFFFFF"/>
                </a:solidFill>
              </a:uFill>
              <a:latin typeface="Arial"/>
            </a:endParaRPr>
          </a:p>
          <a:p>
            <a:pPr marL="285840" lvl="1" indent="-285120">
              <a:lnSpc>
                <a:spcPct val="90000"/>
              </a:lnSpc>
              <a:buClr>
                <a:srgbClr val="000000"/>
              </a:buClr>
              <a:buFont typeface="Symbol"/>
              <a:buChar char=""/>
            </a:pPr>
            <a:r>
              <a:rPr lang="en-AU" sz="2000" b="0" strike="noStrike" spc="-1">
                <a:solidFill>
                  <a:srgbClr val="000000"/>
                </a:solidFill>
                <a:uFill>
                  <a:solidFill>
                    <a:srgbClr val="FFFFFF"/>
                  </a:solidFill>
                </a:uFill>
                <a:latin typeface="Calisto MT"/>
                <a:ea typeface="DejaVu Sans"/>
              </a:rPr>
              <a:t>next-highest preference to kernel-mode processes </a:t>
            </a:r>
            <a:endParaRPr lang="en-AU" sz="1800" b="0" strike="noStrike" spc="-1">
              <a:solidFill>
                <a:srgbClr val="000000"/>
              </a:solidFill>
              <a:uFill>
                <a:solidFill>
                  <a:srgbClr val="FFFFFF"/>
                </a:solidFill>
              </a:uFill>
              <a:latin typeface="Arial"/>
            </a:endParaRPr>
          </a:p>
          <a:p>
            <a:pPr marL="285840" lvl="1" indent="-285120">
              <a:lnSpc>
                <a:spcPct val="90000"/>
              </a:lnSpc>
              <a:buClr>
                <a:srgbClr val="000000"/>
              </a:buClr>
              <a:buFont typeface="Symbol"/>
              <a:buChar char=""/>
            </a:pPr>
            <a:r>
              <a:rPr lang="en-AU" sz="2000" b="0" strike="noStrike" spc="-1">
                <a:solidFill>
                  <a:srgbClr val="000000"/>
                </a:solidFill>
                <a:uFill>
                  <a:solidFill>
                    <a:srgbClr val="FFFFFF"/>
                  </a:solidFill>
                </a:uFill>
                <a:latin typeface="Calisto MT"/>
                <a:ea typeface="DejaVu Sans"/>
              </a:rPr>
              <a:t>lowest preference to other user-mode processes</a:t>
            </a:r>
            <a:endParaRPr lang="en-AU" sz="1800" b="0" strike="noStrike" spc="-1">
              <a:solidFill>
                <a:srgbClr val="000000"/>
              </a:solidFill>
              <a:uFill>
                <a:solidFill>
                  <a:srgbClr val="FFFFFF"/>
                </a:solidFill>
              </a:uFill>
              <a:latin typeface="Arial"/>
            </a:endParaRPr>
          </a:p>
        </p:txBody>
      </p:sp>
      <p:sp>
        <p:nvSpPr>
          <p:cNvPr id="220" name="CustomShape 4"/>
          <p:cNvSpPr/>
          <p:nvPr/>
        </p:nvSpPr>
        <p:spPr>
          <a:xfrm>
            <a:off x="1114920" y="2937600"/>
            <a:ext cx="5528880" cy="434160"/>
          </a:xfrm>
          <a:prstGeom prst="roundRect">
            <a:avLst>
              <a:gd name="adj" fmla="val 16667"/>
            </a:avLst>
          </a:prstGeom>
          <a:solidFill>
            <a:schemeClr val="accent6"/>
          </a:soli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205920" tIns="44640" rIns="161280" bIns="44640" anchor="ctr"/>
          <a:lstStyle/>
          <a:p>
            <a:pPr>
              <a:lnSpc>
                <a:spcPct val="90000"/>
              </a:lnSpc>
            </a:pPr>
            <a:r>
              <a:rPr lang="en-AU" sz="1800" b="0" strike="noStrike" spc="-1">
                <a:solidFill>
                  <a:srgbClr val="FFFFFF"/>
                </a:solidFill>
                <a:uFill>
                  <a:solidFill>
                    <a:srgbClr val="FFFFFF"/>
                  </a:solidFill>
                </a:uFill>
                <a:latin typeface="Calisto MT"/>
                <a:ea typeface="DejaVu Sans"/>
              </a:rPr>
              <a:t>The new algorithm is designed to give:</a:t>
            </a: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3657600" y="5867280"/>
            <a:ext cx="4876200" cy="608760"/>
          </a:xfrm>
          <a:prstGeom prst="rect">
            <a:avLst/>
          </a:prstGeom>
          <a:blipFill>
            <a:blip r:embed="rId3"/>
            <a:tile/>
          </a:blipFill>
          <a:ln>
            <a:noFill/>
          </a:ln>
        </p:spPr>
        <p:style>
          <a:lnRef idx="0">
            <a:scrgbClr r="0" g="0" b="0"/>
          </a:lnRef>
          <a:fillRef idx="0">
            <a:scrgbClr r="0" g="0" b="0"/>
          </a:fillRef>
          <a:effectRef idx="0">
            <a:scrgbClr r="0" g="0" b="0"/>
          </a:effectRef>
          <a:fontRef idx="minor"/>
        </p:style>
      </p:sp>
      <p:pic>
        <p:nvPicPr>
          <p:cNvPr id="222" name="Picture 8"/>
          <p:cNvPicPr/>
          <p:nvPr/>
        </p:nvPicPr>
        <p:blipFill>
          <a:blip r:embed="rId4"/>
          <a:srcRect l="15295" t="10909" r="23528" b="37274"/>
          <a:stretch/>
        </p:blipFill>
        <p:spPr>
          <a:xfrm>
            <a:off x="1752480" y="685800"/>
            <a:ext cx="5491080" cy="6019200"/>
          </a:xfrm>
          <a:prstGeom prst="rect">
            <a:avLst/>
          </a:prstGeom>
          <a:ln>
            <a:noFill/>
          </a:ln>
        </p:spPr>
      </p:pic>
    </p:spTree>
  </p:cSld>
  <p:clrMapOvr>
    <a:masterClrMapping/>
  </p:clrMapOvr>
  <p:transition spd="slow">
    <p:wip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658800" y="456120"/>
            <a:ext cx="7824240" cy="129564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lstStyle/>
          <a:p>
            <a:pPr algn="ctr">
              <a:lnSpc>
                <a:spcPct val="100000"/>
              </a:lnSpc>
            </a:pPr>
            <a:r>
              <a:rPr lang="en-AU" sz="5200" b="1" strike="noStrike" spc="-1">
                <a:solidFill>
                  <a:srgbClr val="485A86"/>
                </a:solidFill>
                <a:uFill>
                  <a:solidFill>
                    <a:srgbClr val="FFFFFF"/>
                  </a:solidFill>
                </a:uFill>
                <a:latin typeface="Calisto MT"/>
              </a:rPr>
              <a:t>SVR Priority Classes</a:t>
            </a:r>
            <a:endParaRPr lang="en-AU" sz="1800" b="0" strike="noStrike" spc="-1">
              <a:solidFill>
                <a:srgbClr val="000000"/>
              </a:solidFill>
              <a:uFill>
                <a:solidFill>
                  <a:srgbClr val="FFFFFF"/>
                </a:solidFill>
              </a:uFill>
              <a:latin typeface="Arial"/>
            </a:endParaRPr>
          </a:p>
        </p:txBody>
      </p:sp>
      <p:sp>
        <p:nvSpPr>
          <p:cNvPr id="224" name="CustomShape 2"/>
          <p:cNvSpPr/>
          <p:nvPr/>
        </p:nvSpPr>
        <p:spPr>
          <a:xfrm>
            <a:off x="382680" y="2971440"/>
            <a:ext cx="2553840" cy="637920"/>
          </a:xfrm>
          <a:prstGeom prst="roundRect">
            <a:avLst>
              <a:gd name="adj" fmla="val 10000"/>
            </a:avLst>
          </a:prstGeom>
          <a:gradFill>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45360" tIns="45360" rIns="26640" bIns="45360" anchor="ctr"/>
          <a:lstStyle/>
          <a:p>
            <a:pPr algn="ctr">
              <a:lnSpc>
                <a:spcPct val="90000"/>
              </a:lnSpc>
            </a:pPr>
            <a:r>
              <a:rPr lang="en-AU" sz="2100" b="1" strike="noStrike" spc="-1">
                <a:solidFill>
                  <a:srgbClr val="FFFFFF"/>
                </a:solidFill>
                <a:uFill>
                  <a:solidFill>
                    <a:srgbClr val="FFFFFF"/>
                  </a:solidFill>
                </a:uFill>
                <a:latin typeface="Calisto MT"/>
                <a:ea typeface="DejaVu Sans"/>
              </a:rPr>
              <a:t>Real time (159 – 100)</a:t>
            </a:r>
            <a:endParaRPr lang="en-AU" sz="1800" b="0" strike="noStrike" spc="-1">
              <a:solidFill>
                <a:srgbClr val="000000"/>
              </a:solidFill>
              <a:uFill>
                <a:solidFill>
                  <a:srgbClr val="FFFFFF"/>
                </a:solidFill>
              </a:uFill>
              <a:latin typeface="Arial"/>
            </a:endParaRPr>
          </a:p>
        </p:txBody>
      </p:sp>
      <p:sp>
        <p:nvSpPr>
          <p:cNvPr id="225" name="CustomShape 3"/>
          <p:cNvSpPr/>
          <p:nvPr/>
        </p:nvSpPr>
        <p:spPr>
          <a:xfrm rot="5400000">
            <a:off x="1604880" y="3665880"/>
            <a:ext cx="110880" cy="110880"/>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226" name="CustomShape 4"/>
          <p:cNvSpPr/>
          <p:nvPr/>
        </p:nvSpPr>
        <p:spPr>
          <a:xfrm>
            <a:off x="382680" y="3833640"/>
            <a:ext cx="2553840" cy="637920"/>
          </a:xfrm>
          <a:prstGeom prst="roundRect">
            <a:avLst>
              <a:gd name="adj" fmla="val 10000"/>
            </a:avLst>
          </a:prstGeom>
          <a:solidFill>
            <a:schemeClr val="accent1">
              <a:alpha val="90000"/>
              <a:tint val="40000"/>
              <a:hueOff val="0"/>
              <a:satOff val="0"/>
              <a:lumOff val="0"/>
              <a:alphaOff val="0"/>
            </a:schemeClr>
          </a:solidFill>
          <a:ln>
            <a:solidFill>
              <a:schemeClr val="accent6">
                <a:lumMod val="75000"/>
              </a:schemeClr>
            </a:solidFill>
            <a:round/>
          </a:ln>
        </p:spPr>
        <p:style>
          <a:lnRef idx="1">
            <a:scrgbClr r="0" g="0" b="0"/>
          </a:lnRef>
          <a:fillRef idx="0">
            <a:scrgbClr r="0" g="0" b="0"/>
          </a:fillRef>
          <a:effectRef idx="0">
            <a:scrgbClr r="0" g="0" b="0"/>
          </a:effectRef>
          <a:fontRef idx="minor"/>
        </p:style>
        <p:txBody>
          <a:bodyPr lIns="33840" tIns="33840" rIns="15120" bIns="33840" anchor="ctr"/>
          <a:lstStyle/>
          <a:p>
            <a:pPr algn="ctr">
              <a:lnSpc>
                <a:spcPct val="90000"/>
              </a:lnSpc>
            </a:pPr>
            <a:r>
              <a:rPr lang="en-AU" sz="1200" b="0" strike="noStrike" spc="-1">
                <a:solidFill>
                  <a:srgbClr val="000000"/>
                </a:solidFill>
                <a:uFill>
                  <a:solidFill>
                    <a:srgbClr val="FFFFFF"/>
                  </a:solidFill>
                </a:uFill>
                <a:latin typeface="Calisto MT"/>
                <a:ea typeface="DejaVu Sans"/>
              </a:rPr>
              <a:t>guaranteed to be selected to run before any kernel or time-sharing process</a:t>
            </a:r>
            <a:endParaRPr lang="en-AU" sz="1800" b="0" strike="noStrike" spc="-1">
              <a:solidFill>
                <a:srgbClr val="000000"/>
              </a:solidFill>
              <a:uFill>
                <a:solidFill>
                  <a:srgbClr val="FFFFFF"/>
                </a:solidFill>
              </a:uFill>
              <a:latin typeface="Arial"/>
            </a:endParaRPr>
          </a:p>
        </p:txBody>
      </p:sp>
      <p:sp>
        <p:nvSpPr>
          <p:cNvPr id="227" name="CustomShape 5"/>
          <p:cNvSpPr/>
          <p:nvPr/>
        </p:nvSpPr>
        <p:spPr>
          <a:xfrm rot="5400000">
            <a:off x="1604880" y="4528080"/>
            <a:ext cx="110880" cy="110880"/>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228" name="CustomShape 6"/>
          <p:cNvSpPr/>
          <p:nvPr/>
        </p:nvSpPr>
        <p:spPr>
          <a:xfrm>
            <a:off x="382680" y="4695840"/>
            <a:ext cx="2553840" cy="637920"/>
          </a:xfrm>
          <a:prstGeom prst="roundRect">
            <a:avLst>
              <a:gd name="adj" fmla="val 10000"/>
            </a:avLst>
          </a:prstGeom>
          <a:solidFill>
            <a:schemeClr val="accent1">
              <a:alpha val="90000"/>
              <a:tint val="40000"/>
              <a:hueOff val="0"/>
              <a:satOff val="0"/>
              <a:lumOff val="0"/>
              <a:alphaOff val="0"/>
            </a:schemeClr>
          </a:solidFill>
          <a:ln>
            <a:solidFill>
              <a:schemeClr val="accent6">
                <a:lumMod val="75000"/>
              </a:schemeClr>
            </a:solidFill>
            <a:round/>
          </a:ln>
        </p:spPr>
        <p:style>
          <a:lnRef idx="1">
            <a:scrgbClr r="0" g="0" b="0"/>
          </a:lnRef>
          <a:fillRef idx="0">
            <a:scrgbClr r="0" g="0" b="0"/>
          </a:fillRef>
          <a:effectRef idx="0">
            <a:scrgbClr r="0" g="0" b="0"/>
          </a:effectRef>
          <a:fontRef idx="minor"/>
        </p:style>
        <p:txBody>
          <a:bodyPr lIns="33840" tIns="33840" rIns="15120" bIns="33840" anchor="ctr"/>
          <a:lstStyle/>
          <a:p>
            <a:pPr algn="ctr">
              <a:lnSpc>
                <a:spcPct val="90000"/>
              </a:lnSpc>
            </a:pPr>
            <a:r>
              <a:rPr lang="en-AU" sz="1200" b="0" strike="noStrike" spc="-1">
                <a:solidFill>
                  <a:srgbClr val="000000"/>
                </a:solidFill>
                <a:uFill>
                  <a:solidFill>
                    <a:srgbClr val="FFFFFF"/>
                  </a:solidFill>
                </a:uFill>
                <a:latin typeface="Calisto MT"/>
                <a:ea typeface="DejaVu Sans"/>
              </a:rPr>
              <a:t>can preempt kernel and user processes</a:t>
            </a:r>
            <a:endParaRPr lang="en-AU" sz="1800" b="0" strike="noStrike" spc="-1">
              <a:solidFill>
                <a:srgbClr val="000000"/>
              </a:solidFill>
              <a:uFill>
                <a:solidFill>
                  <a:srgbClr val="FFFFFF"/>
                </a:solidFill>
              </a:uFill>
              <a:latin typeface="Arial"/>
            </a:endParaRPr>
          </a:p>
        </p:txBody>
      </p:sp>
      <p:sp>
        <p:nvSpPr>
          <p:cNvPr id="229" name="CustomShape 7"/>
          <p:cNvSpPr/>
          <p:nvPr/>
        </p:nvSpPr>
        <p:spPr>
          <a:xfrm>
            <a:off x="3294720" y="2971440"/>
            <a:ext cx="2553840" cy="637920"/>
          </a:xfrm>
          <a:prstGeom prst="roundRect">
            <a:avLst>
              <a:gd name="adj" fmla="val 10000"/>
            </a:avLst>
          </a:prstGeom>
          <a:gradFill>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45360" tIns="45360" rIns="26640" bIns="45360" anchor="ctr"/>
          <a:lstStyle/>
          <a:p>
            <a:pPr algn="ctr">
              <a:lnSpc>
                <a:spcPct val="90000"/>
              </a:lnSpc>
            </a:pPr>
            <a:r>
              <a:rPr lang="en-AU" sz="2100" b="1" strike="noStrike" spc="-1">
                <a:solidFill>
                  <a:srgbClr val="FFFFFF"/>
                </a:solidFill>
                <a:uFill>
                  <a:solidFill>
                    <a:srgbClr val="FFFFFF"/>
                  </a:solidFill>
                </a:uFill>
                <a:latin typeface="Calisto MT"/>
                <a:ea typeface="DejaVu Sans"/>
              </a:rPr>
              <a:t>Kernel (99 – 60)</a:t>
            </a:r>
            <a:endParaRPr lang="en-AU" sz="1800" b="0" strike="noStrike" spc="-1">
              <a:solidFill>
                <a:srgbClr val="000000"/>
              </a:solidFill>
              <a:uFill>
                <a:solidFill>
                  <a:srgbClr val="FFFFFF"/>
                </a:solidFill>
              </a:uFill>
              <a:latin typeface="Arial"/>
            </a:endParaRPr>
          </a:p>
        </p:txBody>
      </p:sp>
      <p:sp>
        <p:nvSpPr>
          <p:cNvPr id="230" name="CustomShape 8"/>
          <p:cNvSpPr/>
          <p:nvPr/>
        </p:nvSpPr>
        <p:spPr>
          <a:xfrm rot="5400000">
            <a:off x="4516920" y="3665880"/>
            <a:ext cx="110880" cy="110880"/>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231" name="CustomShape 9"/>
          <p:cNvSpPr/>
          <p:nvPr/>
        </p:nvSpPr>
        <p:spPr>
          <a:xfrm>
            <a:off x="3294720" y="3833640"/>
            <a:ext cx="2553840" cy="637920"/>
          </a:xfrm>
          <a:prstGeom prst="roundRect">
            <a:avLst>
              <a:gd name="adj" fmla="val 10000"/>
            </a:avLst>
          </a:prstGeom>
          <a:solidFill>
            <a:schemeClr val="accent1">
              <a:alpha val="90000"/>
              <a:tint val="40000"/>
              <a:hueOff val="0"/>
              <a:satOff val="0"/>
              <a:lumOff val="0"/>
              <a:alphaOff val="0"/>
            </a:schemeClr>
          </a:solidFill>
          <a:ln>
            <a:solidFill>
              <a:schemeClr val="accent6">
                <a:lumMod val="75000"/>
              </a:schemeClr>
            </a:solidFill>
            <a:round/>
          </a:ln>
        </p:spPr>
        <p:style>
          <a:lnRef idx="1">
            <a:scrgbClr r="0" g="0" b="0"/>
          </a:lnRef>
          <a:fillRef idx="0">
            <a:scrgbClr r="0" g="0" b="0"/>
          </a:fillRef>
          <a:effectRef idx="0">
            <a:scrgbClr r="0" g="0" b="0"/>
          </a:effectRef>
          <a:fontRef idx="minor"/>
        </p:style>
        <p:txBody>
          <a:bodyPr lIns="33840" tIns="33840" rIns="15120" bIns="33840" anchor="ctr"/>
          <a:lstStyle/>
          <a:p>
            <a:pPr algn="ctr">
              <a:lnSpc>
                <a:spcPct val="90000"/>
              </a:lnSpc>
            </a:pPr>
            <a:r>
              <a:rPr lang="en-AU" sz="1200" b="0" strike="noStrike" spc="-1">
                <a:solidFill>
                  <a:srgbClr val="000000"/>
                </a:solidFill>
                <a:uFill>
                  <a:solidFill>
                    <a:srgbClr val="FFFFFF"/>
                  </a:solidFill>
                </a:uFill>
                <a:latin typeface="Calisto MT"/>
                <a:ea typeface="DejaVu Sans"/>
              </a:rPr>
              <a:t>guaranteed to be selected to run before any time-sharing process, but must defer to real-time processes</a:t>
            </a:r>
            <a:endParaRPr lang="en-AU" sz="1800" b="0" strike="noStrike" spc="-1">
              <a:solidFill>
                <a:srgbClr val="000000"/>
              </a:solidFill>
              <a:uFill>
                <a:solidFill>
                  <a:srgbClr val="FFFFFF"/>
                </a:solidFill>
              </a:uFill>
              <a:latin typeface="Arial"/>
            </a:endParaRPr>
          </a:p>
        </p:txBody>
      </p:sp>
      <p:sp>
        <p:nvSpPr>
          <p:cNvPr id="232" name="CustomShape 10"/>
          <p:cNvSpPr/>
          <p:nvPr/>
        </p:nvSpPr>
        <p:spPr>
          <a:xfrm>
            <a:off x="6206760" y="2971440"/>
            <a:ext cx="2553840" cy="637920"/>
          </a:xfrm>
          <a:prstGeom prst="roundRect">
            <a:avLst>
              <a:gd name="adj" fmla="val 10000"/>
            </a:avLst>
          </a:prstGeom>
          <a:gradFill>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45360" tIns="45360" rIns="26640" bIns="45360" anchor="ctr"/>
          <a:lstStyle/>
          <a:p>
            <a:pPr algn="ctr">
              <a:lnSpc>
                <a:spcPct val="90000"/>
              </a:lnSpc>
            </a:pPr>
            <a:r>
              <a:rPr lang="en-AU" sz="2100" b="1" strike="noStrike" spc="-1">
                <a:solidFill>
                  <a:srgbClr val="FFFFFF"/>
                </a:solidFill>
                <a:uFill>
                  <a:solidFill>
                    <a:srgbClr val="FFFFFF"/>
                  </a:solidFill>
                </a:uFill>
                <a:latin typeface="Calisto MT"/>
                <a:ea typeface="DejaVu Sans"/>
              </a:rPr>
              <a:t>Time-shared (59-0)</a:t>
            </a:r>
            <a:endParaRPr lang="en-AU" sz="1800" b="0" strike="noStrike" spc="-1">
              <a:solidFill>
                <a:srgbClr val="000000"/>
              </a:solidFill>
              <a:uFill>
                <a:solidFill>
                  <a:srgbClr val="FFFFFF"/>
                </a:solidFill>
              </a:uFill>
              <a:latin typeface="Arial"/>
            </a:endParaRPr>
          </a:p>
        </p:txBody>
      </p:sp>
      <p:sp>
        <p:nvSpPr>
          <p:cNvPr id="233" name="CustomShape 11"/>
          <p:cNvSpPr/>
          <p:nvPr/>
        </p:nvSpPr>
        <p:spPr>
          <a:xfrm rot="5400000">
            <a:off x="7429320" y="3665880"/>
            <a:ext cx="110880" cy="110880"/>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234" name="CustomShape 12"/>
          <p:cNvSpPr/>
          <p:nvPr/>
        </p:nvSpPr>
        <p:spPr>
          <a:xfrm>
            <a:off x="6206760" y="3833640"/>
            <a:ext cx="2553840" cy="637920"/>
          </a:xfrm>
          <a:prstGeom prst="roundRect">
            <a:avLst>
              <a:gd name="adj" fmla="val 10000"/>
            </a:avLst>
          </a:prstGeom>
          <a:solidFill>
            <a:schemeClr val="accent1">
              <a:alpha val="90000"/>
              <a:tint val="40000"/>
              <a:hueOff val="0"/>
              <a:satOff val="0"/>
              <a:lumOff val="0"/>
              <a:alphaOff val="0"/>
            </a:schemeClr>
          </a:solidFill>
          <a:ln>
            <a:solidFill>
              <a:schemeClr val="accent6">
                <a:lumMod val="75000"/>
              </a:schemeClr>
            </a:solidFill>
            <a:round/>
          </a:ln>
        </p:spPr>
        <p:style>
          <a:lnRef idx="1">
            <a:scrgbClr r="0" g="0" b="0"/>
          </a:lnRef>
          <a:fillRef idx="0">
            <a:scrgbClr r="0" g="0" b="0"/>
          </a:fillRef>
          <a:effectRef idx="0">
            <a:scrgbClr r="0" g="0" b="0"/>
          </a:effectRef>
          <a:fontRef idx="minor"/>
        </p:style>
        <p:txBody>
          <a:bodyPr lIns="33840" tIns="33840" rIns="15120" bIns="33840" anchor="ctr"/>
          <a:lstStyle/>
          <a:p>
            <a:pPr algn="ctr">
              <a:lnSpc>
                <a:spcPct val="90000"/>
              </a:lnSpc>
            </a:pPr>
            <a:r>
              <a:rPr lang="en-AU" sz="1200" b="0" strike="noStrike" spc="-1">
                <a:solidFill>
                  <a:srgbClr val="000000"/>
                </a:solidFill>
                <a:uFill>
                  <a:solidFill>
                    <a:srgbClr val="FFFFFF"/>
                  </a:solidFill>
                </a:uFill>
                <a:latin typeface="Calisto MT"/>
                <a:ea typeface="DejaVu Sans"/>
              </a:rPr>
              <a:t>lowest-priority processes, intended for user applications other than real-time applications</a:t>
            </a:r>
            <a:endParaRPr lang="en-AU" sz="1800" b="0" strike="noStrike" spc="-1">
              <a:solidFill>
                <a:srgbClr val="000000"/>
              </a:solidFill>
              <a:uFill>
                <a:solidFill>
                  <a:srgbClr val="FFFFFF"/>
                </a:solidFill>
              </a:uFill>
              <a:latin typeface="Arial"/>
            </a:endParaRPr>
          </a:p>
        </p:txBody>
      </p:sp>
      <p:sp>
        <p:nvSpPr>
          <p:cNvPr id="235" name="CustomShape 13"/>
          <p:cNvSpPr/>
          <p:nvPr/>
        </p:nvSpPr>
        <p:spPr>
          <a:xfrm>
            <a:off x="2971800" y="3276720"/>
            <a:ext cx="380160" cy="380160"/>
          </a:xfrm>
          <a:prstGeom prst="rightArrow">
            <a:avLst>
              <a:gd name="adj1" fmla="val 50000"/>
              <a:gd name="adj2" fmla="val 50000"/>
            </a:avLst>
          </a:prstGeom>
          <a:solidFill>
            <a:schemeClr val="accent2"/>
          </a:solidFill>
          <a:ln>
            <a:solidFill>
              <a:srgbClr val="950000"/>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6" name="CustomShape 14"/>
          <p:cNvSpPr/>
          <p:nvPr/>
        </p:nvSpPr>
        <p:spPr>
          <a:xfrm>
            <a:off x="5867280" y="3276720"/>
            <a:ext cx="380160" cy="380160"/>
          </a:xfrm>
          <a:prstGeom prst="rightArrow">
            <a:avLst>
              <a:gd name="adj1" fmla="val 50000"/>
              <a:gd name="adj2" fmla="val 50000"/>
            </a:avLst>
          </a:prstGeom>
          <a:solidFill>
            <a:schemeClr val="accent2"/>
          </a:solidFill>
          <a:ln>
            <a:solidFill>
              <a:srgbClr val="950000"/>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37" name="Picture 13"/>
          <p:cNvPicPr/>
          <p:nvPr/>
        </p:nvPicPr>
        <p:blipFill>
          <a:blip r:embed="rId3"/>
          <a:stretch/>
        </p:blipFill>
        <p:spPr>
          <a:xfrm>
            <a:off x="7086600" y="4876920"/>
            <a:ext cx="1162800" cy="1447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 name="Picture 4"/>
          <p:cNvPicPr/>
          <p:nvPr/>
        </p:nvPicPr>
        <p:blipFill>
          <a:blip r:embed="rId3"/>
          <a:stretch/>
        </p:blipFill>
        <p:spPr>
          <a:xfrm>
            <a:off x="457200" y="2362320"/>
            <a:ext cx="8149680" cy="3504600"/>
          </a:xfrm>
          <a:prstGeom prst="rect">
            <a:avLst/>
          </a:prstGeom>
          <a:ln>
            <a:noFill/>
          </a:ln>
        </p:spPr>
      </p:pic>
      <p:sp>
        <p:nvSpPr>
          <p:cNvPr id="239" name="CustomShape 1"/>
          <p:cNvSpPr/>
          <p:nvPr/>
        </p:nvSpPr>
        <p:spPr>
          <a:xfrm>
            <a:off x="160920" y="5867280"/>
            <a:ext cx="60742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Calisto MT"/>
                <a:ea typeface="DejaVu Sans"/>
              </a:rPr>
              <a:t>Note: Lower number corresponds to higher priority </a:t>
            </a:r>
            <a:endParaRPr lang="en-AU" sz="1800" b="0" strike="noStrike" spc="-1">
              <a:solidFill>
                <a:srgbClr val="000000"/>
              </a:solidFill>
              <a:uFill>
                <a:solidFill>
                  <a:srgbClr val="FFFFFF"/>
                </a:solidFill>
              </a:uFill>
              <a:latin typeface="Arial"/>
            </a:endParaRPr>
          </a:p>
        </p:txBody>
      </p:sp>
      <p:sp>
        <p:nvSpPr>
          <p:cNvPr id="240" name="CustomShape 2"/>
          <p:cNvSpPr/>
          <p:nvPr/>
        </p:nvSpPr>
        <p:spPr>
          <a:xfrm>
            <a:off x="457200" y="685800"/>
            <a:ext cx="822888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uFill>
                  <a:solidFill>
                    <a:srgbClr val="FFFFFF"/>
                  </a:solidFill>
                </a:uFill>
                <a:latin typeface="Calisto MT"/>
                <a:ea typeface="DejaVu Sans"/>
              </a:rPr>
              <a:t>Table 10.6    </a:t>
            </a:r>
            <a:endParaRPr lang="en-AU" sz="1800" b="0" strike="noStrike" spc="-1">
              <a:solidFill>
                <a:srgbClr val="000000"/>
              </a:solidFill>
              <a:uFill>
                <a:solidFill>
                  <a:srgbClr val="FFFFFF"/>
                </a:solidFill>
              </a:uFill>
              <a:latin typeface="Arial"/>
            </a:endParaRPr>
          </a:p>
          <a:p>
            <a:pPr algn="ctr">
              <a:lnSpc>
                <a:spcPct val="100000"/>
              </a:lnSpc>
            </a:pPr>
            <a:r>
              <a:rPr lang="en-AU" sz="3600" b="1" strike="noStrike" spc="-1">
                <a:solidFill>
                  <a:srgbClr val="000000"/>
                </a:solidFill>
                <a:uFill>
                  <a:solidFill>
                    <a:srgbClr val="FFFFFF"/>
                  </a:solidFill>
                </a:uFill>
                <a:latin typeface="Calisto MT"/>
                <a:ea typeface="DejaVu Sans"/>
              </a:rPr>
              <a:t>FreeBSD Thread Scheduling Classes</a:t>
            </a:r>
            <a:r>
              <a:rPr lang="en-AU" sz="3600" b="0" strike="noStrike" spc="-1">
                <a:solidFill>
                  <a:srgbClr val="000000"/>
                </a:solidFill>
                <a:uFill>
                  <a:solidFill>
                    <a:srgbClr val="FFFFFF"/>
                  </a:solidFill>
                </a:uFill>
                <a:latin typeface="Calisto MT"/>
                <a:ea typeface="DejaVu Sans"/>
              </a:rPr>
              <a:t> </a:t>
            </a: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6748" y="502933"/>
            <a:ext cx="8625380" cy="1428983"/>
          </a:xfrm>
        </p:spPr>
        <p:txBody>
          <a:bodyPr/>
          <a:lstStyle/>
          <a:p>
            <a:pPr algn="ctr"/>
            <a:r>
              <a:rPr lang="en-US" sz="5071"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SMP and Multicore Support</a:t>
            </a:r>
            <a:endParaRPr lang="en-US" sz="5071"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extBox 4"/>
          <p:cNvSpPr txBox="1"/>
          <p:nvPr/>
        </p:nvSpPr>
        <p:spPr>
          <a:xfrm>
            <a:off x="672501" y="2435895"/>
            <a:ext cx="8819621" cy="4547142"/>
          </a:xfrm>
          <a:prstGeom prst="rect">
            <a:avLst/>
          </a:prstGeom>
          <a:noFill/>
        </p:spPr>
        <p:txBody>
          <a:bodyPr wrap="square" rtlCol="0">
            <a:spAutoFit/>
          </a:bodyPr>
          <a:lstStyle/>
          <a:p>
            <a:pPr marL="311482" indent="-311482">
              <a:spcBef>
                <a:spcPts val="1984"/>
              </a:spcBef>
              <a:buClr>
                <a:schemeClr val="accent1"/>
              </a:buClr>
              <a:buSzPct val="75000"/>
              <a:buFont typeface="Wingdings" pitchFamily="2" charset="2"/>
              <a:buChar char="n"/>
            </a:pPr>
            <a:r>
              <a:rPr lang="en-US" sz="2205" dirty="0">
                <a:solidFill>
                  <a:schemeClr val="tx1">
                    <a:lumMod val="85000"/>
                    <a:lumOff val="15000"/>
                  </a:schemeClr>
                </a:solidFill>
              </a:rPr>
              <a:t>FreeBSD scheduler was designed to provide effective scheduling for a SMP or multicore system</a:t>
            </a:r>
          </a:p>
          <a:p>
            <a:pPr marL="311482" indent="-311482">
              <a:spcBef>
                <a:spcPts val="1984"/>
              </a:spcBef>
              <a:buClr>
                <a:schemeClr val="accent1"/>
              </a:buClr>
              <a:buSzPct val="75000"/>
              <a:buFont typeface="Wingdings" pitchFamily="2" charset="2"/>
              <a:buChar char="n"/>
            </a:pPr>
            <a:r>
              <a:rPr lang="en-US" sz="2205" dirty="0">
                <a:solidFill>
                  <a:schemeClr val="tx1">
                    <a:lumMod val="85000"/>
                    <a:lumOff val="15000"/>
                  </a:schemeClr>
                </a:solidFill>
              </a:rPr>
              <a:t>Design goals:</a:t>
            </a:r>
          </a:p>
          <a:p>
            <a:pPr marL="815454" lvl="1" indent="-311482">
              <a:lnSpc>
                <a:spcPts val="2094"/>
              </a:lnSpc>
              <a:spcBef>
                <a:spcPts val="1984"/>
              </a:spcBef>
              <a:buClr>
                <a:schemeClr val="accent1"/>
              </a:buClr>
              <a:buSzPct val="75000"/>
              <a:buFont typeface="Wingdings" pitchFamily="2" charset="2"/>
              <a:buChar char="n"/>
            </a:pPr>
            <a:r>
              <a:rPr lang="en-US" sz="2205" dirty="0">
                <a:solidFill>
                  <a:schemeClr val="tx1">
                    <a:lumMod val="85000"/>
                    <a:lumOff val="15000"/>
                  </a:schemeClr>
                </a:solidFill>
              </a:rPr>
              <a:t>address the need for processor affinity in SMP and multicore systems</a:t>
            </a:r>
          </a:p>
          <a:p>
            <a:pPr marL="1823397" lvl="3" indent="-311482">
              <a:lnSpc>
                <a:spcPts val="2094"/>
              </a:lnSpc>
              <a:spcBef>
                <a:spcPts val="1984"/>
              </a:spcBef>
              <a:buClr>
                <a:schemeClr val="accent1"/>
              </a:buClr>
              <a:buSzPct val="75000"/>
              <a:buFont typeface="Wingdings" pitchFamily="2" charset="2"/>
              <a:buChar char="n"/>
            </a:pPr>
            <a:r>
              <a:rPr lang="en-US" sz="2205" i="1" dirty="0">
                <a:solidFill>
                  <a:schemeClr val="tx1">
                    <a:lumMod val="85000"/>
                    <a:lumOff val="15000"/>
                  </a:schemeClr>
                </a:solidFill>
              </a:rPr>
              <a:t>processor affinity – </a:t>
            </a:r>
            <a:r>
              <a:rPr lang="en-US" sz="2205" dirty="0">
                <a:solidFill>
                  <a:schemeClr val="tx1">
                    <a:lumMod val="85000"/>
                    <a:lumOff val="15000"/>
                  </a:schemeClr>
                </a:solidFill>
              </a:rPr>
              <a:t>a scheduler that only migrates a thread when necessary to avoid having an idle processor</a:t>
            </a:r>
            <a:endParaRPr lang="en-US" sz="2205" i="1" dirty="0">
              <a:solidFill>
                <a:schemeClr val="tx1">
                  <a:lumMod val="85000"/>
                  <a:lumOff val="15000"/>
                </a:schemeClr>
              </a:solidFill>
            </a:endParaRPr>
          </a:p>
          <a:p>
            <a:pPr marL="815454" lvl="1" indent="-311482">
              <a:lnSpc>
                <a:spcPts val="2094"/>
              </a:lnSpc>
              <a:spcBef>
                <a:spcPts val="1984"/>
              </a:spcBef>
              <a:buClr>
                <a:schemeClr val="accent1"/>
              </a:buClr>
              <a:buSzPct val="75000"/>
              <a:buFont typeface="Wingdings" pitchFamily="2" charset="2"/>
              <a:buChar char="n"/>
            </a:pPr>
            <a:r>
              <a:rPr lang="en-US" sz="2205" dirty="0">
                <a:solidFill>
                  <a:schemeClr val="tx1">
                    <a:lumMod val="85000"/>
                    <a:lumOff val="15000"/>
                  </a:schemeClr>
                </a:solidFill>
              </a:rPr>
              <a:t>provide better support for multithreading on multicore systems</a:t>
            </a:r>
          </a:p>
          <a:p>
            <a:pPr marL="815454" lvl="1" indent="-311482">
              <a:lnSpc>
                <a:spcPts val="2094"/>
              </a:lnSpc>
              <a:spcBef>
                <a:spcPts val="1984"/>
              </a:spcBef>
              <a:buClr>
                <a:schemeClr val="accent1"/>
              </a:buClr>
              <a:buSzPct val="75000"/>
              <a:buFont typeface="Wingdings" pitchFamily="2" charset="2"/>
              <a:buChar char="n"/>
            </a:pPr>
            <a:r>
              <a:rPr lang="en-US" sz="2205" dirty="0">
                <a:solidFill>
                  <a:schemeClr val="tx1">
                    <a:lumMod val="85000"/>
                    <a:lumOff val="15000"/>
                  </a:schemeClr>
                </a:solidFill>
              </a:rPr>
              <a:t>improve the performance of the scheduling algorithm so that it is no longer a function of the number of threads in the system</a:t>
            </a:r>
          </a:p>
        </p:txBody>
      </p:sp>
    </p:spTree>
    <p:extLst>
      <p:ext uri="{BB962C8B-B14F-4D97-AF65-F5344CB8AC3E}">
        <p14:creationId xmlns:p14="http://schemas.microsoft.com/office/powerpoint/2010/main" val="2200547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3863</Words>
  <Application>Microsoft Office PowerPoint</Application>
  <PresentationFormat>Custom</PresentationFormat>
  <Paragraphs>378</Paragraphs>
  <Slides>14</Slides>
  <Notes>14</Notes>
  <HiddenSlides>1</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14</vt:i4>
      </vt:variant>
    </vt:vector>
  </HeadingPairs>
  <TitlesOfParts>
    <vt:vector size="25" baseType="lpstr">
      <vt:lpstr>Arial</vt:lpstr>
      <vt:lpstr>Calisto MT</vt:lpstr>
      <vt:lpstr>DejaVu Sans</vt:lpstr>
      <vt:lpstr>Symbol</vt:lpstr>
      <vt:lpstr>Times New Roman</vt:lpstr>
      <vt:lpstr>Wingdings</vt:lpstr>
      <vt:lpstr>Office Theme</vt:lpstr>
      <vt:lpstr>Office Theme</vt:lpstr>
      <vt:lpstr>Office Theme</vt:lpstr>
      <vt:lpstr>Office Theme</vt:lpstr>
      <vt:lpstr>Office Theme</vt:lpstr>
      <vt:lpstr>Linux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SMP and Multicore Support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Scheduling</dc:title>
  <dc:subject/>
  <dc:creator/>
  <dc:description/>
  <cp:lastModifiedBy>Rahul Paul</cp:lastModifiedBy>
  <cp:revision>3</cp:revision>
  <dcterms:created xsi:type="dcterms:W3CDTF">2017-08-28T09:13:16Z</dcterms:created>
  <dcterms:modified xsi:type="dcterms:W3CDTF">2017-08-28T23:28:45Z</dcterms:modified>
  <dc:language>en-AU</dc:language>
</cp:coreProperties>
</file>