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3EFADC87-56C6-664F-9467-E5521817CB45}" type="presOf" srcId="{E90C5E7A-D98A-BB44-8616-719FB4AEA32F}" destId="{86B0300C-490F-BB45-AA82-07F49CE6997B}"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36896A93-D4A5-2D42-81C0-B7E5FB2C3BF6}" type="presOf" srcId="{92240CCF-F6D4-DA43-A2C2-CA2A7D1C9B90}" destId="{B47CD3AA-D0A7-0A42-ADAA-6344FF3728D6}" srcOrd="0" destOrd="0" presId="urn:microsoft.com/office/officeart/2005/8/layout/default#2"/>
    <dgm:cxn modelId="{CD88C8B0-BF91-3948-A04E-D14864663C16}" type="presOf" srcId="{B9466294-7200-8F41-BC4E-95B69D11B9CD}" destId="{E18E6AC2-BB21-2043-ABDE-7764D5BD9243}" srcOrd="0" destOrd="0" presId="urn:microsoft.com/office/officeart/2005/8/layout/default#2"/>
    <dgm:cxn modelId="{415EC870-A707-3B44-819C-4A5BE81DBA89}" type="presOf" srcId="{A12DCCDD-4DA4-654A-A7ED-4EBF0B3F2E2E}" destId="{78D68AD7-7052-1A4C-881C-02ECB2A5EF4E}"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A18AF1C6-FC6B-3643-B69E-B5E8512C9C60}" srcId="{A2EDBC49-6D44-E147-8620-79A295852D13}" destId="{E7B4D9E1-14B6-3E45-92D3-00192AED8A34}" srcOrd="2" destOrd="0" parTransId="{B269E861-D5F9-7B42-86D1-94BF915B799A}" sibTransId="{5135B2C8-9B14-2A40-9B01-BB13B67E3A80}"/>
    <dgm:cxn modelId="{8F1EEDFC-DED2-D944-9C76-39D09F0731C2}" srcId="{A2EDBC49-6D44-E147-8620-79A295852D13}" destId="{A12DCCDD-4DA4-654A-A7ED-4EBF0B3F2E2E}" srcOrd="4" destOrd="0" parTransId="{23778743-B86C-7F4B-AE48-CD60585B4FE7}" sibTransId="{2088DD7E-FBA8-3E42-953F-0AFCC218DF76}"/>
    <dgm:cxn modelId="{126A6149-F94B-0443-9371-FB90E0462AA9}" type="presOf" srcId="{E7B4D9E1-14B6-3E45-92D3-00192AED8A34}" destId="{C705BE14-8110-9546-A326-B28476739A01}" srcOrd="0" destOrd="0" presId="urn:microsoft.com/office/officeart/2005/8/layout/default#2"/>
    <dgm:cxn modelId="{F55F780F-CC6D-FB4C-AA87-C5367C6C9B11}" srcId="{A2EDBC49-6D44-E147-8620-79A295852D13}" destId="{B9466294-7200-8F41-BC4E-95B69D11B9CD}" srcOrd="1" destOrd="0" parTransId="{1105F59D-017C-C349-B586-FAF5ED33D663}" sibTransId="{1BADF5C2-97F7-B14B-8C69-E9BA5F5A6F97}"/>
    <dgm:cxn modelId="{C6C6373D-A78A-464D-80A5-DB5A16536B1E}" type="presOf" srcId="{A2EDBC49-6D44-E147-8620-79A295852D13}" destId="{899ECADF-026A-4D44-BD95-C86A2123C7E8}" srcOrd="0" destOrd="0" presId="urn:microsoft.com/office/officeart/2005/8/layout/default#2"/>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smtClean="0"/>
            <a:t>Solaris provides classic counting semaphores with the following primitives:</a:t>
          </a:r>
          <a:endParaRPr lang="en-US" dirty="0"/>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smtClean="0"/>
            <a:t>sema_p</a:t>
          </a:r>
          <a:r>
            <a:rPr lang="en-US" dirty="0" smtClean="0"/>
            <a:t>() Decrements the semaphore, potentially blocking the thread</a:t>
          </a:r>
          <a:endParaRPr lang="en-US" dirty="0"/>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smtClean="0"/>
            <a:t>sema_v</a:t>
          </a:r>
          <a:r>
            <a:rPr lang="en-US" dirty="0" smtClean="0"/>
            <a:t>() Increments the semaphore, potentially unblocking a waiting thread</a:t>
          </a:r>
          <a:endParaRPr lang="en-US" dirty="0"/>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smtClean="0"/>
            <a:t>sema_tryp</a:t>
          </a:r>
          <a:r>
            <a:rPr lang="en-US" dirty="0" smtClean="0"/>
            <a:t>() Decrements the semaphore if blocking is not required</a:t>
          </a:r>
          <a:endParaRPr lang="en-US" dirty="0"/>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t>
        <a:bodyPr/>
        <a:lstStyle/>
        <a:p>
          <a:endParaRPr lang="en-US"/>
        </a:p>
      </dgm:t>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t>
        <a:bodyPr/>
        <a:lstStyle/>
        <a:p>
          <a:endParaRPr lang="en-US"/>
        </a:p>
      </dgm:t>
    </dgm:pt>
    <dgm:pt modelId="{437050D9-2C09-494F-92A1-0C78D5204974}" type="pres">
      <dgm:prSet presAssocID="{3F58E406-545D-7940-B1F1-531326D9FFF9}" presName="parSh" presStyleLbl="node1" presStyleIdx="0" presStyleCnt="1"/>
      <dgm:spPr/>
      <dgm:t>
        <a:bodyPr/>
        <a:lstStyle/>
        <a:p>
          <a:endParaRPr lang="en-US"/>
        </a:p>
      </dgm:t>
    </dgm:pt>
    <dgm:pt modelId="{6B672842-0B19-9143-BC12-2C589F32971C}" type="pres">
      <dgm:prSet presAssocID="{3F58E406-545D-7940-B1F1-531326D9FFF9}" presName="desTx" presStyleLbl="fgAcc1" presStyleIdx="0" presStyleCnt="1">
        <dgm:presLayoutVars>
          <dgm:bulletEnabled val="1"/>
        </dgm:presLayoutVars>
      </dgm:prSet>
      <dgm:spPr/>
      <dgm:t>
        <a:bodyPr/>
        <a:lstStyle/>
        <a:p>
          <a:endParaRPr lang="en-US"/>
        </a:p>
      </dgm:t>
    </dgm:pt>
  </dgm:ptLst>
  <dgm:cxnLst>
    <dgm:cxn modelId="{16792741-6FE6-F644-8E2A-313EBBC7089B}" type="presOf" srcId="{3F58E406-545D-7940-B1F1-531326D9FFF9}" destId="{0F99B6E8-0086-7642-A556-96B7AC7B80E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5F94DCEC-4397-224B-B621-6E65E4322DED}" type="presOf" srcId="{EE01E116-8106-6E42-A91A-460B26229F9A}" destId="{6B672842-0B19-9143-BC12-2C589F32971C}" srcOrd="0" destOrd="0" presId="urn:microsoft.com/office/officeart/2005/8/layout/process3"/>
    <dgm:cxn modelId="{040BEE3E-6C77-8E4E-A367-0B2F130676C2}" type="presOf" srcId="{423A85A6-C17B-9643-AFCE-DB17E4C8DF8E}" destId="{6B672842-0B19-9143-BC12-2C589F32971C}" srcOrd="0" destOrd="2"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E80AB1A3-D99B-C240-87EB-78645B4E28F3}" srcId="{3F58E406-545D-7940-B1F1-531326D9FFF9}" destId="{BE8C72FF-E541-3645-B8D9-755343360A26}" srcOrd="1" destOrd="0" parTransId="{31FA824D-4869-6946-9546-817FCF6921B6}" sibTransId="{6423258D-9434-A14F-88F7-0C2FCB94E600}"/>
    <dgm:cxn modelId="{E51DE4CE-0C25-CA4F-8AA6-86D2619ECA4B}" srcId="{96272FED-F4EF-A24A-844E-7E4C36BA37E9}" destId="{3F58E406-545D-7940-B1F1-531326D9FFF9}" srcOrd="0" destOrd="0" parTransId="{8D6617F4-5822-A143-9023-A10654D7AFD2}" sibTransId="{132F9521-6C1E-8F4A-959E-0ACA52C2B6B0}"/>
    <dgm:cxn modelId="{929C1CBB-4E63-C547-8010-24E32EF05FC5}" type="presOf" srcId="{96272FED-F4EF-A24A-844E-7E4C36BA37E9}" destId="{9AE3E226-20E6-8844-AF5C-309A69E3DFCD}" srcOrd="0" destOrd="0" presId="urn:microsoft.com/office/officeart/2005/8/layout/process3"/>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smtClean="0"/>
            <a:t>A condition variable is used to wait until a particular condition is true </a:t>
          </a:r>
          <a:endParaRPr lang="en-US" dirty="0"/>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smtClean="0"/>
            <a:t>Condition variables must be used in conjunction with a mutex lock</a:t>
          </a:r>
          <a:endParaRPr lang="en-NZ" dirty="0"/>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t>
        <a:bodyPr/>
        <a:lstStyle/>
        <a:p>
          <a:endParaRPr lang="en-US"/>
        </a:p>
      </dgm:t>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t>
        <a:bodyPr/>
        <a:lstStyle/>
        <a:p>
          <a:endParaRPr lang="en-US"/>
        </a:p>
      </dgm:t>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t>
        <a:bodyPr/>
        <a:lstStyle/>
        <a:p>
          <a:endParaRPr lang="en-US"/>
        </a:p>
      </dgm:t>
    </dgm:pt>
  </dgm:ptLst>
  <dgm:cxnLst>
    <dgm:cxn modelId="{08D7BFE3-B05D-144E-8A56-FB20CA593E01}" srcId="{6FBF7BE7-1703-0D44-9948-10540887BBAA}" destId="{98AC15BF-483E-B44D-9332-6C717FB0B38F}" srcOrd="0" destOrd="0" parTransId="{280CA860-40B4-BB4B-A5F2-6EF3BF092EFA}" sibTransId="{6236CFA7-FA16-894A-BC2F-14225AACF57D}"/>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F26CB863-4831-B645-9BAB-128C108E659E}" type="presOf" srcId="{98AC15BF-483E-B44D-9332-6C717FB0B38F}" destId="{F175F481-F24D-3F45-B3E7-CAAE7CDE6C6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smtClean="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smtClean="0"/>
            <a:t>executive dispatcher objects</a:t>
          </a:r>
          <a:endParaRPr lang="en-NZ" dirty="0" smtClean="0"/>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smtClean="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smtClean="0"/>
            <a:t>slim reader-writer locks</a:t>
          </a:r>
          <a:endParaRPr lang="en-NZ" dirty="0" smtClean="0"/>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smtClean="0"/>
            <a:t>condition variables</a:t>
          </a:r>
          <a:endParaRPr lang="en-NZ" dirty="0" smtClean="0"/>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smtClean="0"/>
            <a:t>lock-free operations</a:t>
          </a:r>
          <a:endParaRPr lang="en-NZ" dirty="0" smtClean="0"/>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t>
        <a:bodyPr/>
        <a:lstStyle/>
        <a:p>
          <a:endParaRPr lang="en-US"/>
        </a:p>
      </dgm:t>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t>
        <a:bodyPr/>
        <a:lstStyle/>
        <a:p>
          <a:endParaRPr lang="en-US"/>
        </a:p>
      </dgm:t>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t>
        <a:bodyPr/>
        <a:lstStyle/>
        <a:p>
          <a:endParaRPr lang="en-US"/>
        </a:p>
      </dgm:t>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t>
        <a:bodyPr/>
        <a:lstStyle/>
        <a:p>
          <a:endParaRPr lang="en-US"/>
        </a:p>
      </dgm:t>
    </dgm:pt>
  </dgm:ptLst>
  <dgm:cxnLst>
    <dgm:cxn modelId="{26D78359-202A-0F47-B5F2-34EB2FBC22A7}" type="presOf" srcId="{6E1CFE21-A2F5-F943-AE7F-B5F322F52B31}" destId="{7F95210B-4C05-1B4E-9A43-B0AD66A97276}" srcOrd="0" destOrd="0"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D700ADC2-05E7-C747-8AEF-6C11F818C37B}" type="presOf" srcId="{0A6AF95F-3057-F14D-82D8-92C0AF1EEEF9}" destId="{F80FB650-57DF-5A45-8669-EB5B034AD16C}" srcOrd="0" destOrd="2" presId="urn:microsoft.com/office/officeart/2005/8/layout/list1"/>
    <dgm:cxn modelId="{562A8FD4-555F-FB4A-9BDF-D2251F98E98C}" type="presOf" srcId="{6E1CFE21-A2F5-F943-AE7F-B5F322F52B31}" destId="{DDD7F632-96A1-2243-8D11-09EA33CD276B}" srcOrd="1" destOrd="0"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9D88B0D3-3258-6041-83D3-2E3D8B431C70}" type="presOf" srcId="{37179F47-A1D6-6C40-9CA0-924B6CA1CECD}" destId="{F80FB650-57DF-5A45-8669-EB5B034AD16C}" srcOrd="0"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75230B82-B733-CB45-832B-38D1137E296A}" srcId="{3DEA5F07-A602-F644-8A25-DABC05341491}" destId="{6E1CFE21-A2F5-F943-AE7F-B5F322F52B31}" srcOrd="0" destOrd="0" parTransId="{71BD3047-C822-5240-9D8D-7C2A24B34A35}" sibTransId="{88CBC188-BEE6-EF40-B74D-CE5C7B2C0605}"/>
    <dgm:cxn modelId="{8B07450E-B846-FF4F-A227-40B2F2FD9557}" type="presOf" srcId="{EAA7A4A2-6684-7D4F-87B5-5BBC6A5770D7}" destId="{F80FB650-57DF-5A45-8669-EB5B034AD16C}" srcOrd="0" destOrd="3" presId="urn:microsoft.com/office/officeart/2005/8/layout/list1"/>
    <dgm:cxn modelId="{D763E069-7D69-BA47-9EB6-4C97F60115EA}" srcId="{6E1CFE21-A2F5-F943-AE7F-B5F322F52B31}" destId="{5CD2AEF1-C361-2046-A951-C236531DDD29}" srcOrd="1" destOrd="0" parTransId="{182A6415-FD8A-BA4B-86D0-FD9CFD4F716C}" sibTransId="{1C7D52FC-4CF7-AB47-89C9-74222EAD4ADE}"/>
    <dgm:cxn modelId="{0625CA66-47B9-9049-899F-2C3562F87086}" srcId="{6E1CFE21-A2F5-F943-AE7F-B5F322F52B31}" destId="{0A6AF95F-3057-F14D-82D8-92C0AF1EEEF9}" srcOrd="2" destOrd="0" parTransId="{A3A18527-0D90-2A44-9C98-67796840EB47}" sibTransId="{2180D037-F885-E344-8844-7C9CADF892AD}"/>
    <dgm:cxn modelId="{D9A76D55-577A-3B49-8398-5E29B2C787BE}" type="presOf" srcId="{B5ED94E4-B86A-0A48-9CA6-27D06150615A}" destId="{F80FB650-57DF-5A45-8669-EB5B034AD16C}" srcOrd="0" destOrd="4"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smtClean="0"/>
            <a:t>Allow a thread to block its own execution </a:t>
          </a:r>
          <a:endParaRPr lang="en-NZ" dirty="0"/>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smtClean="0"/>
            <a:t>Do not return until the specified criteria have been met</a:t>
          </a:r>
          <a:endParaRPr lang="en-US" dirty="0"/>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smtClean="0"/>
            <a:t>The type of wait function determines the set of criteria used</a:t>
          </a:r>
          <a:endParaRPr lang="en-US" dirty="0"/>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t>
        <a:bodyPr/>
        <a:lstStyle/>
        <a:p>
          <a:endParaRPr lang="en-US"/>
        </a:p>
      </dgm:t>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t>
        <a:bodyPr/>
        <a:lstStyle/>
        <a:p>
          <a:endParaRPr lang="en-US"/>
        </a:p>
      </dgm:t>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t>
        <a:bodyPr/>
        <a:lstStyle/>
        <a:p>
          <a:endParaRPr lang="en-US"/>
        </a:p>
      </dgm:t>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t>
        <a:bodyPr/>
        <a:lstStyle/>
        <a:p>
          <a:endParaRPr lang="en-US"/>
        </a:p>
      </dgm:t>
    </dgm:pt>
    <dgm:pt modelId="{297A70D2-C2E3-4C41-A35F-73B0D95D9767}" type="pres">
      <dgm:prSet presAssocID="{2F49E664-7101-A54D-BA02-3B7C62BFF514}" presName="horzOne" presStyleCnt="0"/>
      <dgm:spPr/>
    </dgm:pt>
  </dgm:ptLst>
  <dgm:cxnLst>
    <dgm:cxn modelId="{FA1C6C58-9D8D-6248-9C5F-B129841A94CE}" srcId="{24AEF598-BB8B-6340-9738-1D256506553A}" destId="{1AC19958-E88E-7742-A58A-CFC62C9457E6}" srcOrd="0" destOrd="0" parTransId="{19EE434F-A3B9-9648-82B2-15675DC9C702}" sibTransId="{73C4EBD5-6305-9A42-BBA0-F1A8ED4D3FC7}"/>
    <dgm:cxn modelId="{9856BC15-7DDB-E64F-B02B-82FCB6DDEBFD}" type="presOf" srcId="{24AEF598-BB8B-6340-9738-1D256506553A}" destId="{BA7AFA4C-4F03-F74D-A365-DA62417C60A2}" srcOrd="0" destOrd="0" presId="urn:microsoft.com/office/officeart/2005/8/layout/hierarchy4"/>
    <dgm:cxn modelId="{DCB2C9B4-1EDF-F44F-92B7-24293EC00037}" type="presOf" srcId="{AC4C8C8E-C834-064C-B39B-EA35166FEC09}" destId="{4FBC0A68-28B8-C94C-8F19-29AE75B03550}" srcOrd="0" destOrd="0" presId="urn:microsoft.com/office/officeart/2005/8/layout/hierarchy4"/>
    <dgm:cxn modelId="{0632B9C6-5E61-014F-941E-784DC1A0E322}" type="presOf" srcId="{1AC19958-E88E-7742-A58A-CFC62C9457E6}" destId="{0D8831B7-713E-534A-8A54-1B594E36FB19}" srcOrd="0" destOrd="0" presId="urn:microsoft.com/office/officeart/2005/8/layout/hierarchy4"/>
    <dgm:cxn modelId="{CCD4ABA4-8FE0-1E40-BA9F-773F7ED2B984}" srcId="{24AEF598-BB8B-6340-9738-1D256506553A}" destId="{AC4C8C8E-C834-064C-B39B-EA35166FEC09}" srcOrd="1" destOrd="0" parTransId="{43E8995A-9514-D847-A2AF-634E42CD2E91}" sibTransId="{7E9B54B3-D99D-5B4A-9711-16445C4D6A50}"/>
    <dgm:cxn modelId="{46A0AB51-9929-BB44-ADBD-376B61BE81D5}" type="presOf" srcId="{2F49E664-7101-A54D-BA02-3B7C62BFF514}" destId="{BEC7DA99-0514-634D-9563-0343B11D563D}" srcOrd="0" destOrd="0" presId="urn:microsoft.com/office/officeart/2005/8/layout/hierarchy4"/>
    <dgm:cxn modelId="{F6850D7B-828A-9040-80FB-DE31378628E4}" srcId="{24AEF598-BB8B-6340-9738-1D256506553A}" destId="{2F49E664-7101-A54D-BA02-3B7C62BFF514}" srcOrd="2" destOrd="0" parTransId="{5E087ED0-70DE-B744-B3AC-53D8CC5C3D83}" sibTransId="{3DAF7969-6066-0847-A8E2-A360309018BC}"/>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smtClean="0"/>
            <a:t>“Lock-free”</a:t>
          </a:r>
          <a:endParaRPr lang="en-US" dirty="0"/>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smtClean="0"/>
            <a:t>synchronizing without taking a software lock</a:t>
          </a:r>
          <a:endParaRPr lang="en-US" dirty="0" smtClean="0"/>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smtClean="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t>
        <a:bodyPr/>
        <a:lstStyle/>
        <a:p>
          <a:endParaRPr lang="en-US"/>
        </a:p>
      </dgm:t>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t>
        <a:bodyPr/>
        <a:lstStyle/>
        <a:p>
          <a:endParaRPr lang="en-US"/>
        </a:p>
      </dgm:t>
    </dgm:pt>
    <dgm:pt modelId="{5FE6709E-5BBD-E543-BD93-08D9B7CAAB5C}" type="pres">
      <dgm:prSet presAssocID="{8DABF4FA-9365-D440-9DA9-71FCD6B35409}" presName="desTx" presStyleLbl="alignAccFollowNode1" presStyleIdx="0" presStyleCnt="1">
        <dgm:presLayoutVars>
          <dgm:bulletEnabled val="1"/>
        </dgm:presLayoutVars>
      </dgm:prSet>
      <dgm:spPr/>
      <dgm:t>
        <a:bodyPr/>
        <a:lstStyle/>
        <a:p>
          <a:endParaRPr lang="en-US"/>
        </a:p>
      </dgm:t>
    </dgm:pt>
  </dgm:ptLst>
  <dgm:cxnLst>
    <dgm:cxn modelId="{692FCB12-CB8C-574E-995A-7883AB7690AE}" srcId="{07BB8966-7343-6141-9C49-D4994724C82F}" destId="{8DABF4FA-9365-D440-9DA9-71FCD6B35409}" srcOrd="0" destOrd="0" parTransId="{C0FE4778-7F4B-9243-B731-C64C17256765}" sibTransId="{DD5F8A2C-0446-9C49-9BC2-F52604F412C6}"/>
    <dgm:cxn modelId="{1F255838-8A1E-2140-9F49-7B088A17C3E9}" srcId="{8DABF4FA-9365-D440-9DA9-71FCD6B35409}" destId="{3A400C91-D9EA-4D40-8D00-7CB09422E925}" srcOrd="1" destOrd="0" parTransId="{62CFE10E-9BA1-8242-86ED-46EB0A0FD5E6}" sibTransId="{D6F91D98-5EBE-5E4A-80DC-53FE3B924559}"/>
    <dgm:cxn modelId="{8588682C-A48F-7C4D-9597-1FB88A5D5D0D}" type="presOf" srcId="{3A400C91-D9EA-4D40-8D00-7CB09422E925}" destId="{5FE6709E-5BBD-E543-BD93-08D9B7CAAB5C}" srcOrd="0" destOrd="1" presId="urn:microsoft.com/office/officeart/2005/8/layout/hList1"/>
    <dgm:cxn modelId="{ABED9B4D-6F56-F24C-96BE-990A096A0903}" type="presOf" srcId="{07BB8966-7343-6141-9C49-D4994724C82F}" destId="{CD357538-4F9D-F348-A658-516D0F37F3F6}"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F4905007-ED07-1946-B175-7387F144F4C2}" type="presOf" srcId="{8DABF4FA-9365-D440-9DA9-71FCD6B35409}" destId="{2831DB18-0D80-4A42-B1C6-41462532C69E}" srcOrd="0" destOrd="0"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C2401242-1158-5E4D-B144-CF1C8381ED35}" type="presOf" srcId="{DE9CEE22-1A98-3B4A-99D3-75FBC3F58F80}" destId="{37D75D86-5F39-5048-A5B5-F3C8448395C9}"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D4DD26B2-CBF6-524E-96CC-ED7A2EBDB1ED}" type="presOf" srcId="{FDFD5A5C-7323-A049-858A-1DE12B54747A}" destId="{AE01EA99-9A0B-2046-8BCE-D1BB7B14E477}" srcOrd="0"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D77EF953-A367-4248-BF0F-956206B5CBA2}"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smtClean="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smtClean="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smtClean="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smtClean="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smtClean="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t>
        <a:bodyPr/>
        <a:lstStyle/>
        <a:p>
          <a:endParaRPr lang="en-US"/>
        </a:p>
      </dgm:t>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t>
        <a:bodyPr/>
        <a:lstStyle/>
        <a:p>
          <a:endParaRPr lang="en-US"/>
        </a:p>
      </dgm:t>
    </dgm:pt>
    <dgm:pt modelId="{6ED202EE-6C33-6342-88BF-7B1E59B2DD92}" type="pres">
      <dgm:prSet presAssocID="{CFB41569-1134-D143-963D-920148F04490}" presName="desTx" presStyleLbl="alignAccFollowNode1" presStyleIdx="0" presStyleCnt="1">
        <dgm:presLayoutVars>
          <dgm:bulletEnabled val="1"/>
        </dgm:presLayoutVars>
      </dgm:prSet>
      <dgm:spPr/>
      <dgm:t>
        <a:bodyPr/>
        <a:lstStyle/>
        <a:p>
          <a:endParaRPr lang="en-US"/>
        </a:p>
      </dgm:t>
    </dgm:pt>
  </dgm:ptLst>
  <dgm:cxnLst>
    <dgm:cxn modelId="{65DF9982-89C1-014E-9574-E98B755CF711}" type="presOf" srcId="{8CAE88E9-D88F-8249-A057-D3610D132A85}" destId="{1058BE6E-135E-284D-951C-9A99A843E059}" srcOrd="0" destOrd="0"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35E4FF58-9E5F-614E-8303-14319750B7D2}" type="presOf" srcId="{64DAA112-0325-D94B-9D47-E090E83D67D3}" destId="{6ED202EE-6C33-6342-88BF-7B1E59B2DD92}" srcOrd="0" destOrd="2"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9251DED2-C7E7-974B-9371-788BD556F50A}" type="presOf" srcId="{9D356631-53B1-1249-9FC4-C9CB07BDD0DA}" destId="{6ED202EE-6C33-6342-88BF-7B1E59B2DD92}"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2442DB4-A359-2C4A-A229-A92081C733ED}" srcId="{CFB41569-1134-D143-963D-920148F04490}" destId="{64DAA112-0325-D94B-9D47-E090E83D67D3}" srcOrd="2" destOrd="0" parTransId="{A76CE0A6-2BD4-144F-B93F-DBDE70E810D8}" sibTransId="{523BB59D-E336-1B43-8A68-70BC145293F9}"/>
    <dgm:cxn modelId="{E6098EAA-B224-4E42-A471-BF1D3498E7E5}" type="presOf" srcId="{5D7FDCD7-36E8-A144-91F6-F14ED3721FEA}" destId="{6ED202EE-6C33-6342-88BF-7B1E59B2DD92}" srcOrd="0" destOrd="1" presId="urn:microsoft.com/office/officeart/2005/8/layout/hList1"/>
    <dgm:cxn modelId="{5981750D-596E-FF44-B158-9F1BFBD24799}" type="presOf" srcId="{CFB41569-1134-D143-963D-920148F04490}" destId="{BE50D340-5C58-B84C-9C87-35CED604F1C3}"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560EC-012E-6645-8667-112DA4AB02C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DC8E85E1-6204-DB44-84C5-3E58B8609CEB}">
      <dgm:prSet phldrT="[Text]"/>
      <dgm:spPr>
        <a:solidFill>
          <a:schemeClr val="accent3">
            <a:lumMod val="50000"/>
          </a:schemeClr>
        </a:solidFill>
      </dgm:spPr>
      <dgm:t>
        <a:bodyPr/>
        <a:lstStyle/>
        <a:p>
          <a:r>
            <a:rPr lang="en-US" dirty="0" smtClean="0"/>
            <a:t>Atomic Operations</a:t>
          </a:r>
          <a:endParaRPr lang="en-US" dirty="0"/>
        </a:p>
      </dgm:t>
    </dgm:pt>
    <dgm:pt modelId="{D53AB346-0BA0-CC43-8182-5361FD0F6EBC}" type="parTrans" cxnId="{52679996-C3C5-DD43-B477-A4A83923D394}">
      <dgm:prSet/>
      <dgm:spPr/>
      <dgm:t>
        <a:bodyPr/>
        <a:lstStyle/>
        <a:p>
          <a:endParaRPr lang="en-US"/>
        </a:p>
      </dgm:t>
    </dgm:pt>
    <dgm:pt modelId="{115A1677-884D-A341-8FCF-A81AF4C538FF}" type="sibTrans" cxnId="{52679996-C3C5-DD43-B477-A4A83923D394}">
      <dgm:prSet/>
      <dgm:spPr/>
      <dgm:t>
        <a:bodyPr/>
        <a:lstStyle/>
        <a:p>
          <a:endParaRPr lang="en-US"/>
        </a:p>
      </dgm:t>
    </dgm:pt>
    <dgm:pt modelId="{1951475A-E604-5E40-8F4F-B39672A8C41F}" type="pres">
      <dgm:prSet presAssocID="{01E560EC-012E-6645-8667-112DA4AB02C4}" presName="diagram" presStyleCnt="0">
        <dgm:presLayoutVars>
          <dgm:dir/>
          <dgm:resizeHandles val="exact"/>
        </dgm:presLayoutVars>
      </dgm:prSet>
      <dgm:spPr/>
      <dgm:t>
        <a:bodyPr/>
        <a:lstStyle/>
        <a:p>
          <a:endParaRPr lang="en-US"/>
        </a:p>
      </dgm:t>
    </dgm:pt>
    <dgm:pt modelId="{4A1BA01A-6511-C44B-BE96-8B60361A3516}" type="pres">
      <dgm:prSet presAssocID="{DC8E85E1-6204-DB44-84C5-3E58B8609CEB}" presName="node" presStyleLbl="node1" presStyleIdx="0" presStyleCnt="1">
        <dgm:presLayoutVars>
          <dgm:bulletEnabled val="1"/>
        </dgm:presLayoutVars>
      </dgm:prSet>
      <dgm:spPr/>
      <dgm:t>
        <a:bodyPr/>
        <a:lstStyle/>
        <a:p>
          <a:endParaRPr lang="en-US"/>
        </a:p>
      </dgm:t>
    </dgm:pt>
  </dgm:ptLst>
  <dgm:cxnLst>
    <dgm:cxn modelId="{52679996-C3C5-DD43-B477-A4A83923D394}" srcId="{01E560EC-012E-6645-8667-112DA4AB02C4}" destId="{DC8E85E1-6204-DB44-84C5-3E58B8609CEB}" srcOrd="0" destOrd="0" parTransId="{D53AB346-0BA0-CC43-8182-5361FD0F6EBC}" sibTransId="{115A1677-884D-A341-8FCF-A81AF4C538FF}"/>
    <dgm:cxn modelId="{50508A38-4982-D44A-9701-1DE62A6EA48F}" type="presOf" srcId="{DC8E85E1-6204-DB44-84C5-3E58B8609CEB}" destId="{4A1BA01A-6511-C44B-BE96-8B60361A3516}" srcOrd="0" destOrd="0" presId="urn:microsoft.com/office/officeart/2005/8/layout/default#3"/>
    <dgm:cxn modelId="{389CDA8F-EB61-A044-A9B8-71FCB0EC9D5F}" type="presOf" srcId="{01E560EC-012E-6645-8667-112DA4AB02C4}" destId="{1951475A-E604-5E40-8F4F-B39672A8C41F}" srcOrd="0" destOrd="0" presId="urn:microsoft.com/office/officeart/2005/8/layout/default#3"/>
    <dgm:cxn modelId="{A6AECD92-1716-6543-A658-877BF2143589}" type="presParOf" srcId="{1951475A-E604-5E40-8F4F-B39672A8C41F}" destId="{4A1BA01A-6511-C44B-BE96-8B60361A3516}"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51F3F0-0999-3E44-B55B-2B73DE5EA3D1}"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A5CDEF25-1AC2-E349-8737-177F4322F0C1}">
      <dgm:prSet phldrT="[Text]"/>
      <dgm:spPr>
        <a:solidFill>
          <a:schemeClr val="accent4">
            <a:lumMod val="75000"/>
          </a:schemeClr>
        </a:solidFill>
      </dgm:spPr>
      <dgm:t>
        <a:bodyPr/>
        <a:lstStyle/>
        <a:p>
          <a:r>
            <a:rPr lang="en-US" dirty="0" smtClean="0"/>
            <a:t>Spinlocks</a:t>
          </a:r>
          <a:endParaRPr lang="en-US" dirty="0"/>
        </a:p>
      </dgm:t>
    </dgm:pt>
    <dgm:pt modelId="{2DA7BD65-C5A2-8442-B724-F734F33FC182}" type="parTrans" cxnId="{888E17F6-59F0-6347-A945-DEF21A5BB769}">
      <dgm:prSet/>
      <dgm:spPr/>
      <dgm:t>
        <a:bodyPr/>
        <a:lstStyle/>
        <a:p>
          <a:endParaRPr lang="en-US"/>
        </a:p>
      </dgm:t>
    </dgm:pt>
    <dgm:pt modelId="{876226A0-61EA-D441-8B01-106C7E5ACB92}" type="sibTrans" cxnId="{888E17F6-59F0-6347-A945-DEF21A5BB769}">
      <dgm:prSet/>
      <dgm:spPr/>
      <dgm:t>
        <a:bodyPr/>
        <a:lstStyle/>
        <a:p>
          <a:endParaRPr lang="en-US"/>
        </a:p>
      </dgm:t>
    </dgm:pt>
    <dgm:pt modelId="{68B386CD-2A8A-3341-B4E8-736A0BDD8E71}" type="pres">
      <dgm:prSet presAssocID="{3551F3F0-0999-3E44-B55B-2B73DE5EA3D1}" presName="diagram" presStyleCnt="0">
        <dgm:presLayoutVars>
          <dgm:dir/>
          <dgm:resizeHandles val="exact"/>
        </dgm:presLayoutVars>
      </dgm:prSet>
      <dgm:spPr/>
      <dgm:t>
        <a:bodyPr/>
        <a:lstStyle/>
        <a:p>
          <a:endParaRPr lang="en-US"/>
        </a:p>
      </dgm:t>
    </dgm:pt>
    <dgm:pt modelId="{559E47B0-A1CE-FD47-A10E-2C8E46FD8572}" type="pres">
      <dgm:prSet presAssocID="{A5CDEF25-1AC2-E349-8737-177F4322F0C1}" presName="node" presStyleLbl="node1" presStyleIdx="0" presStyleCnt="1">
        <dgm:presLayoutVars>
          <dgm:bulletEnabled val="1"/>
        </dgm:presLayoutVars>
      </dgm:prSet>
      <dgm:spPr/>
      <dgm:t>
        <a:bodyPr/>
        <a:lstStyle/>
        <a:p>
          <a:endParaRPr lang="en-US"/>
        </a:p>
      </dgm:t>
    </dgm:pt>
  </dgm:ptLst>
  <dgm:cxnLst>
    <dgm:cxn modelId="{0855ED5C-11D9-7E49-A4D3-3E2AE2B49BD6}" type="presOf" srcId="{A5CDEF25-1AC2-E349-8737-177F4322F0C1}" destId="{559E47B0-A1CE-FD47-A10E-2C8E46FD8572}" srcOrd="0" destOrd="0" presId="urn:microsoft.com/office/officeart/2005/8/layout/default#4"/>
    <dgm:cxn modelId="{B8742E88-0D10-C744-9516-AF6E67D6E8F5}" type="presOf" srcId="{3551F3F0-0999-3E44-B55B-2B73DE5EA3D1}" destId="{68B386CD-2A8A-3341-B4E8-736A0BDD8E71}" srcOrd="0" destOrd="0" presId="urn:microsoft.com/office/officeart/2005/8/layout/default#4"/>
    <dgm:cxn modelId="{888E17F6-59F0-6347-A945-DEF21A5BB769}" srcId="{3551F3F0-0999-3E44-B55B-2B73DE5EA3D1}" destId="{A5CDEF25-1AC2-E349-8737-177F4322F0C1}" srcOrd="0" destOrd="0" parTransId="{2DA7BD65-C5A2-8442-B724-F734F33FC182}" sibTransId="{876226A0-61EA-D441-8B01-106C7E5ACB92}"/>
    <dgm:cxn modelId="{D1F4AD7A-19FB-9743-BFD0-E17BB9CD7AF7}" type="presParOf" srcId="{68B386CD-2A8A-3341-B4E8-736A0BDD8E71}" destId="{559E47B0-A1CE-FD47-A10E-2C8E46FD8572}"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EF7614-648D-FE42-9795-473BAC7BD164}"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83C06053-493A-0B4B-A971-51C857B32061}">
      <dgm:prSet phldrT="[Text]"/>
      <dgm:spPr>
        <a:solidFill>
          <a:schemeClr val="accent2">
            <a:lumMod val="50000"/>
          </a:schemeClr>
        </a:solidFill>
      </dgm:spPr>
      <dgm:t>
        <a:bodyPr/>
        <a:lstStyle/>
        <a:p>
          <a:r>
            <a:rPr lang="en-US" dirty="0" smtClean="0"/>
            <a:t>Semaphores</a:t>
          </a:r>
          <a:endParaRPr lang="en-US" dirty="0"/>
        </a:p>
      </dgm:t>
    </dgm:pt>
    <dgm:pt modelId="{81BC4BD9-C4A1-5841-AA8A-21C41CC6650B}" type="parTrans" cxnId="{39241915-79DD-714D-A1FA-3C5EBC47047E}">
      <dgm:prSet/>
      <dgm:spPr/>
      <dgm:t>
        <a:bodyPr/>
        <a:lstStyle/>
        <a:p>
          <a:endParaRPr lang="en-US"/>
        </a:p>
      </dgm:t>
    </dgm:pt>
    <dgm:pt modelId="{38B1A83C-A0E9-1047-9DE6-E2DCE640B457}" type="sibTrans" cxnId="{39241915-79DD-714D-A1FA-3C5EBC47047E}">
      <dgm:prSet/>
      <dgm:spPr/>
      <dgm:t>
        <a:bodyPr/>
        <a:lstStyle/>
        <a:p>
          <a:endParaRPr lang="en-US"/>
        </a:p>
      </dgm:t>
    </dgm:pt>
    <dgm:pt modelId="{38A97E84-4467-C541-A0D7-417620E46BFE}" type="pres">
      <dgm:prSet presAssocID="{1CEF7614-648D-FE42-9795-473BAC7BD164}" presName="diagram" presStyleCnt="0">
        <dgm:presLayoutVars>
          <dgm:dir/>
          <dgm:resizeHandles val="exact"/>
        </dgm:presLayoutVars>
      </dgm:prSet>
      <dgm:spPr/>
      <dgm:t>
        <a:bodyPr/>
        <a:lstStyle/>
        <a:p>
          <a:endParaRPr lang="en-US"/>
        </a:p>
      </dgm:t>
    </dgm:pt>
    <dgm:pt modelId="{B6EE9A90-D39C-A949-A530-69A4C45D3CCB}" type="pres">
      <dgm:prSet presAssocID="{83C06053-493A-0B4B-A971-51C857B32061}" presName="node" presStyleLbl="node1" presStyleIdx="0" presStyleCnt="1">
        <dgm:presLayoutVars>
          <dgm:bulletEnabled val="1"/>
        </dgm:presLayoutVars>
      </dgm:prSet>
      <dgm:spPr/>
      <dgm:t>
        <a:bodyPr/>
        <a:lstStyle/>
        <a:p>
          <a:endParaRPr lang="en-US"/>
        </a:p>
      </dgm:t>
    </dgm:pt>
  </dgm:ptLst>
  <dgm:cxnLst>
    <dgm:cxn modelId="{EB4FED3E-1A1C-3045-B238-0B54B129FC47}" type="presOf" srcId="{83C06053-493A-0B4B-A971-51C857B32061}" destId="{B6EE9A90-D39C-A949-A530-69A4C45D3CCB}" srcOrd="0" destOrd="0" presId="urn:microsoft.com/office/officeart/2005/8/layout/default#5"/>
    <dgm:cxn modelId="{F82810CE-064A-DF40-91D5-72A1FFC0E515}" type="presOf" srcId="{1CEF7614-648D-FE42-9795-473BAC7BD164}" destId="{38A97E84-4467-C541-A0D7-417620E46BFE}" srcOrd="0" destOrd="0" presId="urn:microsoft.com/office/officeart/2005/8/layout/default#5"/>
    <dgm:cxn modelId="{39241915-79DD-714D-A1FA-3C5EBC47047E}" srcId="{1CEF7614-648D-FE42-9795-473BAC7BD164}" destId="{83C06053-493A-0B4B-A971-51C857B32061}" srcOrd="0" destOrd="0" parTransId="{81BC4BD9-C4A1-5841-AA8A-21C41CC6650B}" sibTransId="{38B1A83C-A0E9-1047-9DE6-E2DCE640B457}"/>
    <dgm:cxn modelId="{02BFF4DD-0CEC-CA4E-8636-DCA827CC1EA8}" type="presParOf" srcId="{38A97E84-4467-C541-A0D7-417620E46BFE}" destId="{B6EE9A90-D39C-A949-A530-69A4C45D3CCB}" srcOrd="0" destOrd="0" presId="urn:microsoft.com/office/officeart/2005/8/layout/defaul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C5D087-4E4A-1B4A-AF00-BB2FEACF8FAA}"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C51791EA-5609-BF48-A40D-F75D57BF0903}">
      <dgm:prSet phldrT="[Text]"/>
      <dgm:spPr>
        <a:solidFill>
          <a:schemeClr val="accent6">
            <a:lumMod val="75000"/>
          </a:schemeClr>
        </a:solidFill>
      </dgm:spPr>
      <dgm:t>
        <a:bodyPr/>
        <a:lstStyle/>
        <a:p>
          <a:r>
            <a:rPr lang="en-US" dirty="0" smtClean="0"/>
            <a:t>Barriers</a:t>
          </a:r>
          <a:endParaRPr lang="en-US" dirty="0"/>
        </a:p>
      </dgm:t>
    </dgm:pt>
    <dgm:pt modelId="{441916D1-8E93-CA47-B5B1-3693C11F7EF8}" type="parTrans" cxnId="{330FF25E-861F-1942-A1D9-6895535D7C9F}">
      <dgm:prSet/>
      <dgm:spPr/>
      <dgm:t>
        <a:bodyPr/>
        <a:lstStyle/>
        <a:p>
          <a:endParaRPr lang="en-US"/>
        </a:p>
      </dgm:t>
    </dgm:pt>
    <dgm:pt modelId="{2D39295F-4D70-3D46-B134-8C26CBD002EF}" type="sibTrans" cxnId="{330FF25E-861F-1942-A1D9-6895535D7C9F}">
      <dgm:prSet/>
      <dgm:spPr/>
      <dgm:t>
        <a:bodyPr/>
        <a:lstStyle/>
        <a:p>
          <a:endParaRPr lang="en-US"/>
        </a:p>
      </dgm:t>
    </dgm:pt>
    <dgm:pt modelId="{59AF38B8-B5D9-414C-AD25-5B56BF1F3895}" type="pres">
      <dgm:prSet presAssocID="{C5C5D087-4E4A-1B4A-AF00-BB2FEACF8FAA}" presName="diagram" presStyleCnt="0">
        <dgm:presLayoutVars>
          <dgm:dir/>
          <dgm:resizeHandles val="exact"/>
        </dgm:presLayoutVars>
      </dgm:prSet>
      <dgm:spPr/>
      <dgm:t>
        <a:bodyPr/>
        <a:lstStyle/>
        <a:p>
          <a:endParaRPr lang="en-US"/>
        </a:p>
      </dgm:t>
    </dgm:pt>
    <dgm:pt modelId="{F378CFC4-A1DA-334B-B330-B16818B7BFC0}" type="pres">
      <dgm:prSet presAssocID="{C51791EA-5609-BF48-A40D-F75D57BF0903}" presName="node" presStyleLbl="node1" presStyleIdx="0" presStyleCnt="1" custLinFactNeighborX="-9488" custLinFactNeighborY="-20">
        <dgm:presLayoutVars>
          <dgm:bulletEnabled val="1"/>
        </dgm:presLayoutVars>
      </dgm:prSet>
      <dgm:spPr/>
      <dgm:t>
        <a:bodyPr/>
        <a:lstStyle/>
        <a:p>
          <a:endParaRPr lang="en-US"/>
        </a:p>
      </dgm:t>
    </dgm:pt>
  </dgm:ptLst>
  <dgm:cxnLst>
    <dgm:cxn modelId="{FFF20A67-30F2-5F4B-A190-F0D71CE3D2DE}" type="presOf" srcId="{C51791EA-5609-BF48-A40D-F75D57BF0903}" destId="{F378CFC4-A1DA-334B-B330-B16818B7BFC0}" srcOrd="0" destOrd="0" presId="urn:microsoft.com/office/officeart/2005/8/layout/default#6"/>
    <dgm:cxn modelId="{330FF25E-861F-1942-A1D9-6895535D7C9F}" srcId="{C5C5D087-4E4A-1B4A-AF00-BB2FEACF8FAA}" destId="{C51791EA-5609-BF48-A40D-F75D57BF0903}" srcOrd="0" destOrd="0" parTransId="{441916D1-8E93-CA47-B5B1-3693C11F7EF8}" sibTransId="{2D39295F-4D70-3D46-B134-8C26CBD002EF}"/>
    <dgm:cxn modelId="{A124E524-6EA4-4845-8A29-E4A246D7C31B}" type="presOf" srcId="{C5C5D087-4E4A-1B4A-AF00-BB2FEACF8FAA}" destId="{59AF38B8-B5D9-414C-AD25-5B56BF1F3895}" srcOrd="0" destOrd="0" presId="urn:microsoft.com/office/officeart/2005/8/layout/default#6"/>
    <dgm:cxn modelId="{608E533F-EF79-A541-9047-5330CDDE8103}" type="presParOf" srcId="{59AF38B8-B5D9-414C-AD25-5B56BF1F3895}" destId="{F378CFC4-A1DA-334B-B330-B16818B7BFC0}" srcOrd="0" destOrd="0" presId="urn:microsoft.com/office/officeart/2005/8/layout/defaul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smtClean="0"/>
            <a:t>Integer Operations</a:t>
          </a:r>
          <a:endParaRPr lang="en-US" dirty="0"/>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smtClean="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smtClean="0"/>
            <a:t>typically used to implement counters</a:t>
          </a:r>
          <a:endParaRPr lang="en-US" dirty="0" smtClean="0"/>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smtClean="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smtClean="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t>
        <a:bodyPr/>
        <a:lstStyle/>
        <a:p>
          <a:endParaRPr lang="en-US"/>
        </a:p>
      </dgm:t>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t>
        <a:bodyPr/>
        <a:lstStyle/>
        <a:p>
          <a:endParaRPr lang="en-US"/>
        </a:p>
      </dgm:t>
    </dgm:pt>
    <dgm:pt modelId="{2376D43F-8309-FA4E-8386-3FD04A31675C}" type="pres">
      <dgm:prSet presAssocID="{89E38E3D-D99B-0241-ACC0-5CF6D077C66F}" presName="textNode" presStyleLbl="bgShp" presStyleIdx="0" presStyleCnt="2"/>
      <dgm:spPr/>
      <dgm:t>
        <a:bodyPr/>
        <a:lstStyle/>
        <a:p>
          <a:endParaRPr lang="en-US"/>
        </a:p>
      </dgm:t>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t>
        <a:bodyPr/>
        <a:lstStyle/>
        <a:p>
          <a:endParaRPr lang="en-US"/>
        </a:p>
      </dgm:t>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t>
        <a:bodyPr/>
        <a:lstStyle/>
        <a:p>
          <a:endParaRPr lang="en-US"/>
        </a:p>
      </dgm:t>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t>
        <a:bodyPr/>
        <a:lstStyle/>
        <a:p>
          <a:endParaRPr lang="en-US"/>
        </a:p>
      </dgm:t>
    </dgm:pt>
    <dgm:pt modelId="{05BBB2BE-37A6-FC42-8AFC-E5C700062127}" type="pres">
      <dgm:prSet presAssocID="{02288592-52C1-1746-BF6C-021B07ED76F8}" presName="textNode" presStyleLbl="bgShp" presStyleIdx="1" presStyleCnt="2"/>
      <dgm:spPr/>
      <dgm:t>
        <a:bodyPr/>
        <a:lstStyle/>
        <a:p>
          <a:endParaRPr lang="en-US"/>
        </a:p>
      </dgm:t>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t>
        <a:bodyPr/>
        <a:lstStyle/>
        <a:p>
          <a:endParaRPr lang="en-US"/>
        </a:p>
      </dgm:t>
    </dgm:pt>
  </dgm:ptLst>
  <dgm:cxnLst>
    <dgm:cxn modelId="{76B50860-7BD9-F949-895E-CDCB6AE05E52}" type="presOf" srcId="{EE86CA90-03B7-9A43-949E-B2D2F40E39C6}" destId="{9CEFE40A-C584-664B-BBC0-A05A7868161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AF7767CF-12DB-1A4A-8446-37FFA2624852}" type="presOf" srcId="{02288592-52C1-1746-BF6C-021B07ED76F8}" destId="{05BBB2BE-37A6-FC42-8AFC-E5C700062127}" srcOrd="1"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0C014E08-17A6-3241-8183-221D0A6BB6AD}" srcId="{89E38E3D-D99B-0241-ACC0-5CF6D077C66F}" destId="{EE86CA90-03B7-9A43-949E-B2D2F40E39C6}" srcOrd="1" destOrd="0" parTransId="{AF120FE7-9A26-E34A-A398-71B9093A8E3C}" sibTransId="{2907E6C8-D8FF-D643-921C-DE2F4B6113AE}"/>
    <dgm:cxn modelId="{43B8E064-FB91-6E42-9E10-6772A0293B87}" srcId="{4B5D7DD7-E4F4-F54C-AD23-AE26871A1BFF}" destId="{89E38E3D-D99B-0241-ACC0-5CF6D077C66F}" srcOrd="0" destOrd="0" parTransId="{D64744ED-6736-394A-BEF1-636A6A8AB146}" sibTransId="{33E4A7A6-ADA8-3343-968F-587DCA06D546}"/>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072A9080-A445-C24F-B0C1-E55D08CF13A3}" type="presOf" srcId="{02288592-52C1-1746-BF6C-021B07ED76F8}" destId="{8F906254-A81A-D34D-8901-C3C7A38533AA}" srcOrd="0" destOrd="0" presId="urn:microsoft.com/office/officeart/2005/8/layout/lProcess2"/>
    <dgm:cxn modelId="{C6BE46CB-BB1B-894C-92E1-67FAC8E837D2}" type="presOf" srcId="{89E38E3D-D99B-0241-ACC0-5CF6D077C66F}" destId="{2376D43F-8309-FA4E-8386-3FD04A31675C}"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B9FB54AA-9139-8448-890A-7ED594067E52}" type="presOf" srcId="{BA1B87A2-8D47-2842-B451-0F1126B0F6B7}" destId="{1B160275-7D4D-9542-AB27-20FD6D8892E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In addition to the concurrency mechanisms of UNIX SVR4, Solaris supports four thread synchronization primitives:</a:t>
          </a:r>
          <a:endParaRPr lang="en-US" sz="1800" dirty="0">
            <a:solidFill>
              <a:schemeClr val="tx1"/>
            </a:solidFill>
          </a:endParaRP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Mutual exclusion (</a:t>
          </a:r>
          <a:r>
            <a:rPr lang="en-US" sz="1800" dirty="0" err="1" smtClean="0">
              <a:solidFill>
                <a:schemeClr val="tx1"/>
              </a:solidFill>
            </a:rPr>
            <a:t>mutex</a:t>
          </a:r>
          <a:r>
            <a:rPr lang="en-US" sz="1800" dirty="0" smtClean="0">
              <a:solidFill>
                <a:schemeClr val="tx1"/>
              </a:solidFill>
            </a:rPr>
            <a:t>) locks</a:t>
          </a:r>
          <a:endParaRPr lang="en-US" sz="1800" dirty="0">
            <a:solidFill>
              <a:schemeClr val="tx1"/>
            </a:solidFill>
          </a:endParaRP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Semaphores</a:t>
          </a:r>
          <a:endParaRPr lang="en-US" sz="1800" dirty="0">
            <a:solidFill>
              <a:schemeClr val="tx1"/>
            </a:solidFill>
          </a:endParaRP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Readers/writer locks</a:t>
          </a:r>
          <a:endParaRPr lang="en-US" sz="1800" dirty="0">
            <a:solidFill>
              <a:schemeClr val="tx1"/>
            </a:solidFill>
          </a:endParaRP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Condition variables</a:t>
          </a:r>
          <a:endParaRPr lang="en-US" sz="1800" dirty="0">
            <a:solidFill>
              <a:schemeClr val="tx1"/>
            </a:solidFill>
          </a:endParaRP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t>
        <a:bodyPr/>
        <a:lstStyle/>
        <a:p>
          <a:endParaRPr lang="en-US"/>
        </a:p>
      </dgm:t>
    </dgm:pt>
    <dgm:pt modelId="{E6741CA4-A900-D74C-904C-A6A318A35E75}" type="pres">
      <dgm:prSet presAssocID="{630874F6-72A0-4649-8590-90A3E03DB4BD}" presName="centerShape" presStyleLbl="node0" presStyleIdx="0" presStyleCnt="1" custScaleX="244377" custScaleY="242216"/>
      <dgm:spPr/>
      <dgm:t>
        <a:bodyPr/>
        <a:lstStyle/>
        <a:p>
          <a:endParaRPr lang="en-US"/>
        </a:p>
      </dgm:t>
    </dgm:pt>
    <dgm:pt modelId="{E2D56B4A-232E-F44C-91C1-EEF975A2C0ED}" type="pres">
      <dgm:prSet presAssocID="{E95DBAEB-D1F5-B74D-A939-54DE265D9F19}" presName="parTrans" presStyleLbl="sibTrans2D1" presStyleIdx="0" presStyleCnt="4"/>
      <dgm:spPr/>
      <dgm:t>
        <a:bodyPr/>
        <a:lstStyle/>
        <a:p>
          <a:endParaRPr lang="en-US"/>
        </a:p>
      </dgm:t>
    </dgm:pt>
    <dgm:pt modelId="{1113BD3E-1526-E64D-BB22-EE11ECE7C682}" type="pres">
      <dgm:prSet presAssocID="{E95DBAEB-D1F5-B74D-A939-54DE265D9F19}" presName="connectorText" presStyleLbl="sibTrans2D1" presStyleIdx="0" presStyleCnt="4"/>
      <dgm:spPr/>
      <dgm:t>
        <a:bodyPr/>
        <a:lstStyle/>
        <a:p>
          <a:endParaRPr lang="en-US"/>
        </a:p>
      </dgm:t>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t>
        <a:bodyPr/>
        <a:lstStyle/>
        <a:p>
          <a:endParaRPr lang="en-US"/>
        </a:p>
      </dgm:t>
    </dgm:pt>
    <dgm:pt modelId="{87B0977C-1196-1643-B675-83945350A60B}" type="pres">
      <dgm:prSet presAssocID="{8CBD3802-42AA-0B48-8A4F-EE6CC2030BDC}" presName="parTrans" presStyleLbl="sibTrans2D1" presStyleIdx="1" presStyleCnt="4"/>
      <dgm:spPr/>
      <dgm:t>
        <a:bodyPr/>
        <a:lstStyle/>
        <a:p>
          <a:endParaRPr lang="en-US"/>
        </a:p>
      </dgm:t>
    </dgm:pt>
    <dgm:pt modelId="{C562D455-70C3-B447-9B65-D897C2293AA7}" type="pres">
      <dgm:prSet presAssocID="{8CBD3802-42AA-0B48-8A4F-EE6CC2030BDC}" presName="connectorText" presStyleLbl="sibTrans2D1" presStyleIdx="1" presStyleCnt="4"/>
      <dgm:spPr/>
      <dgm:t>
        <a:bodyPr/>
        <a:lstStyle/>
        <a:p>
          <a:endParaRPr lang="en-US"/>
        </a:p>
      </dgm:t>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t>
        <a:bodyPr/>
        <a:lstStyle/>
        <a:p>
          <a:endParaRPr lang="en-US"/>
        </a:p>
      </dgm:t>
    </dgm:pt>
    <dgm:pt modelId="{8ADEA8A8-3754-344E-8F1C-FB2B245EF490}" type="pres">
      <dgm:prSet presAssocID="{9C683144-00C7-AC48-B9A7-2E353ADC9A07}" presName="parTrans" presStyleLbl="sibTrans2D1" presStyleIdx="2" presStyleCnt="4"/>
      <dgm:spPr/>
      <dgm:t>
        <a:bodyPr/>
        <a:lstStyle/>
        <a:p>
          <a:endParaRPr lang="en-US"/>
        </a:p>
      </dgm:t>
    </dgm:pt>
    <dgm:pt modelId="{F500FCE9-C252-824B-90B0-57794FEA2EE0}" type="pres">
      <dgm:prSet presAssocID="{9C683144-00C7-AC48-B9A7-2E353ADC9A07}" presName="connectorText" presStyleLbl="sibTrans2D1" presStyleIdx="2" presStyleCnt="4"/>
      <dgm:spPr/>
      <dgm:t>
        <a:bodyPr/>
        <a:lstStyle/>
        <a:p>
          <a:endParaRPr lang="en-US"/>
        </a:p>
      </dgm:t>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t>
        <a:bodyPr/>
        <a:lstStyle/>
        <a:p>
          <a:endParaRPr lang="en-US"/>
        </a:p>
      </dgm:t>
    </dgm:pt>
    <dgm:pt modelId="{84E1B005-AAB0-7141-ABFD-A9983F3B347C}" type="pres">
      <dgm:prSet presAssocID="{F919C916-DBF2-7445-ACBC-F4A61C89BD9C}" presName="parTrans" presStyleLbl="sibTrans2D1" presStyleIdx="3" presStyleCnt="4"/>
      <dgm:spPr/>
      <dgm:t>
        <a:bodyPr/>
        <a:lstStyle/>
        <a:p>
          <a:endParaRPr lang="en-US"/>
        </a:p>
      </dgm:t>
    </dgm:pt>
    <dgm:pt modelId="{45616E99-64A8-B341-80AD-B0CF59B3B57A}" type="pres">
      <dgm:prSet presAssocID="{F919C916-DBF2-7445-ACBC-F4A61C89BD9C}" presName="connectorText" presStyleLbl="sibTrans2D1" presStyleIdx="3" presStyleCnt="4"/>
      <dgm:spPr/>
      <dgm:t>
        <a:bodyPr/>
        <a:lstStyle/>
        <a:p>
          <a:endParaRPr lang="en-US"/>
        </a:p>
      </dgm:t>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t>
        <a:bodyPr/>
        <a:lstStyle/>
        <a:p>
          <a:endParaRPr lang="en-US"/>
        </a:p>
      </dgm:t>
    </dgm:pt>
  </dgm:ptLst>
  <dgm:cxnLst>
    <dgm:cxn modelId="{F119B2F9-9CC0-1342-980F-02A28705F76B}" srcId="{630874F6-72A0-4649-8590-90A3E03DB4BD}" destId="{F69D6E65-3049-CF48-A55A-47A0504B957E}" srcOrd="1" destOrd="0" parTransId="{8CBD3802-42AA-0B48-8A4F-EE6CC2030BDC}" sibTransId="{69947891-AA38-CE4D-B9FE-12E3C5E34E99}"/>
    <dgm:cxn modelId="{88F401A7-4654-864E-B72A-4BF61A0E6206}" type="presOf" srcId="{F919C916-DBF2-7445-ACBC-F4A61C89BD9C}" destId="{45616E99-64A8-B341-80AD-B0CF59B3B57A}" srcOrd="1" destOrd="0" presId="urn:microsoft.com/office/officeart/2005/8/layout/radial5"/>
    <dgm:cxn modelId="{764F862E-21CD-F94E-94B5-5BFAC6E7F012}" type="presOf" srcId="{9C683144-00C7-AC48-B9A7-2E353ADC9A07}" destId="{F500FCE9-C252-824B-90B0-57794FEA2EE0}" srcOrd="1"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A691FF1A-4246-6540-8330-822063244D53}" srcId="{630874F6-72A0-4649-8590-90A3E03DB4BD}" destId="{99562C1E-CC8E-454F-A505-515833D6AA03}" srcOrd="2" destOrd="0" parTransId="{9C683144-00C7-AC48-B9A7-2E353ADC9A07}" sibTransId="{95160254-85F7-4F4B-989E-057C39269E2A}"/>
    <dgm:cxn modelId="{006478CA-AD5D-844B-A461-71E499179DF9}" type="presOf" srcId="{9C683144-00C7-AC48-B9A7-2E353ADC9A07}" destId="{8ADEA8A8-3754-344E-8F1C-FB2B245EF490}" srcOrd="0" destOrd="0" presId="urn:microsoft.com/office/officeart/2005/8/layout/radial5"/>
    <dgm:cxn modelId="{6C02D50D-CF30-664E-9ABC-E8315F61A968}" type="presOf" srcId="{E95DBAEB-D1F5-B74D-A939-54DE265D9F19}" destId="{E2D56B4A-232E-F44C-91C1-EEF975A2C0ED}" srcOrd="0"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5839C123-6369-2E44-9BA9-D9F93DFA1933}" srcId="{0D5ABBC5-BFEE-C349-B54F-BF81ED64BEE1}" destId="{630874F6-72A0-4649-8590-90A3E03DB4BD}" srcOrd="0" destOrd="0" parTransId="{F809AB24-1D85-8540-ACC4-378870452528}" sibTransId="{2B385AC2-9C31-614D-A506-F9436A35D429}"/>
    <dgm:cxn modelId="{A1B1BBD6-EC42-1343-887A-1195501E0E02}" type="presOf" srcId="{99562C1E-CC8E-454F-A505-515833D6AA03}" destId="{03AB536B-70BB-1F42-A68A-7924AEA2D57D}" srcOrd="0" destOrd="0" presId="urn:microsoft.com/office/officeart/2005/8/layout/radial5"/>
    <dgm:cxn modelId="{34C59A8F-ECF9-BF41-8833-320B65008966}" type="presOf" srcId="{8CBD3802-42AA-0B48-8A4F-EE6CC2030BDC}" destId="{87B0977C-1196-1643-B675-83945350A60B}"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D81CED0-5C88-F74A-A9AF-43009ACBB305}" type="presOf" srcId="{FBDAF995-F164-4F4A-AD32-2C93708A0C75}" destId="{04E1BAB1-D673-724D-90B0-6D62492DE6C9}" srcOrd="0"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Pipes</a:t>
          </a:r>
          <a:endParaRPr lang="en-US" sz="35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Shared memory</a:t>
          </a:r>
          <a:endParaRPr lang="en-US" sz="35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Semaphores</a:t>
          </a:r>
          <a:endParaRPr lang="en-US" sz="35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smtClean="0"/>
            <a:t>Signals</a:t>
          </a:r>
          <a:endParaRPr lang="en-US" sz="3500" kern="1200" dirty="0" smtClean="0"/>
        </a:p>
      </dsp:txBody>
      <dsp:txXfrm>
        <a:off x="4343392" y="1676398"/>
        <a:ext cx="2547937" cy="15287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166926"/>
          <a:ext cx="6514338" cy="16313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rtl="0">
            <a:lnSpc>
              <a:spcPct val="90000"/>
            </a:lnSpc>
            <a:spcBef>
              <a:spcPct val="0"/>
            </a:spcBef>
            <a:spcAft>
              <a:spcPct val="35000"/>
            </a:spcAft>
          </a:pPr>
          <a:r>
            <a:rPr lang="en-US" sz="2800" kern="1200" dirty="0" smtClean="0"/>
            <a:t>Solaris provides classic counting semaphores with the following primitives:</a:t>
          </a:r>
          <a:endParaRPr lang="en-US" sz="2800" kern="1200" dirty="0"/>
        </a:p>
      </dsp:txBody>
      <dsp:txXfrm>
        <a:off x="0" y="166926"/>
        <a:ext cx="6514338" cy="1087546"/>
      </dsp:txXfrm>
    </dsp:sp>
    <dsp:sp modelId="{6B672842-0B19-9143-BC12-2C589F32971C}">
      <dsp:nvSpPr>
        <dsp:cNvPr id="0" name=""/>
        <dsp:cNvSpPr/>
      </dsp:nvSpPr>
      <dsp:spPr>
        <a:xfrm>
          <a:off x="1334261" y="1254473"/>
          <a:ext cx="6514338" cy="307439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err="1" smtClean="0"/>
            <a:t>sema_p</a:t>
          </a:r>
          <a:r>
            <a:rPr lang="en-US" sz="2800" kern="1200" dirty="0" smtClean="0"/>
            <a:t>() Decrements the semaphore, potentially blocking the thread</a:t>
          </a:r>
          <a:endParaRPr lang="en-US" sz="2800" kern="1200" dirty="0"/>
        </a:p>
        <a:p>
          <a:pPr marL="285750" lvl="1" indent="-285750" algn="l" defTabSz="1244600" rtl="0">
            <a:lnSpc>
              <a:spcPct val="90000"/>
            </a:lnSpc>
            <a:spcBef>
              <a:spcPct val="0"/>
            </a:spcBef>
            <a:spcAft>
              <a:spcPct val="15000"/>
            </a:spcAft>
            <a:buChar char="••"/>
          </a:pPr>
          <a:r>
            <a:rPr lang="en-US" sz="2800" kern="1200" dirty="0" err="1" smtClean="0"/>
            <a:t>sema_v</a:t>
          </a:r>
          <a:r>
            <a:rPr lang="en-US" sz="2800" kern="1200" dirty="0" smtClean="0"/>
            <a:t>() Increments the semaphore, potentially unblocking a waiting thread</a:t>
          </a:r>
          <a:endParaRPr lang="en-US" sz="2800" kern="1200" dirty="0"/>
        </a:p>
        <a:p>
          <a:pPr marL="285750" lvl="1" indent="-285750" algn="l" defTabSz="1244600" rtl="0">
            <a:lnSpc>
              <a:spcPct val="90000"/>
            </a:lnSpc>
            <a:spcBef>
              <a:spcPct val="0"/>
            </a:spcBef>
            <a:spcAft>
              <a:spcPct val="15000"/>
            </a:spcAft>
            <a:buChar char="••"/>
          </a:pPr>
          <a:r>
            <a:rPr lang="en-US" sz="2800" kern="1200" dirty="0" err="1" smtClean="0"/>
            <a:t>sema_tryp</a:t>
          </a:r>
          <a:r>
            <a:rPr lang="en-US" sz="2800" kern="1200" dirty="0" smtClean="0"/>
            <a:t>() Decrements the semaphore if blocking is not required</a:t>
          </a:r>
          <a:endParaRPr lang="en-US" sz="2800" kern="1200" dirty="0"/>
        </a:p>
      </dsp:txBody>
      <dsp:txXfrm>
        <a:off x="1424307" y="1344519"/>
        <a:ext cx="6334246" cy="28943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kern="1200" dirty="0" smtClean="0"/>
            <a:t>A condition variable is used to wait until a particular condition is true </a:t>
          </a:r>
          <a:endParaRPr lang="en-US" sz="2800" kern="1200" dirty="0"/>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NZ" sz="2800" kern="1200" dirty="0" smtClean="0"/>
            <a:t>Condition variables must be used in conjunction with a mutex lock</a:t>
          </a:r>
          <a:endParaRPr lang="en-NZ" sz="2800" kern="1200" dirty="0"/>
        </a:p>
      </dsp:txBody>
      <dsp:txXfrm rot="-5400000">
        <a:off x="4735491" y="1681378"/>
        <a:ext cx="3285310" cy="19910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46699"/>
          <a:ext cx="7696200" cy="2677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smtClean="0"/>
            <a:t>executive dispatcher objects</a:t>
          </a:r>
          <a:endParaRPr lang="en-NZ" sz="2500" kern="1200" dirty="0" smtClean="0"/>
        </a:p>
        <a:p>
          <a:pPr marL="228600" lvl="1" indent="-228600" algn="l" defTabSz="1111250">
            <a:lnSpc>
              <a:spcPct val="90000"/>
            </a:lnSpc>
            <a:spcBef>
              <a:spcPct val="0"/>
            </a:spcBef>
            <a:spcAft>
              <a:spcPct val="15000"/>
            </a:spcAft>
            <a:buChar char="••"/>
          </a:pPr>
          <a:r>
            <a:rPr lang="en-NZ" sz="2500" kern="1200" dirty="0" smtClean="0"/>
            <a:t>user mode critical sections</a:t>
          </a:r>
        </a:p>
        <a:p>
          <a:pPr marL="228600" lvl="1" indent="-228600" algn="l" defTabSz="1111250">
            <a:lnSpc>
              <a:spcPct val="90000"/>
            </a:lnSpc>
            <a:spcBef>
              <a:spcPct val="0"/>
            </a:spcBef>
            <a:spcAft>
              <a:spcPct val="15000"/>
            </a:spcAft>
            <a:buChar char="••"/>
          </a:pPr>
          <a:r>
            <a:rPr lang="en-NZ" sz="2500" kern="1200" smtClean="0"/>
            <a:t>slim reader-writer locks</a:t>
          </a:r>
          <a:endParaRPr lang="en-NZ" sz="2500" kern="1200" dirty="0" smtClean="0"/>
        </a:p>
        <a:p>
          <a:pPr marL="228600" lvl="1" indent="-228600" algn="l" defTabSz="1111250">
            <a:lnSpc>
              <a:spcPct val="90000"/>
            </a:lnSpc>
            <a:spcBef>
              <a:spcPct val="0"/>
            </a:spcBef>
            <a:spcAft>
              <a:spcPct val="15000"/>
            </a:spcAft>
            <a:buChar char="••"/>
          </a:pPr>
          <a:r>
            <a:rPr lang="en-NZ" sz="2500" kern="1200" smtClean="0"/>
            <a:t>condition variables</a:t>
          </a:r>
          <a:endParaRPr lang="en-NZ" sz="2500" kern="1200" dirty="0" smtClean="0"/>
        </a:p>
        <a:p>
          <a:pPr marL="228600" lvl="1" indent="-228600" algn="l" defTabSz="1111250">
            <a:lnSpc>
              <a:spcPct val="90000"/>
            </a:lnSpc>
            <a:spcBef>
              <a:spcPct val="0"/>
            </a:spcBef>
            <a:spcAft>
              <a:spcPct val="15000"/>
            </a:spcAft>
            <a:buChar char="••"/>
          </a:pPr>
          <a:r>
            <a:rPr lang="en-NZ" sz="2500" kern="1200" smtClean="0"/>
            <a:t>lock-free operations</a:t>
          </a:r>
          <a:endParaRPr lang="en-NZ" sz="2500" kern="1200" dirty="0" smtClean="0"/>
        </a:p>
      </dsp:txBody>
      <dsp:txXfrm>
        <a:off x="0" y="446699"/>
        <a:ext cx="7696200" cy="2677500"/>
      </dsp:txXfrm>
    </dsp:sp>
    <dsp:sp modelId="{DDD7F632-96A1-2243-8D11-09EA33CD276B}">
      <dsp:nvSpPr>
        <dsp:cNvPr id="0" name=""/>
        <dsp:cNvSpPr/>
      </dsp:nvSpPr>
      <dsp:spPr>
        <a:xfrm>
          <a:off x="381000" y="152398"/>
          <a:ext cx="5387340" cy="7380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NZ" sz="2500" kern="1200" dirty="0" smtClean="0"/>
            <a:t>Most important methods are: </a:t>
          </a:r>
          <a:endParaRPr lang="en-US" sz="2500" kern="1200" dirty="0"/>
        </a:p>
      </dsp:txBody>
      <dsp:txXfrm>
        <a:off x="417026" y="188424"/>
        <a:ext cx="5315288" cy="6659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31B7-713E-534A-8A54-1B594E36FB19}">
      <dsp:nvSpPr>
        <dsp:cNvPr id="0" name=""/>
        <dsp:cNvSpPr/>
      </dsp:nvSpPr>
      <dsp:spPr>
        <a:xfrm>
          <a:off x="5414" y="0"/>
          <a:ext cx="2189559" cy="38100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NZ" sz="3100" kern="1200" dirty="0" smtClean="0"/>
            <a:t>Allow a thread to block its own execution </a:t>
          </a:r>
          <a:endParaRPr lang="en-NZ" sz="3100" kern="1200" dirty="0"/>
        </a:p>
      </dsp:txBody>
      <dsp:txXfrm>
        <a:off x="69544" y="64130"/>
        <a:ext cx="2061299" cy="3681740"/>
      </dsp:txXfrm>
    </dsp:sp>
    <dsp:sp modelId="{4FBC0A68-28B8-C94C-8F19-29AE75B03550}">
      <dsp:nvSpPr>
        <dsp:cNvPr id="0" name=""/>
        <dsp:cNvSpPr/>
      </dsp:nvSpPr>
      <dsp:spPr>
        <a:xfrm>
          <a:off x="2562820" y="0"/>
          <a:ext cx="2189559" cy="38100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Do not return until the specified criteria have been met</a:t>
          </a:r>
          <a:endParaRPr lang="en-US" sz="3100" kern="1200" dirty="0"/>
        </a:p>
      </dsp:txBody>
      <dsp:txXfrm>
        <a:off x="2626950" y="64130"/>
        <a:ext cx="2061299" cy="3681740"/>
      </dsp:txXfrm>
    </dsp:sp>
    <dsp:sp modelId="{BEC7DA99-0514-634D-9563-0343B11D563D}">
      <dsp:nvSpPr>
        <dsp:cNvPr id="0" name=""/>
        <dsp:cNvSpPr/>
      </dsp:nvSpPr>
      <dsp:spPr>
        <a:xfrm>
          <a:off x="5120225" y="0"/>
          <a:ext cx="2189559" cy="3810000"/>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The type of wait function determines the set of criteria used</a:t>
          </a:r>
          <a:endParaRPr lang="en-US" sz="3100" kern="1200" dirty="0"/>
        </a:p>
      </dsp:txBody>
      <dsp:txXfrm>
        <a:off x="5184355" y="64130"/>
        <a:ext cx="2061299" cy="36817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DB18-0D80-4A42-B1C6-41462532C69E}">
      <dsp:nvSpPr>
        <dsp:cNvPr id="0" name=""/>
        <dsp:cNvSpPr/>
      </dsp:nvSpPr>
      <dsp:spPr>
        <a:xfrm>
          <a:off x="0" y="1605"/>
          <a:ext cx="60960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“Lock-free”</a:t>
          </a:r>
          <a:endParaRPr lang="en-US" sz="2200" kern="1200" dirty="0"/>
        </a:p>
      </dsp:txBody>
      <dsp:txXfrm>
        <a:off x="0" y="1605"/>
        <a:ext cx="6096000" cy="633600"/>
      </dsp:txXfrm>
    </dsp:sp>
    <dsp:sp modelId="{5FE6709E-5BBD-E543-BD93-08D9B7CAAB5C}">
      <dsp:nvSpPr>
        <dsp:cNvPr id="0" name=""/>
        <dsp:cNvSpPr/>
      </dsp:nvSpPr>
      <dsp:spPr>
        <a:xfrm>
          <a:off x="0" y="635205"/>
          <a:ext cx="6096000" cy="1268189"/>
        </a:xfrm>
        <a:prstGeom prst="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synchronizing without taking a software lock</a:t>
          </a:r>
          <a:endParaRPr lang="en-US" sz="2200" kern="1200" dirty="0" smtClean="0"/>
        </a:p>
        <a:p>
          <a:pPr marL="228600" lvl="1" indent="-228600" algn="l" defTabSz="977900">
            <a:lnSpc>
              <a:spcPct val="90000"/>
            </a:lnSpc>
            <a:spcBef>
              <a:spcPct val="0"/>
            </a:spcBef>
            <a:spcAft>
              <a:spcPct val="15000"/>
            </a:spcAft>
            <a:buChar char="••"/>
          </a:pPr>
          <a:r>
            <a:rPr lang="en-US" sz="2200" kern="1200" dirty="0" smtClean="0"/>
            <a:t>a thread can never be switched away from a processor while still holding a lock</a:t>
          </a:r>
        </a:p>
      </dsp:txBody>
      <dsp:txXfrm>
        <a:off x="0" y="635205"/>
        <a:ext cx="6096000" cy="1268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Named</a:t>
          </a:r>
        </a:p>
        <a:p>
          <a:pPr marL="228600" lvl="1" indent="-228600" algn="l" defTabSz="1111250">
            <a:lnSpc>
              <a:spcPct val="90000"/>
            </a:lnSpc>
            <a:spcBef>
              <a:spcPct val="0"/>
            </a:spcBef>
            <a:spcAft>
              <a:spcPct val="15000"/>
            </a:spcAft>
            <a:buChar char="••"/>
          </a:pPr>
          <a:r>
            <a:rPr lang="en-NZ" sz="2500" kern="1200" dirty="0" smtClean="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NZ" sz="2500" kern="1200" dirty="0" smtClean="0"/>
            <a:t>Two types:</a:t>
          </a:r>
          <a:endParaRPr lang="en-US" sz="2500" kern="1200" dirty="0"/>
        </a:p>
      </dsp:txBody>
      <dsp:txXfrm>
        <a:off x="340826" y="62888"/>
        <a:ext cx="419514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550"/>
          <a:ext cx="6400800" cy="576000"/>
        </a:xfrm>
        <a:prstGeom prst="rect">
          <a:avLst/>
        </a:prstGeom>
        <a:solidFill>
          <a:schemeClr val="accent6">
            <a:lumMod val="75000"/>
          </a:schemeClr>
        </a:solidFill>
        <a:ln w="6350" cap="flat" cmpd="sng" algn="ctr">
          <a:no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NZ" sz="2000" kern="1200" dirty="0" smtClean="0"/>
            <a:t>Consists of:</a:t>
          </a:r>
          <a:endParaRPr lang="en-US" sz="2000" kern="1200" dirty="0"/>
        </a:p>
      </dsp:txBody>
      <dsp:txXfrm>
        <a:off x="0" y="17550"/>
        <a:ext cx="6400800" cy="576000"/>
      </dsp:txXfrm>
    </dsp:sp>
    <dsp:sp modelId="{6ED202EE-6C33-6342-88BF-7B1E59B2DD92}">
      <dsp:nvSpPr>
        <dsp:cNvPr id="0" name=""/>
        <dsp:cNvSpPr/>
      </dsp:nvSpPr>
      <dsp:spPr>
        <a:xfrm>
          <a:off x="0" y="593550"/>
          <a:ext cx="6400800" cy="2360699"/>
        </a:xfrm>
        <a:prstGeom prst="rect">
          <a:avLst/>
        </a:prstGeom>
        <a:solidFill>
          <a:schemeClr val="bg1"/>
        </a:solidFill>
        <a:ln w="6350" cap="flat" cmpd="sng" algn="ctr">
          <a:solidFill>
            <a:schemeClr val="accent6"/>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current value of the semaphore</a:t>
          </a:r>
        </a:p>
        <a:p>
          <a:pPr marL="228600" lvl="1" indent="-228600" algn="l" defTabSz="889000">
            <a:lnSpc>
              <a:spcPct val="90000"/>
            </a:lnSpc>
            <a:spcBef>
              <a:spcPct val="0"/>
            </a:spcBef>
            <a:spcAft>
              <a:spcPct val="15000"/>
            </a:spcAft>
            <a:buChar char="••"/>
          </a:pPr>
          <a:r>
            <a:rPr lang="en-NZ" sz="2000" kern="1200" dirty="0" smtClean="0"/>
            <a:t>process ID of the last process to operate on the semaphore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greater than its current value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zero</a:t>
          </a:r>
        </a:p>
      </dsp:txBody>
      <dsp:txXfrm>
        <a:off x="0" y="593550"/>
        <a:ext cx="6400800" cy="2360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BA01A-6511-C44B-BE96-8B60361A3516}">
      <dsp:nvSpPr>
        <dsp:cNvPr id="0" name=""/>
        <dsp:cNvSpPr/>
      </dsp:nvSpPr>
      <dsp:spPr>
        <a:xfrm>
          <a:off x="106784" y="570"/>
          <a:ext cx="2453431" cy="1472058"/>
        </a:xfrm>
        <a:prstGeom prst="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Atomic Operations</a:t>
          </a:r>
          <a:endParaRPr lang="en-US" sz="3700" kern="1200" dirty="0"/>
        </a:p>
      </dsp:txBody>
      <dsp:txXfrm>
        <a:off x="106784" y="570"/>
        <a:ext cx="2453431" cy="1472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7B0-A1CE-FD47-A10E-2C8E46FD8572}">
      <dsp:nvSpPr>
        <dsp:cNvPr id="0" name=""/>
        <dsp:cNvSpPr/>
      </dsp:nvSpPr>
      <dsp:spPr>
        <a:xfrm>
          <a:off x="0" y="165099"/>
          <a:ext cx="2667000" cy="1600200"/>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Spinlocks</a:t>
          </a:r>
          <a:endParaRPr lang="en-US" sz="4800" kern="1200" dirty="0"/>
        </a:p>
      </dsp:txBody>
      <dsp:txXfrm>
        <a:off x="0" y="165099"/>
        <a:ext cx="2667000" cy="1600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E9A90-D39C-A949-A530-69A4C45D3CCB}">
      <dsp:nvSpPr>
        <dsp:cNvPr id="0" name=""/>
        <dsp:cNvSpPr/>
      </dsp:nvSpPr>
      <dsp:spPr>
        <a:xfrm>
          <a:off x="97742" y="225"/>
          <a:ext cx="2623914" cy="1574348"/>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Semaphores</a:t>
          </a:r>
          <a:endParaRPr lang="en-US" sz="3600" kern="1200" dirty="0"/>
        </a:p>
      </dsp:txBody>
      <dsp:txXfrm>
        <a:off x="97742" y="225"/>
        <a:ext cx="2623914" cy="1574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CFC4-A1DA-334B-B330-B16818B7BFC0}">
      <dsp:nvSpPr>
        <dsp:cNvPr id="0" name=""/>
        <dsp:cNvSpPr/>
      </dsp:nvSpPr>
      <dsp:spPr>
        <a:xfrm>
          <a:off x="0" y="2256"/>
          <a:ext cx="2362199" cy="1417320"/>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Barriers</a:t>
          </a:r>
          <a:endParaRPr lang="en-US" sz="4900" kern="1200" dirty="0"/>
        </a:p>
      </dsp:txBody>
      <dsp:txXfrm>
        <a:off x="0" y="2256"/>
        <a:ext cx="2362199" cy="1417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Integer Operations</a:t>
          </a:r>
          <a:endParaRPr lang="en-US" sz="2400" kern="1200" dirty="0"/>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typically used to implement counters</a:t>
          </a:r>
          <a:endParaRPr lang="en-US" sz="1700" kern="1200" dirty="0" smtClean="0"/>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one of a sequence of bits at an arbitrary memory location indicated by a pointer variable</a:t>
          </a:r>
        </a:p>
      </dsp:txBody>
      <dsp:txXfrm>
        <a:off x="2728244" y="921975"/>
        <a:ext cx="1713042" cy="17755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183721" y="1027003"/>
          <a:ext cx="3475169" cy="3444439"/>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In addition to the concurrency mechanisms of UNIX SVR4, Solaris supports four thread synchronization primitives:</a:t>
          </a:r>
          <a:endParaRPr lang="en-US" sz="1800" kern="1200" dirty="0">
            <a:solidFill>
              <a:schemeClr val="tx1"/>
            </a:solidFill>
          </a:endParaRPr>
        </a:p>
      </dsp:txBody>
      <dsp:txXfrm>
        <a:off x="2692648" y="1531429"/>
        <a:ext cx="2457315" cy="2435587"/>
      </dsp:txXfrm>
    </dsp:sp>
    <dsp:sp modelId="{E2D56B4A-232E-F44C-91C1-EEF975A2C0ED}">
      <dsp:nvSpPr>
        <dsp:cNvPr id="0" name=""/>
        <dsp:cNvSpPr/>
      </dsp:nvSpPr>
      <dsp:spPr>
        <a:xfrm rot="12738843">
          <a:off x="2289877" y="1516966"/>
          <a:ext cx="130902"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rot="10800000">
        <a:off x="2326107" y="1624161"/>
        <a:ext cx="91631"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Mutual exclusion (</a:t>
          </a:r>
          <a:r>
            <a:rPr lang="en-US" sz="1800" kern="1200" dirty="0" err="1" smtClean="0">
              <a:solidFill>
                <a:schemeClr val="tx1"/>
              </a:solidFill>
            </a:rPr>
            <a:t>mutex</a:t>
          </a:r>
          <a:r>
            <a:rPr lang="en-US" sz="1800" kern="1200" dirty="0" smtClean="0">
              <a:solidFill>
                <a:schemeClr val="tx1"/>
              </a:solidFill>
            </a:rPr>
            <a:t>) locks</a:t>
          </a:r>
          <a:endParaRPr lang="en-US" sz="1800" kern="1200" dirty="0">
            <a:solidFill>
              <a:schemeClr val="tx1"/>
            </a:solidFill>
          </a:endParaRPr>
        </a:p>
      </dsp:txBody>
      <dsp:txXfrm>
        <a:off x="936650" y="687773"/>
        <a:ext cx="1211237" cy="1113336"/>
      </dsp:txXfrm>
    </dsp:sp>
    <dsp:sp modelId="{87B0977C-1196-1643-B675-83945350A60B}">
      <dsp:nvSpPr>
        <dsp:cNvPr id="0" name=""/>
        <dsp:cNvSpPr/>
      </dsp:nvSpPr>
      <dsp:spPr>
        <a:xfrm rot="19968579">
          <a:off x="5502804" y="1663278"/>
          <a:ext cx="123617"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5504853" y="1768450"/>
        <a:ext cx="86532"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Semaphores</a:t>
          </a:r>
          <a:endParaRPr lang="en-US" sz="1800" kern="1200" dirty="0">
            <a:solidFill>
              <a:schemeClr val="tx1"/>
            </a:solidFill>
          </a:endParaRPr>
        </a:p>
      </dsp:txBody>
      <dsp:txXfrm>
        <a:off x="5752471" y="995052"/>
        <a:ext cx="1384180" cy="915859"/>
      </dsp:txXfrm>
    </dsp:sp>
    <dsp:sp modelId="{8ADEA8A8-3754-344E-8F1C-FB2B245EF490}">
      <dsp:nvSpPr>
        <dsp:cNvPr id="0" name=""/>
        <dsp:cNvSpPr/>
      </dsp:nvSpPr>
      <dsp:spPr>
        <a:xfrm rot="1332288">
          <a:off x="5584712" y="3219808"/>
          <a:ext cx="163399"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5586530" y="3307244"/>
        <a:ext cx="114379"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Readers/writer locks</a:t>
          </a:r>
          <a:endParaRPr lang="en-US" sz="1800" kern="1200" dirty="0">
            <a:solidFill>
              <a:schemeClr val="tx1"/>
            </a:solidFill>
          </a:endParaRPr>
        </a:p>
      </dsp:txBody>
      <dsp:txXfrm>
        <a:off x="5961069" y="3405145"/>
        <a:ext cx="1556047" cy="988539"/>
      </dsp:txXfrm>
    </dsp:sp>
    <dsp:sp modelId="{84E1B005-AAB0-7141-ABFD-A9983F3B347C}">
      <dsp:nvSpPr>
        <dsp:cNvPr id="0" name=""/>
        <dsp:cNvSpPr/>
      </dsp:nvSpPr>
      <dsp:spPr>
        <a:xfrm rot="9678069">
          <a:off x="2073414" y="3107708"/>
          <a:ext cx="148915" cy="483497"/>
        </a:xfrm>
        <a:prstGeom prst="rightArrow">
          <a:avLst>
            <a:gd name="adj1" fmla="val 60000"/>
            <a:gd name="adj2" fmla="val 50000"/>
          </a:avLst>
        </a:prstGeom>
        <a:solidFill>
          <a:schemeClr val="accent1"/>
        </a:solidFill>
        <a:ln>
          <a:solidFill>
            <a:schemeClr val="bg1">
              <a:alpha val="9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rot="10800000">
        <a:off x="2116909" y="3197246"/>
        <a:ext cx="104241"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Condition variables</a:t>
          </a:r>
          <a:endParaRPr lang="en-US" sz="1800" kern="1200" dirty="0">
            <a:solidFill>
              <a:schemeClr val="tx1"/>
            </a:solidFill>
          </a:endParaRPr>
        </a:p>
      </dsp:txBody>
      <dsp:txXfrm>
        <a:off x="545846" y="3147387"/>
        <a:ext cx="1267949" cy="10594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D86AD-F937-4CFF-806A-5C523D0452E1}" type="datetimeFigureOut">
              <a:rPr lang="en-AU" smtClean="0"/>
              <a:t>4/09/2017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3E3EE-B838-4CD0-A4FF-26CF5ED8A7BD}" type="slidenum">
              <a:rPr lang="en-AU" smtClean="0"/>
              <a:t>‹#›</a:t>
            </a:fld>
            <a:endParaRPr lang="en-AU"/>
          </a:p>
        </p:txBody>
      </p:sp>
    </p:spTree>
    <p:extLst>
      <p:ext uri="{BB962C8B-B14F-4D97-AF65-F5344CB8AC3E}">
        <p14:creationId xmlns:p14="http://schemas.microsoft.com/office/powerpoint/2010/main" val="57177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3893417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35321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form of use of a spinlock is the following:</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spin_lock(&amp;lock</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critical section */</a:t>
            </a:r>
          </a:p>
          <a:p>
            <a:r>
              <a:rPr lang="en-US" sz="1200" kern="1200" baseline="0" dirty="0" err="1" smtClean="0">
                <a:solidFill>
                  <a:schemeClr val="tx1"/>
                </a:solidFill>
                <a:latin typeface="+mn-lt"/>
                <a:ea typeface="+mn-ea"/>
                <a:cs typeface="+mn-cs"/>
              </a:rPr>
              <a:t>spin_unlock(&amp;lock</a:t>
            </a:r>
            <a:r>
              <a:rPr lang="en-US" sz="1200" kern="1200" baseline="0" dirty="0" smtClean="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430104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plain spinlock is used if the programmer knows that the protected data is not accessed by an interrupt handler or bottom half. Otherwise, the appropriate</a:t>
            </a:r>
          </a:p>
          <a:p>
            <a:r>
              <a:rPr lang="en-US" sz="1200" kern="1200" baseline="0" dirty="0" err="1" smtClean="0">
                <a:solidFill>
                  <a:schemeClr val="tx1"/>
                </a:solidFill>
                <a:latin typeface="+mn-lt"/>
                <a:ea typeface="+mn-ea"/>
                <a:cs typeface="+mn-cs"/>
              </a:rPr>
              <a:t>nonplain</a:t>
            </a:r>
            <a:r>
              <a:rPr lang="en-US" sz="1200" kern="1200" baseline="0" dirty="0" smtClean="0">
                <a:solidFill>
                  <a:schemeClr val="tx1"/>
                </a:solidFill>
                <a:latin typeface="+mn-lt"/>
                <a:ea typeface="+mn-ea"/>
                <a:cs typeface="+mn-cs"/>
              </a:rPr>
              <a:t> spinlock is used.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Spinlocks are implemented differently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versus a multiprocessor system.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the following considerations apply.</a:t>
            </a:r>
          </a:p>
          <a:p>
            <a:r>
              <a:rPr lang="en-US" sz="1200" kern="1200" baseline="0" dirty="0" smtClean="0">
                <a:solidFill>
                  <a:schemeClr val="tx1"/>
                </a:solidFill>
                <a:latin typeface="+mn-lt"/>
                <a:ea typeface="+mn-ea"/>
                <a:cs typeface="+mn-cs"/>
              </a:rPr>
              <a:t>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or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basic spinlock, there are plain, </a:t>
            </a:r>
            <a:r>
              <a:rPr lang="en-US" sz="1200" kern="1200" baseline="0" dirty="0" err="1" smtClean="0">
                <a:solidFill>
                  <a:schemeClr val="tx1"/>
                </a:solidFill>
                <a:latin typeface="+mn-lt"/>
                <a:ea typeface="+mn-ea"/>
                <a:cs typeface="+mn-cs"/>
              </a:rPr>
              <a:t>irq</a:t>
            </a:r>
            <a:r>
              <a:rPr lang="en-US" sz="1200" kern="1200" baseline="0" dirty="0" smtClean="0">
                <a:solidFill>
                  <a:schemeClr val="tx1"/>
                </a:solidFill>
                <a:latin typeface="+mn-lt"/>
                <a:ea typeface="+mn-ea"/>
                <a:cs typeface="+mn-cs"/>
              </a:rPr>
              <a:t> , and </a:t>
            </a:r>
            <a:r>
              <a:rPr lang="en-US" sz="1200" kern="1200" baseline="0" dirty="0" err="1" smtClean="0">
                <a:solidFill>
                  <a:schemeClr val="tx1"/>
                </a:solidFill>
                <a:latin typeface="+mn-lt"/>
                <a:ea typeface="+mn-ea"/>
                <a:cs typeface="+mn-cs"/>
              </a:rPr>
              <a:t>irqsave</a:t>
            </a:r>
            <a:r>
              <a:rPr lang="en-US" sz="1200" kern="1200" baseline="0" dirty="0" smtClean="0">
                <a:solidFill>
                  <a:schemeClr val="tx1"/>
                </a:solidFill>
                <a:latin typeface="+mn-lt"/>
                <a:ea typeface="+mn-ea"/>
                <a:cs typeface="+mn-cs"/>
              </a:rPr>
              <a:t> versions of the reader–writer spinlock.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0671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smtClean="0">
              <a:solidFill>
                <a:schemeClr val="tx1"/>
              </a:solidFill>
              <a:latin typeface="+mn-lt"/>
              <a:ea typeface="+mn-ea"/>
              <a:cs typeface="+mn-cs"/>
            </a:endParaRPr>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637782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respectively.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counting semaphore is initialized using the </a:t>
            </a:r>
            <a:r>
              <a:rPr lang="en-US" sz="1200" kern="1200" baseline="0" dirty="0" err="1" smtClean="0">
                <a:solidFill>
                  <a:schemeClr val="tx1"/>
                </a:solidFill>
                <a:latin typeface="+mn-lt"/>
                <a:ea typeface="+mn-ea"/>
                <a:cs typeface="+mn-cs"/>
              </a:rPr>
              <a:t>sema_init</a:t>
            </a:r>
            <a:r>
              <a:rPr lang="en-US" sz="1200" kern="1200" baseline="0" dirty="0" smtClean="0">
                <a:solidFill>
                  <a:schemeClr val="tx1"/>
                </a:solidFill>
                <a:latin typeface="+mn-lt"/>
                <a:ea typeface="+mn-ea"/>
                <a:cs typeface="+mn-cs"/>
              </a:rPr>
              <a:t> function, which gives the semaphore a name and assigns an initial value to the semaphore. Binary semaphores, called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in Linux, are initialized using the </a:t>
            </a:r>
            <a:r>
              <a:rPr lang="en-US" sz="1200" kern="1200" baseline="0" dirty="0" err="1" smtClean="0">
                <a:solidFill>
                  <a:schemeClr val="tx1"/>
                </a:solidFill>
                <a:latin typeface="+mn-lt"/>
                <a:ea typeface="+mn-ea"/>
                <a:cs typeface="+mn-cs"/>
              </a:rPr>
              <a:t>init_MUTEX</a:t>
            </a:r>
            <a:r>
              <a:rPr lang="en-US" sz="1200" kern="1200" baseline="0" dirty="0" smtClean="0">
                <a:solidFill>
                  <a:schemeClr val="tx1"/>
                </a:solidFill>
                <a:latin typeface="+mn-lt"/>
                <a:ea typeface="+mn-ea"/>
                <a:cs typeface="+mn-cs"/>
              </a:rPr>
              <a:t> and init_ MUTEX_LOCKED functions, which initialize the semaphore to 1 or 0, respectively.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723791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operation insures that no reads occur across the barrier defined by the place of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in the code. Similarly,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operation insures that no writes occur across the barrier defined by the place of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in the code. The </a:t>
            </a:r>
            <a:r>
              <a:rPr lang="en-US" sz="1200" kern="1200" baseline="0" dirty="0" err="1" smtClean="0">
                <a:solidFill>
                  <a:schemeClr val="tx1"/>
                </a:solidFill>
                <a:latin typeface="+mn-lt"/>
                <a:ea typeface="+mn-ea"/>
                <a:cs typeface="+mn-cs"/>
              </a:rPr>
              <a:t>mb</a:t>
            </a:r>
            <a:r>
              <a:rPr lang="en-US" sz="1200" kern="1200" baseline="0" dirty="0" smtClean="0">
                <a:solidFill>
                  <a:schemeClr val="tx1"/>
                </a:solidFill>
                <a:latin typeface="+mn-lt"/>
                <a:ea typeface="+mn-ea"/>
                <a:cs typeface="+mn-cs"/>
              </a:rPr>
              <a:t>() operation provides both a load and store barrier.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important points to note about the barrier operations: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barriers relate to machine instructions, namely loads and stores. </a:t>
            </a:r>
            <a:r>
              <a:rPr lang="en-US" sz="1200" b="0" kern="1200" baseline="0" dirty="0" smtClean="0">
                <a:solidFill>
                  <a:schemeClr val="tx1"/>
                </a:solidFill>
                <a:latin typeface="+mn-lt"/>
                <a:ea typeface="+mn-ea"/>
                <a:cs typeface="+mn-cs"/>
              </a:rPr>
              <a:t>Thus the </a:t>
            </a:r>
            <a:r>
              <a:rPr lang="en-US" sz="1200" kern="1200" baseline="0" dirty="0" smtClean="0">
                <a:solidFill>
                  <a:schemeClr val="tx1"/>
                </a:solidFill>
                <a:latin typeface="+mn-lt"/>
                <a:ea typeface="+mn-ea"/>
                <a:cs typeface="+mn-cs"/>
              </a:rPr>
              <a:t>higher-level language instruction a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involves both a load (read) from location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a store (write) to location a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rmb</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wmb</a:t>
            </a:r>
            <a:r>
              <a:rPr lang="en-US" sz="1200" b="1" kern="1200" baseline="0" dirty="0" smtClean="0">
                <a:solidFill>
                  <a:schemeClr val="tx1"/>
                </a:solidFill>
                <a:latin typeface="+mn-lt"/>
                <a:ea typeface="+mn-ea"/>
                <a:cs typeface="+mn-cs"/>
              </a:rPr>
              <a:t> , and </a:t>
            </a:r>
            <a:r>
              <a:rPr lang="en-US" sz="1200" b="1" kern="1200" baseline="0" dirty="0" err="1" smtClean="0">
                <a:solidFill>
                  <a:schemeClr val="tx1"/>
                </a:solidFill>
                <a:latin typeface="+mn-lt"/>
                <a:ea typeface="+mn-ea"/>
                <a:cs typeface="+mn-cs"/>
              </a:rPr>
              <a:t>mb</a:t>
            </a:r>
            <a:r>
              <a:rPr lang="en-US" sz="1200" b="1" kern="1200" baseline="0" dirty="0" smtClean="0">
                <a:solidFill>
                  <a:schemeClr val="tx1"/>
                </a:solidFill>
                <a:latin typeface="+mn-lt"/>
                <a:ea typeface="+mn-ea"/>
                <a:cs typeface="+mn-cs"/>
              </a:rPr>
              <a:t> operations dictate the behavior of both the compiler and the processor</a:t>
            </a:r>
            <a:r>
              <a:rPr lang="en-US" sz="1200" kern="1200" baseline="0" dirty="0" smtClean="0">
                <a:solidFill>
                  <a:schemeClr val="tx1"/>
                </a:solidFill>
                <a:latin typeface="+mn-lt"/>
                <a:ea typeface="+mn-ea"/>
                <a:cs typeface="+mn-cs"/>
              </a:rPr>
              <a:t>.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285583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Mutual exclusion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readers, single writer (readers/writer)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40193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748928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used to ensure that only one thread at a time can access the resource protected by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The thread that locks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must be the one that unlocks it. A thread attempts to acquire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by executing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_ enter primitive. If </a:t>
            </a:r>
            <a:r>
              <a:rPr lang="en-US" sz="1200" kern="1200" baseline="0" dirty="0" err="1" smtClean="0">
                <a:solidFill>
                  <a:schemeClr val="tx1"/>
                </a:solidFill>
                <a:latin typeface="+mn-lt"/>
                <a:ea typeface="+mn-ea"/>
                <a:cs typeface="+mn-cs"/>
              </a:rPr>
              <a:t>mutex_enter</a:t>
            </a:r>
            <a:r>
              <a:rPr lang="en-US" sz="1200" kern="1200" baseline="0" dirty="0" smtClean="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307594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provides classic counting semaphores, with the following primitives:</a:t>
            </a:r>
          </a:p>
          <a:p>
            <a:r>
              <a:rPr lang="en-US" sz="1200" kern="1200" baseline="0" dirty="0" err="1" smtClean="0">
                <a:solidFill>
                  <a:schemeClr val="tx1"/>
                </a:solidFill>
                <a:latin typeface="+mn-lt"/>
                <a:ea typeface="+mn-ea"/>
                <a:cs typeface="+mn-cs"/>
              </a:rPr>
              <a:t>sema_p</a:t>
            </a:r>
            <a:r>
              <a:rPr lang="en-US" sz="1200" kern="1200" baseline="0" dirty="0" smtClean="0">
                <a:solidFill>
                  <a:schemeClr val="tx1"/>
                </a:solidFill>
                <a:latin typeface="+mn-lt"/>
                <a:ea typeface="+mn-ea"/>
                <a:cs typeface="+mn-cs"/>
              </a:rPr>
              <a:t>() Decrements the semaphore, potentially blocking the thread</a:t>
            </a:r>
          </a:p>
          <a:p>
            <a:r>
              <a:rPr lang="en-US" sz="1200" kern="1200" baseline="0" dirty="0" err="1" smtClean="0">
                <a:solidFill>
                  <a:schemeClr val="tx1"/>
                </a:solidFill>
                <a:latin typeface="+mn-lt"/>
                <a:ea typeface="+mn-ea"/>
                <a:cs typeface="+mn-cs"/>
              </a:rPr>
              <a:t>sema_v</a:t>
            </a:r>
            <a:r>
              <a:rPr lang="en-US" sz="1200" kern="1200" baseline="0" dirty="0" smtClean="0">
                <a:solidFill>
                  <a:schemeClr val="tx1"/>
                </a:solidFill>
                <a:latin typeface="+mn-lt"/>
                <a:ea typeface="+mn-ea"/>
                <a:cs typeface="+mn-cs"/>
              </a:rPr>
              <a:t>() Increments the semaphore, potentially unblocking a waiting thread</a:t>
            </a:r>
          </a:p>
          <a:p>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Decrements the semaphore if blocking is not required</a:t>
            </a:r>
          </a:p>
          <a:p>
            <a:r>
              <a:rPr lang="en-US" sz="1200" kern="1200" baseline="0" dirty="0" smtClean="0">
                <a:solidFill>
                  <a:schemeClr val="tx1"/>
                </a:solidFill>
                <a:latin typeface="+mn-lt"/>
                <a:ea typeface="+mn-ea"/>
                <a:cs typeface="+mn-cs"/>
              </a:rPr>
              <a:t>Again, the </a:t>
            </a:r>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0342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61986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984756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This implements a monitor of the type illustrated in Figure 6.14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51687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endParaRPr lang="en-NZ" dirty="0" smtClean="0"/>
          </a:p>
          <a:p>
            <a:pPr lvl="1">
              <a:buFont typeface="Arial" pitchFamily="34" charset="0"/>
              <a:buChar char="•"/>
            </a:pPr>
            <a:r>
              <a:rPr lang="en-NZ" dirty="0" smtClean="0"/>
              <a:t> Executive dispatcher objects, </a:t>
            </a:r>
          </a:p>
          <a:p>
            <a:pPr lvl="1">
              <a:buFont typeface="Arial" pitchFamily="34" charset="0"/>
              <a:buChar char="•"/>
            </a:pPr>
            <a:endParaRPr lang="en-NZ" dirty="0" smtClean="0"/>
          </a:p>
          <a:p>
            <a:pPr lvl="1">
              <a:buFont typeface="Arial" pitchFamily="34" charset="0"/>
              <a:buChar char="•"/>
            </a:pPr>
            <a:r>
              <a:rPr lang="en-NZ" dirty="0" smtClean="0"/>
              <a:t> user mode critical sections, </a:t>
            </a:r>
          </a:p>
          <a:p>
            <a:pPr lvl="1">
              <a:buFont typeface="Arial" pitchFamily="34" charset="0"/>
              <a:buChar char="•"/>
            </a:pPr>
            <a:endParaRPr lang="en-NZ" dirty="0" smtClean="0"/>
          </a:p>
          <a:p>
            <a:pPr lvl="1">
              <a:buFont typeface="Arial" pitchFamily="34" charset="0"/>
              <a:buChar char="•"/>
            </a:pPr>
            <a:r>
              <a:rPr lang="en-NZ" dirty="0" smtClean="0"/>
              <a:t> slim reader-writer locks, </a:t>
            </a:r>
          </a:p>
          <a:p>
            <a:pPr lvl="1">
              <a:buFont typeface="Arial" pitchFamily="34" charset="0"/>
              <a:buChar char="•"/>
            </a:pPr>
            <a:endParaRPr lang="en-NZ" dirty="0" smtClean="0"/>
          </a:p>
          <a:p>
            <a:pPr lvl="1">
              <a:buFont typeface="Arial" pitchFamily="34" charset="0"/>
              <a:buChar char="•"/>
            </a:pPr>
            <a:r>
              <a:rPr lang="en-NZ" dirty="0" smtClean="0"/>
              <a:t> condition variables,</a:t>
            </a:r>
            <a:r>
              <a:rPr lang="en-NZ" baseline="0" dirty="0" smtClean="0"/>
              <a:t> and</a:t>
            </a:r>
          </a:p>
          <a:p>
            <a:pPr lvl="1">
              <a:buFont typeface="Arial" pitchFamily="34" charset="0"/>
              <a:buChar char="•"/>
            </a:pPr>
            <a:endParaRPr lang="en-NZ" baseline="0" dirty="0" smtClean="0"/>
          </a:p>
          <a:p>
            <a:pPr lvl="1">
              <a:buFont typeface="Arial" pitchFamily="34" charset="0"/>
              <a:buChar char="•"/>
            </a:pPr>
            <a:r>
              <a:rPr lang="en-NZ" baseline="0" dirty="0" smtClean="0"/>
              <a:t>Lock-free operations</a:t>
            </a:r>
            <a:endParaRPr lang="en-NZ" dirty="0" smtClean="0"/>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17759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straightforward type of wait function is one that waits on a single object. The </a:t>
            </a:r>
            <a:r>
              <a:rPr lang="en-US" sz="1200" kern="1200" baseline="0" dirty="0" err="1" smtClean="0">
                <a:solidFill>
                  <a:schemeClr val="tx1"/>
                </a:solidFill>
                <a:latin typeface="+mn-lt"/>
                <a:ea typeface="+mn-ea"/>
                <a:cs typeface="+mn-cs"/>
              </a:rPr>
              <a:t>WaitForSingleObject</a:t>
            </a:r>
            <a:r>
              <a:rPr lang="en-US" sz="1200" kern="1200" baseline="0" dirty="0" smtClean="0">
                <a:solidFill>
                  <a:schemeClr val="tx1"/>
                </a:solidFill>
                <a:latin typeface="+mn-lt"/>
                <a:ea typeface="+mn-ea"/>
                <a:cs typeface="+mn-cs"/>
              </a:rPr>
              <a:t> function requires a handle to one synchronization object. The function returns when one of the following occurs:</a:t>
            </a:r>
          </a:p>
          <a:p>
            <a:r>
              <a:rPr lang="en-US" sz="1200" kern="1200" baseline="0" dirty="0" smtClean="0">
                <a:solidFill>
                  <a:schemeClr val="tx1"/>
                </a:solidFill>
                <a:latin typeface="+mn-lt"/>
                <a:ea typeface="+mn-ea"/>
                <a:cs typeface="+mn-cs"/>
              </a:rPr>
              <a:t>• The specified object is in the signaled state.</a:t>
            </a:r>
          </a:p>
          <a:p>
            <a:r>
              <a:rPr lang="en-US" sz="1200" kern="1200" baseline="0" dirty="0" smtClean="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45779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dispatcher object instance can be in either a signaled or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A thread can be blocked on an object in an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event object </a:t>
            </a:r>
            <a:r>
              <a:rPr lang="en-US" sz="1200" b="0" kern="1200" baseline="0" dirty="0" smtClean="0">
                <a:solidFill>
                  <a:schemeClr val="tx1"/>
                </a:solidFill>
                <a:latin typeface="+mn-lt"/>
                <a:ea typeface="+mn-ea"/>
                <a:cs typeface="+mn-cs"/>
              </a:rPr>
              <a:t>is useful in sending a signal to a thread indicating that a particular </a:t>
            </a:r>
            <a:r>
              <a:rPr lang="en-US" sz="1200" kern="1200" baseline="0" dirty="0" smtClean="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smtClean="0">
                <a:solidFill>
                  <a:schemeClr val="tx1"/>
                </a:solidFill>
                <a:latin typeface="+mn-lt"/>
                <a:ea typeface="+mn-ea"/>
                <a:cs typeface="+mn-cs"/>
              </a:rPr>
              <a:t>mutex</a:t>
            </a:r>
            <a:r>
              <a:rPr lang="en-US" sz="1200" b="1" kern="1200" baseline="0" dirty="0" smtClean="0">
                <a:solidFill>
                  <a:schemeClr val="tx1"/>
                </a:solidFill>
                <a:latin typeface="+mn-lt"/>
                <a:ea typeface="+mn-ea"/>
                <a:cs typeface="+mn-cs"/>
              </a:rPr>
              <a:t> object </a:t>
            </a:r>
            <a:r>
              <a:rPr lang="en-US" sz="1200" b="0" kern="1200" baseline="0" dirty="0" smtClean="0">
                <a:solidFill>
                  <a:schemeClr val="tx1"/>
                </a:solidFill>
                <a:latin typeface="+mn-lt"/>
                <a:ea typeface="+mn-ea"/>
                <a:cs typeface="+mn-cs"/>
              </a:rPr>
              <a:t>is used to enforce mutually exclusive access </a:t>
            </a:r>
            <a:r>
              <a:rPr lang="en-US" sz="1200" kern="1200" baseline="0" dirty="0" smtClean="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enters the signaled state, only one of the threads waiting on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released.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can be used to synchronize threads running in different processes. Like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semaphore objects </a:t>
            </a:r>
            <a:r>
              <a:rPr lang="en-US" sz="1200" b="0" kern="1200" baseline="0" dirty="0" smtClean="0">
                <a:solidFill>
                  <a:schemeClr val="tx1"/>
                </a:solidFill>
                <a:latin typeface="+mn-lt"/>
                <a:ea typeface="+mn-ea"/>
                <a:cs typeface="+mn-cs"/>
              </a:rPr>
              <a:t>may be shared by threads in multiple processes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Windows semaphore is </a:t>
            </a:r>
            <a:r>
              <a:rPr lang="en-US" sz="1200" kern="1200" baseline="0" dirty="0" smtClean="0">
                <a:solidFill>
                  <a:schemeClr val="tx1"/>
                </a:solidFill>
                <a:latin typeface="+mn-lt"/>
                <a:ea typeface="+mn-ea"/>
                <a:cs typeface="+mn-cs"/>
              </a:rPr>
              <a:t>a counting semaphore. In essence, the </a:t>
            </a:r>
            <a:r>
              <a:rPr lang="en-US" sz="1200" b="1" kern="1200" baseline="0" dirty="0" err="1" smtClean="0">
                <a:solidFill>
                  <a:schemeClr val="tx1"/>
                </a:solidFill>
                <a:latin typeface="+mn-lt"/>
                <a:ea typeface="+mn-ea"/>
                <a:cs typeface="+mn-cs"/>
              </a:rPr>
              <a:t>waitable</a:t>
            </a:r>
            <a:r>
              <a:rPr lang="en-US" sz="1200" b="1" kern="1200" baseline="0" dirty="0" smtClean="0">
                <a:solidFill>
                  <a:schemeClr val="tx1"/>
                </a:solidFill>
                <a:latin typeface="+mn-lt"/>
                <a:ea typeface="+mn-ea"/>
                <a:cs typeface="+mn-cs"/>
              </a:rPr>
              <a:t> timer object </a:t>
            </a:r>
            <a:r>
              <a:rPr lang="en-US" sz="1200" b="0" kern="1200" baseline="0" dirty="0" smtClean="0">
                <a:solidFill>
                  <a:schemeClr val="tx1"/>
                </a:solidFill>
                <a:latin typeface="+mn-lt"/>
                <a:ea typeface="+mn-ea"/>
                <a:cs typeface="+mn-cs"/>
              </a:rPr>
              <a:t>signals at a certain time </a:t>
            </a:r>
            <a:r>
              <a:rPr lang="en-US" sz="1200" kern="1200" baseline="0" dirty="0" smtClean="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727637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Critical sections provide a synchronization mechanism similar to that provided by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objects, except that critical sections can be used only by the threads of a single process. Event,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semaphore objects can also be used in a </a:t>
            </a:r>
            <a:r>
              <a:rPr lang="en-US" sz="1200" kern="1200" baseline="0" dirty="0" err="1" smtClean="0">
                <a:solidFill>
                  <a:schemeClr val="tx1"/>
                </a:solidFill>
                <a:latin typeface="+mn-lt"/>
                <a:ea typeface="+mn-ea"/>
                <a:cs typeface="+mn-cs"/>
              </a:rPr>
              <a:t>singleprocess</a:t>
            </a:r>
            <a:r>
              <a:rPr lang="en-US" sz="1200" kern="1200" baseline="0" dirty="0" smtClean="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smtClean="0">
                <a:solidFill>
                  <a:schemeClr val="tx1"/>
                </a:solidFill>
                <a:latin typeface="+mn-lt"/>
                <a:ea typeface="+mn-ea"/>
                <a:cs typeface="+mn-cs"/>
              </a:rPr>
              <a:t>InitializeCriticalSection</a:t>
            </a:r>
            <a:r>
              <a:rPr lang="en-US" sz="1200" kern="1200" baseline="0" dirty="0" smtClean="0">
                <a:solidFill>
                  <a:schemeClr val="tx1"/>
                </a:solidFill>
                <a:latin typeface="+mn-lt"/>
                <a:ea typeface="+mn-ea"/>
                <a:cs typeface="+mn-cs"/>
              </a:rPr>
              <a: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uses the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to request ownership of a critical section. It uses the </a:t>
            </a:r>
            <a:r>
              <a:rPr lang="en-US" sz="1200" kern="1200" baseline="0" dirty="0" err="1" smtClean="0">
                <a:solidFill>
                  <a:schemeClr val="tx1"/>
                </a:solidFill>
                <a:latin typeface="+mn-lt"/>
                <a:ea typeface="+mn-ea"/>
                <a:cs typeface="+mn-cs"/>
              </a:rPr>
              <a:t>LeaveCriticalSection</a:t>
            </a:r>
            <a:r>
              <a:rPr lang="en-US" sz="1200" kern="1200" baseline="0" dirty="0" smtClean="0">
                <a:solidFill>
                  <a:schemeClr val="tx1"/>
                </a:solidFill>
                <a:latin typeface="+mn-lt"/>
                <a:ea typeface="+mn-ea"/>
                <a:cs typeface="+mn-cs"/>
              </a:rPr>
              <a:t> function to release ownership of a critical section. If the critical section is currently owned by another thread,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waits indefinitely for ownership. In contrast, when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is used for mutual exclusion, the wait functions accept a specified time-out interval. The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attempts to enter a critical section without blocking the calling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Critical sections use a sophisticated algorithm when trying to acquire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156937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smtClean="0">
                <a:solidFill>
                  <a:schemeClr val="tx1"/>
                </a:solidFill>
                <a:latin typeface="+mn-lt"/>
                <a:ea typeface="+mn-ea"/>
                <a:cs typeface="+mn-cs"/>
              </a:rPr>
              <a:t>slim in the sense that it normally only requires allocation of a single pointer-sized </a:t>
            </a:r>
            <a:r>
              <a:rPr lang="en-US" sz="1200" kern="1200" baseline="0" dirty="0" smtClean="0">
                <a:solidFill>
                  <a:schemeClr val="tx1"/>
                </a:solidFill>
                <a:latin typeface="+mn-lt"/>
                <a:ea typeface="+mn-ea"/>
                <a:cs typeface="+mn-cs"/>
              </a:rPr>
              <a:t>piece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use an SRW lock, a process declares a variable of type SRWLOCK and a calls </a:t>
            </a:r>
            <a:r>
              <a:rPr lang="en-US" sz="1200" kern="1200" baseline="0" dirty="0" err="1" smtClean="0">
                <a:solidFill>
                  <a:schemeClr val="tx1"/>
                </a:solidFill>
                <a:latin typeface="+mn-lt"/>
                <a:ea typeface="+mn-ea"/>
                <a:cs typeface="+mn-cs"/>
              </a:rPr>
              <a:t>InitializeSRWLock</a:t>
            </a:r>
            <a:r>
              <a:rPr lang="en-US" sz="1200" kern="1200" baseline="0" dirty="0" smtClean="0">
                <a:solidFill>
                  <a:schemeClr val="tx1"/>
                </a:solidFill>
                <a:latin typeface="+mn-lt"/>
                <a:ea typeface="+mn-ea"/>
                <a:cs typeface="+mn-cs"/>
              </a:rPr>
              <a:t> to initialize it. Threads call </a:t>
            </a:r>
            <a:r>
              <a:rPr lang="en-US" sz="1200" kern="1200" baseline="0" dirty="0" err="1" smtClean="0">
                <a:solidFill>
                  <a:schemeClr val="tx1"/>
                </a:solidFill>
                <a:latin typeface="+mn-lt"/>
                <a:ea typeface="+mn-ea"/>
                <a:cs typeface="+mn-cs"/>
              </a:rPr>
              <a:t>AcquireSRWLockExclusive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AcquireSRWLockShared</a:t>
            </a:r>
            <a:r>
              <a:rPr lang="en-US" sz="1200" kern="1200" baseline="0" dirty="0" smtClean="0">
                <a:solidFill>
                  <a:schemeClr val="tx1"/>
                </a:solidFill>
                <a:latin typeface="+mn-lt"/>
                <a:ea typeface="+mn-ea"/>
                <a:cs typeface="+mn-cs"/>
              </a:rPr>
              <a:t> to acquire the lock and </a:t>
            </a:r>
            <a:r>
              <a:rPr lang="en-US" sz="1200" kern="1200" baseline="0" dirty="0" err="1" smtClean="0">
                <a:solidFill>
                  <a:schemeClr val="tx1"/>
                </a:solidFill>
                <a:latin typeface="+mn-lt"/>
                <a:ea typeface="+mn-ea"/>
                <a:cs typeface="+mn-cs"/>
              </a:rPr>
              <a:t>ReleaseSRWLockExclusive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ReleaseSRWLockShared</a:t>
            </a:r>
            <a:r>
              <a:rPr lang="en-US" sz="1200" kern="1200" baseline="0" dirty="0" smtClean="0">
                <a:solidFill>
                  <a:schemeClr val="tx1"/>
                </a:solidFill>
                <a:latin typeface="+mn-lt"/>
                <a:ea typeface="+mn-ea"/>
                <a:cs typeface="+mn-cs"/>
              </a:rPr>
              <a:t> to release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Acquire exclusive 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Perform the protected operation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030899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r>
              <a:rPr lang="en-US" sz="1200" b="1" kern="1200" baseline="0" dirty="0" smtClean="0">
                <a:solidFill>
                  <a:schemeClr val="tx1"/>
                </a:solidFill>
                <a:latin typeface="+mn-lt"/>
                <a:ea typeface="+mn-ea"/>
                <a:cs typeface="+mn-cs"/>
              </a:rPr>
              <a:t>1. Acquire exclusive lock</a:t>
            </a: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3. Perform the protected operation</a:t>
            </a:r>
          </a:p>
          <a:p>
            <a:r>
              <a:rPr lang="en-US" sz="1200" b="1" kern="1200" baseline="0" dirty="0" smtClean="0">
                <a:solidFill>
                  <a:schemeClr val="tx1"/>
                </a:solidFill>
                <a:latin typeface="+mn-lt"/>
                <a:ea typeface="+mn-ea"/>
                <a:cs typeface="+mn-cs"/>
              </a:rPr>
              <a:t>4. Release the 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635588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smtClean="0">
                <a:solidFill>
                  <a:schemeClr val="tx1"/>
                </a:solidFill>
                <a:latin typeface="+mn-lt"/>
                <a:ea typeface="+mn-ea"/>
                <a:cs typeface="+mn-cs"/>
              </a:rPr>
              <a:t>InterlockedIncrement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InterlockedCompareExchange</a:t>
            </a:r>
            <a:r>
              <a:rPr lang="en-US" sz="1200" kern="1200" baseline="0" dirty="0" smtClean="0">
                <a:solidFill>
                  <a:schemeClr val="tx1"/>
                </a:solidFill>
                <a:latin typeface="+mn-lt"/>
                <a:ea typeface="+mn-ea"/>
                <a:cs typeface="+mn-cs"/>
              </a:rPr>
              <a:t> ; the latter allows a memory location to be updated only if it hasn’t changed values since being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smtClean="0">
                <a:solidFill>
                  <a:schemeClr val="tx1"/>
                </a:solidFill>
                <a:latin typeface="+mn-lt"/>
                <a:ea typeface="+mn-ea"/>
                <a:cs typeface="+mn-cs"/>
              </a:rPr>
              <a:t>lock-free synchronization primitives have the advantage that a thread can </a:t>
            </a:r>
            <a:r>
              <a:rPr lang="en-US" sz="1200" kern="1200" baseline="0" dirty="0" smtClean="0">
                <a:solidFill>
                  <a:schemeClr val="tx1"/>
                </a:solidFill>
                <a:latin typeface="+mn-lt"/>
                <a:ea typeface="+mn-ea"/>
                <a:cs typeface="+mn-cs"/>
              </a:rPr>
              <a:t>never be switched away from a processor, say at the end of its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while still holding a lock. Thus they cannot block another thread from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More complex lock-free primitives can be built out of the interlocked operations, most notably Windows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which provide a lock-free LIFO queue.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are managed using functions like </a:t>
            </a:r>
            <a:r>
              <a:rPr lang="en-US" sz="1200" kern="1200" baseline="0" dirty="0" err="1" smtClean="0">
                <a:solidFill>
                  <a:schemeClr val="tx1"/>
                </a:solidFill>
                <a:latin typeface="+mn-lt"/>
                <a:ea typeface="+mn-ea"/>
                <a:cs typeface="+mn-cs"/>
              </a:rPr>
              <a:t>InterlockedPushEntrySList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InterlockedPopEntrySList</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094558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Linux kernel includes a number of features that can be used for </a:t>
            </a:r>
            <a:r>
              <a:rPr lang="en-US" sz="1200" kern="1200" baseline="0" dirty="0" err="1" smtClean="0">
                <a:solidFill>
                  <a:schemeClr val="tx1"/>
                </a:solidFill>
                <a:latin typeface="+mn-lt"/>
                <a:ea typeface="+mn-ea"/>
                <a:cs typeface="+mn-cs"/>
              </a:rPr>
              <a:t>interprocess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communication (IPC), including pipes, shared memory, messages, sockets, semaphores,</a:t>
            </a:r>
          </a:p>
          <a:p>
            <a:r>
              <a:rPr lang="en-US" sz="1200" kern="1200" baseline="0" dirty="0" smtClean="0">
                <a:solidFill>
                  <a:schemeClr val="tx1"/>
                </a:solidFill>
                <a:latin typeface="+mn-lt"/>
                <a:ea typeface="+mn-ea"/>
                <a:cs typeface="+mn-cs"/>
              </a:rPr>
              <a:t>and signals. Android does not use these features for IPC but rather adds</a:t>
            </a:r>
          </a:p>
          <a:p>
            <a:r>
              <a:rPr lang="en-US" sz="1200" kern="1200" baseline="0" dirty="0" smtClean="0">
                <a:solidFill>
                  <a:schemeClr val="tx1"/>
                </a:solidFill>
                <a:latin typeface="+mn-lt"/>
                <a:ea typeface="+mn-ea"/>
                <a:cs typeface="+mn-cs"/>
              </a:rPr>
              <a:t>to the kernel a new capability known as Binder. Binder provides a lightweight remote</a:t>
            </a:r>
          </a:p>
          <a:p>
            <a:r>
              <a:rPr lang="en-US" sz="1200" kern="1200" baseline="0" dirty="0" smtClean="0">
                <a:solidFill>
                  <a:schemeClr val="tx1"/>
                </a:solidFill>
                <a:latin typeface="+mn-lt"/>
                <a:ea typeface="+mn-ea"/>
                <a:cs typeface="+mn-cs"/>
              </a:rPr>
              <a:t>procedure call (RPC) capability that is efficient in terms of both memory and</a:t>
            </a:r>
          </a:p>
          <a:p>
            <a:r>
              <a:rPr lang="en-US" sz="1200" kern="1200" baseline="0" dirty="0" smtClean="0">
                <a:solidFill>
                  <a:schemeClr val="tx1"/>
                </a:solidFill>
                <a:latin typeface="+mn-lt"/>
                <a:ea typeface="+mn-ea"/>
                <a:cs typeface="+mn-cs"/>
              </a:rPr>
              <a:t>processing requirements, and is well suited to the requirements of an embedded</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Binder is used to mediate all interaction between two processes. A component</a:t>
            </a:r>
          </a:p>
          <a:p>
            <a:r>
              <a:rPr lang="en-US" sz="1200" kern="1200" baseline="0" dirty="0" smtClean="0">
                <a:solidFill>
                  <a:schemeClr val="tx1"/>
                </a:solidFill>
                <a:latin typeface="+mn-lt"/>
                <a:ea typeface="+mn-ea"/>
                <a:cs typeface="+mn-cs"/>
              </a:rPr>
              <a:t>in one process (the client) issues a call. This call is directed to the Binder in</a:t>
            </a:r>
          </a:p>
          <a:p>
            <a:r>
              <a:rPr lang="en-US" sz="1200" kern="1200" baseline="0" dirty="0" smtClean="0">
                <a:solidFill>
                  <a:schemeClr val="tx1"/>
                </a:solidFill>
                <a:latin typeface="+mn-lt"/>
                <a:ea typeface="+mn-ea"/>
                <a:cs typeface="+mn-cs"/>
              </a:rPr>
              <a:t>the kernel, which passes the call on to the destination component in the destination</a:t>
            </a:r>
          </a:p>
          <a:p>
            <a:r>
              <a:rPr lang="en-US" sz="1200" kern="1200" baseline="0" dirty="0" smtClean="0">
                <a:solidFill>
                  <a:schemeClr val="tx1"/>
                </a:solidFill>
                <a:latin typeface="+mn-lt"/>
                <a:ea typeface="+mn-ea"/>
                <a:cs typeface="+mn-cs"/>
              </a:rPr>
              <a:t>process (the service). The return from the destination goes through the Binder and</a:t>
            </a:r>
          </a:p>
          <a:p>
            <a:r>
              <a:rPr lang="en-US" sz="1200" kern="1200" baseline="0" dirty="0" smtClean="0">
                <a:solidFill>
                  <a:schemeClr val="tx1"/>
                </a:solidFill>
                <a:latin typeface="+mn-lt"/>
                <a:ea typeface="+mn-ea"/>
                <a:cs typeface="+mn-cs"/>
              </a:rPr>
              <a:t>is delivered to the calling component in the calling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term RPC  referred to a call/return interaction between</a:t>
            </a:r>
          </a:p>
          <a:p>
            <a:r>
              <a:rPr lang="en-US" sz="1200" kern="1200" baseline="0" dirty="0" smtClean="0">
                <a:solidFill>
                  <a:schemeClr val="tx1"/>
                </a:solidFill>
                <a:latin typeface="+mn-lt"/>
                <a:ea typeface="+mn-ea"/>
                <a:cs typeface="+mn-cs"/>
              </a:rPr>
              <a:t>a client process on one machine and a server process on another machine. In the</a:t>
            </a:r>
          </a:p>
          <a:p>
            <a:r>
              <a:rPr lang="en-US" sz="1200" kern="1200" baseline="0" dirty="0" smtClean="0">
                <a:solidFill>
                  <a:schemeClr val="tx1"/>
                </a:solidFill>
                <a:latin typeface="+mn-lt"/>
                <a:ea typeface="+mn-ea"/>
                <a:cs typeface="+mn-cs"/>
              </a:rPr>
              <a:t>Android case, the RPC mechanism works between two processes on the same system</a:t>
            </a:r>
          </a:p>
          <a:p>
            <a:r>
              <a:rPr lang="en-US" sz="1200" kern="1200" baseline="0" dirty="0" smtClean="0">
                <a:solidFill>
                  <a:schemeClr val="tx1"/>
                </a:solidFill>
                <a:latin typeface="+mn-lt"/>
                <a:ea typeface="+mn-ea"/>
                <a:cs typeface="+mn-cs"/>
              </a:rPr>
              <a:t>but running on different virtual machines.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method used for communicating with the Binder is 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call is a general-purpose system call for device-specific I/O operations. It</a:t>
            </a:r>
          </a:p>
          <a:p>
            <a:r>
              <a:rPr lang="en-US" sz="1200" kern="1200" baseline="0" dirty="0" smtClean="0">
                <a:solidFill>
                  <a:schemeClr val="tx1"/>
                </a:solidFill>
                <a:latin typeface="+mn-lt"/>
                <a:ea typeface="+mn-ea"/>
                <a:cs typeface="+mn-cs"/>
              </a:rPr>
              <a:t>can be used to access device drivers and also what are called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drivers,</a:t>
            </a:r>
          </a:p>
          <a:p>
            <a:r>
              <a:rPr lang="en-US" sz="1200" kern="1200" baseline="0" dirty="0" smtClean="0">
                <a:solidFill>
                  <a:schemeClr val="tx1"/>
                </a:solidFill>
                <a:latin typeface="+mn-lt"/>
                <a:ea typeface="+mn-ea"/>
                <a:cs typeface="+mn-cs"/>
              </a:rPr>
              <a:t>of which Binder is an example. A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 uses the same general</a:t>
            </a:r>
          </a:p>
          <a:p>
            <a:r>
              <a:rPr lang="en-US" sz="1200" kern="1200" baseline="0" dirty="0" smtClean="0">
                <a:solidFill>
                  <a:schemeClr val="tx1"/>
                </a:solidFill>
                <a:latin typeface="+mn-lt"/>
                <a:ea typeface="+mn-ea"/>
                <a:cs typeface="+mn-cs"/>
              </a:rPr>
              <a:t>interface as a device driver, but is used to control some kernel function. The </a:t>
            </a:r>
            <a:r>
              <a:rPr lang="en-US" sz="1200" kern="1200" baseline="0" dirty="0" err="1" smtClean="0">
                <a:solidFill>
                  <a:schemeClr val="tx1"/>
                </a:solidFill>
                <a:latin typeface="+mn-lt"/>
                <a:ea typeface="+mn-ea"/>
                <a:cs typeface="+mn-cs"/>
              </a:rPr>
              <a:t>ioctl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call includes as parameters the command to be performed and the appropriate</a:t>
            </a:r>
          </a:p>
          <a:p>
            <a:r>
              <a:rPr lang="en-US" sz="1200" kern="1200" baseline="0" dirty="0" smtClean="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14286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message is a block of bytes with an accompanying type. UNIX provides </a:t>
            </a:r>
            <a:r>
              <a:rPr lang="en-US" sz="1200" kern="1200" baseline="0" dirty="0" err="1" smtClean="0">
                <a:solidFill>
                  <a:schemeClr val="tx1"/>
                </a:solidFill>
                <a:latin typeface="+mn-lt"/>
                <a:ea typeface="+mn-ea"/>
                <a:cs typeface="+mn-cs"/>
              </a:rPr>
              <a:t>msgsnd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msgrcv</a:t>
            </a:r>
            <a:r>
              <a:rPr lang="en-US" sz="1200" kern="1200" baseline="0" dirty="0" smtClean="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404652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6.16 illustrates a typical use of the Binder. The dashed vertical lines represent</a:t>
            </a:r>
          </a:p>
          <a:p>
            <a:r>
              <a:rPr lang="en-US" sz="1200" kern="1200" baseline="0" dirty="0" smtClean="0">
                <a:solidFill>
                  <a:schemeClr val="tx1"/>
                </a:solidFill>
                <a:latin typeface="+mn-lt"/>
                <a:ea typeface="+mn-ea"/>
                <a:cs typeface="+mn-cs"/>
              </a:rPr>
              <a:t>threads in a process. Before a process can make use of a service, that service</a:t>
            </a:r>
          </a:p>
          <a:p>
            <a:r>
              <a:rPr lang="en-US" sz="1200" kern="1200" baseline="0" dirty="0" smtClean="0">
                <a:solidFill>
                  <a:schemeClr val="tx1"/>
                </a:solidFill>
                <a:latin typeface="+mn-lt"/>
                <a:ea typeface="+mn-ea"/>
                <a:cs typeface="+mn-cs"/>
              </a:rPr>
              <a:t>must be known. A process that hosts a service will spawn multiple threads so that it</a:t>
            </a:r>
          </a:p>
          <a:p>
            <a:r>
              <a:rPr lang="en-US" sz="1200" kern="1200" baseline="0" dirty="0" smtClean="0">
                <a:solidFill>
                  <a:schemeClr val="tx1"/>
                </a:solidFill>
                <a:latin typeface="+mn-lt"/>
                <a:ea typeface="+mn-ea"/>
                <a:cs typeface="+mn-cs"/>
              </a:rPr>
              <a:t>can handle multiple requests concurrently. Each thread makes itself known to the</a:t>
            </a:r>
          </a:p>
          <a:p>
            <a:r>
              <a:rPr lang="en-US" sz="1200" kern="1200" baseline="0" dirty="0" smtClean="0">
                <a:solidFill>
                  <a:schemeClr val="tx1"/>
                </a:solidFill>
                <a:latin typeface="+mn-lt"/>
                <a:ea typeface="+mn-ea"/>
                <a:cs typeface="+mn-cs"/>
              </a:rPr>
              <a:t>Binder by a blocking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402788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fastest form of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322774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semaphore system calls in UNIX System V are a generalization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semaphore consists of the following elements:</a:t>
            </a:r>
          </a:p>
          <a:p>
            <a:r>
              <a:rPr lang="en-US" sz="1200" kern="1200" baseline="0" dirty="0" smtClean="0">
                <a:solidFill>
                  <a:schemeClr val="tx1"/>
                </a:solidFill>
                <a:latin typeface="+mn-lt"/>
                <a:ea typeface="+mn-ea"/>
                <a:cs typeface="+mn-cs"/>
              </a:rPr>
              <a:t>• Current value of the semaphore</a:t>
            </a:r>
          </a:p>
          <a:p>
            <a:r>
              <a:rPr lang="en-US" sz="1200" kern="1200" baseline="0" dirty="0" smtClean="0">
                <a:solidFill>
                  <a:schemeClr val="tx1"/>
                </a:solidFill>
                <a:latin typeface="+mn-lt"/>
                <a:ea typeface="+mn-ea"/>
                <a:cs typeface="+mn-cs"/>
              </a:rPr>
              <a:t>• Process ID of the last process to operate on the semaphore</a:t>
            </a:r>
          </a:p>
          <a:p>
            <a:r>
              <a:rPr lang="en-US" sz="1200" kern="1200" baseline="0" dirty="0" smtClean="0">
                <a:solidFill>
                  <a:schemeClr val="tx1"/>
                </a:solidFill>
                <a:latin typeface="+mn-lt"/>
                <a:ea typeface="+mn-ea"/>
                <a:cs typeface="+mn-cs"/>
              </a:rPr>
              <a:t>• Number of processes waiting for the semaphore value to be greater than its current value</a:t>
            </a:r>
          </a:p>
          <a:p>
            <a:r>
              <a:rPr lang="en-US" sz="1200" kern="1200" baseline="0" dirty="0" smtClean="0">
                <a:solidFill>
                  <a:schemeClr val="tx1"/>
                </a:solidFill>
                <a:latin typeface="+mn-lt"/>
                <a:ea typeface="+mn-ea"/>
                <a:cs typeface="+mn-cs"/>
              </a:rPr>
              <a:t>• Number of processes waiting for the semaphore value to be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the semaphore are queues of processes blocked on that semaphore.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Semaphores are actually created in sets, with a semaphore set consisting of one or more semaphores. There is a </a:t>
            </a:r>
            <a:r>
              <a:rPr lang="en-US" sz="1200" kern="1200" baseline="0" dirty="0" err="1" smtClean="0">
                <a:solidFill>
                  <a:schemeClr val="tx1"/>
                </a:solidFill>
                <a:latin typeface="+mn-lt"/>
                <a:ea typeface="+mn-ea"/>
                <a:cs typeface="+mn-cs"/>
              </a:rPr>
              <a:t>semctl</a:t>
            </a:r>
            <a:r>
              <a:rPr lang="en-US" sz="1200" kern="1200" baseline="0" dirty="0" smtClean="0">
                <a:solidFill>
                  <a:schemeClr val="tx1"/>
                </a:solidFill>
                <a:latin typeface="+mn-lt"/>
                <a:ea typeface="+mn-ea"/>
                <a:cs typeface="+mn-cs"/>
              </a:rPr>
              <a:t> system call that allows all of the semaphore values in the set to be set at the same time. In addition, there is a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53932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54993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6888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includes all of the concurrency mechanisms found in other UNIX systems, such as SVR4, including pipes, messages, shared memory, and signals. In addition, Linux 2.6 includes a rich set of concurrency mechanisms specifically intended for use when a thread is executing in kernel mode. That is, these are mechanisms used within the kernel to provide concurrency in the execution of kernel code. This section examines the Linux kernel concurrency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78787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97883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0CDA95E-8B9C-43E0-BD05-BA4F6B858A2A}" type="datetimeFigureOut">
              <a:rPr lang="en-AU" smtClean="0"/>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358281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0CDA95E-8B9C-43E0-BD05-BA4F6B858A2A}" type="datetimeFigureOut">
              <a:rPr lang="en-AU" smtClean="0"/>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265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0CDA95E-8B9C-43E0-BD05-BA4F6B858A2A}" type="datetimeFigureOut">
              <a:rPr lang="en-AU" smtClean="0"/>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184547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9/4/2017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872113" y="2286001"/>
            <a:ext cx="48768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6604296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0CDA95E-8B9C-43E0-BD05-BA4F6B858A2A}" type="datetimeFigureOut">
              <a:rPr lang="en-AU" smtClean="0"/>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93097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CDA95E-8B9C-43E0-BD05-BA4F6B858A2A}" type="datetimeFigureOut">
              <a:rPr lang="en-AU" smtClean="0"/>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98275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0CDA95E-8B9C-43E0-BD05-BA4F6B858A2A}" type="datetimeFigureOut">
              <a:rPr lang="en-AU" smtClean="0"/>
              <a:t>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97388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0CDA95E-8B9C-43E0-BD05-BA4F6B858A2A}" type="datetimeFigureOut">
              <a:rPr lang="en-AU" smtClean="0"/>
              <a:t>4/09/2017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450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0CDA95E-8B9C-43E0-BD05-BA4F6B858A2A}" type="datetimeFigureOut">
              <a:rPr lang="en-AU" smtClean="0"/>
              <a:t>4/09/2017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195595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DA95E-8B9C-43E0-BD05-BA4F6B858A2A}" type="datetimeFigureOut">
              <a:rPr lang="en-AU" smtClean="0"/>
              <a:t>4/09/2017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110162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CDA95E-8B9C-43E0-BD05-BA4F6B858A2A}" type="datetimeFigureOut">
              <a:rPr lang="en-AU" smtClean="0"/>
              <a:t>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110455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CDA95E-8B9C-43E0-BD05-BA4F6B858A2A}" type="datetimeFigureOut">
              <a:rPr lang="en-AU" smtClean="0"/>
              <a:t>4/09/2017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53EC5C-4D6B-41C2-8EF9-B25DE61425C3}" type="slidenum">
              <a:rPr lang="en-AU" smtClean="0"/>
              <a:t>‹#›</a:t>
            </a:fld>
            <a:endParaRPr lang="en-AU"/>
          </a:p>
        </p:txBody>
      </p:sp>
    </p:spTree>
    <p:extLst>
      <p:ext uri="{BB962C8B-B14F-4D97-AF65-F5344CB8AC3E}">
        <p14:creationId xmlns:p14="http://schemas.microsoft.com/office/powerpoint/2010/main" val="39172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DA95E-8B9C-43E0-BD05-BA4F6B858A2A}" type="datetimeFigureOut">
              <a:rPr lang="en-AU" smtClean="0"/>
              <a:t>4/09/2017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3EC5C-4D6B-41C2-8EF9-B25DE61425C3}" type="slidenum">
              <a:rPr lang="en-AU" smtClean="0"/>
              <a:t>‹#›</a:t>
            </a:fld>
            <a:endParaRPr lang="en-AU"/>
          </a:p>
        </p:txBody>
      </p:sp>
    </p:spTree>
    <p:extLst>
      <p:ext uri="{BB962C8B-B14F-4D97-AF65-F5344CB8AC3E}">
        <p14:creationId xmlns:p14="http://schemas.microsoft.com/office/powerpoint/2010/main" val="129507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1"/>
            <a:ext cx="9753600" cy="1066800"/>
          </a:xfrm>
        </p:spPr>
        <p:txBody>
          <a:bodyPr/>
          <a:lstStyle/>
          <a:p>
            <a:pPr algn="ctr"/>
            <a:r>
              <a:rPr lang="en-US" b="1" dirty="0">
                <a:solidFill>
                  <a:schemeClr val="accent6">
                    <a:lumMod val="75000"/>
                  </a:schemeClr>
                </a:solidFill>
              </a:rPr>
              <a:t>UNIX Concurrency Mechanisms</a:t>
            </a:r>
            <a:endParaRPr lang="en-US" b="1" dirty="0">
              <a:solidFill>
                <a:schemeClr val="accent6">
                  <a:lumMod val="75000"/>
                </a:schemeClr>
              </a:solidFill>
            </a:endParaRPr>
          </a:p>
        </p:txBody>
      </p:sp>
      <p:sp>
        <p:nvSpPr>
          <p:cNvPr id="3" name="Content Placeholder 2"/>
          <p:cNvSpPr>
            <a:spLocks noGrp="1"/>
          </p:cNvSpPr>
          <p:nvPr>
            <p:ph idx="4294967295"/>
          </p:nvPr>
        </p:nvSpPr>
        <p:spPr>
          <a:xfrm>
            <a:off x="2133600" y="2133600"/>
            <a:ext cx="8229600" cy="5029200"/>
          </a:xfrm>
        </p:spPr>
        <p:txBody>
          <a:bodyPr/>
          <a:lstStyle/>
          <a:p>
            <a:r>
              <a:rPr lang="en-NZ" sz="2200" dirty="0"/>
              <a:t>UNIX provides a variety of mechanisms for interprocessor communication and synchronization including:</a:t>
            </a:r>
            <a:endParaRPr lang="en-US" sz="2200" dirty="0"/>
          </a:p>
          <a:p>
            <a:endParaRPr lang="en-US" dirty="0"/>
          </a:p>
        </p:txBody>
      </p:sp>
      <p:graphicFrame>
        <p:nvGraphicFramePr>
          <p:cNvPr id="4" name="Diagram 3"/>
          <p:cNvGraphicFramePr/>
          <p:nvPr/>
        </p:nvGraphicFramePr>
        <p:xfrm>
          <a:off x="2133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2064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81200" y="609601"/>
            <a:ext cx="5708650" cy="6066185"/>
          </a:xfrm>
          <a:prstGeom prst="rect">
            <a:avLst/>
          </a:prstGeom>
        </p:spPr>
      </p:pic>
      <p:sp>
        <p:nvSpPr>
          <p:cNvPr id="8" name="TextBox 7"/>
          <p:cNvSpPr txBox="1"/>
          <p:nvPr/>
        </p:nvSpPr>
        <p:spPr>
          <a:xfrm>
            <a:off x="7848600" y="2057400"/>
            <a:ext cx="2362200" cy="1815882"/>
          </a:xfrm>
          <a:prstGeom prst="rect">
            <a:avLst/>
          </a:prstGeom>
          <a:noFill/>
        </p:spPr>
        <p:txBody>
          <a:bodyPr wrap="square" rtlCol="0">
            <a:spAutoFit/>
          </a:bodyPr>
          <a:lstStyle/>
          <a:p>
            <a:pPr algn="ctr"/>
            <a:r>
              <a:rPr lang="en-US" sz="2800" b="1" dirty="0"/>
              <a:t>Table 6.3    </a:t>
            </a:r>
          </a:p>
          <a:p>
            <a:pPr algn="ctr"/>
            <a:endParaRPr lang="en-US" sz="2800" b="1" dirty="0"/>
          </a:p>
          <a:p>
            <a:pPr algn="ctr"/>
            <a:r>
              <a:rPr lang="en-US" sz="2800" b="1" dirty="0"/>
              <a:t>Linux Atomic Operations</a:t>
            </a:r>
            <a:r>
              <a:rPr lang="en-US" sz="2800" dirty="0"/>
              <a:t> </a:t>
            </a:r>
            <a:endParaRPr lang="en-US" sz="2800" dirty="0"/>
          </a:p>
        </p:txBody>
      </p:sp>
      <p:sp>
        <p:nvSpPr>
          <p:cNvPr id="9" name="TextBox 8"/>
          <p:cNvSpPr txBox="1"/>
          <p:nvPr/>
        </p:nvSpPr>
        <p:spPr>
          <a:xfrm>
            <a:off x="8077200" y="6019801"/>
            <a:ext cx="1981200" cy="430887"/>
          </a:xfrm>
          <a:prstGeom prst="rect">
            <a:avLst/>
          </a:prstGeom>
          <a:noFill/>
        </p:spPr>
        <p:txBody>
          <a:bodyPr wrap="square" rtlCol="0">
            <a:spAutoFit/>
          </a:bodyPr>
          <a:lstStyle/>
          <a:p>
            <a:r>
              <a:rPr lang="en-US" sz="1100" dirty="0"/>
              <a:t>(Table can be found on page 287 in textbook)</a:t>
            </a:r>
            <a:endParaRPr lang="en-US" sz="1100" dirty="0"/>
          </a:p>
        </p:txBody>
      </p:sp>
    </p:spTree>
    <p:extLst>
      <p:ext uri="{BB962C8B-B14F-4D97-AF65-F5344CB8AC3E}">
        <p14:creationId xmlns:p14="http://schemas.microsoft.com/office/powerpoint/2010/main" val="314578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NZ" b="1" dirty="0" smtClean="0">
                <a:solidFill>
                  <a:schemeClr val="accent1">
                    <a:lumMod val="75000"/>
                  </a:schemeClr>
                </a:solidFill>
              </a:rPr>
              <a:t>Spinlocks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1981200" y="1371600"/>
            <a:ext cx="8153400" cy="5181600"/>
          </a:xfrm>
        </p:spPr>
        <p:txBody>
          <a:bodyPr/>
          <a:lstStyle/>
          <a:p>
            <a:r>
              <a:rPr lang="en-NZ" dirty="0" smtClean="0"/>
              <a:t>Most common technique for protecting a critical section in Linux</a:t>
            </a:r>
          </a:p>
          <a:p>
            <a:r>
              <a:rPr lang="en-NZ" dirty="0" smtClean="0"/>
              <a:t>Can only be acquired by one thread at a time</a:t>
            </a:r>
          </a:p>
          <a:p>
            <a:pPr lvl="2"/>
            <a:r>
              <a:rPr lang="en-NZ" dirty="0" smtClean="0"/>
              <a:t>any other thread will keep trying (spinning) until it can acquire the lock</a:t>
            </a:r>
          </a:p>
          <a:p>
            <a:r>
              <a:rPr lang="en-NZ" dirty="0" smtClean="0"/>
              <a:t>Built on an integer location in memory that is checked by each thread before it enters its critical section</a:t>
            </a:r>
          </a:p>
          <a:p>
            <a:r>
              <a:rPr lang="en-NZ" dirty="0" smtClean="0"/>
              <a:t>Effective in situations where the wait time for acquiring a lock is expected to be very short</a:t>
            </a:r>
          </a:p>
          <a:p>
            <a:pPr marL="342900" lvl="2" indent="-342900"/>
            <a:r>
              <a:rPr lang="en-NZ" dirty="0"/>
              <a:t>Disadvantage:</a:t>
            </a:r>
          </a:p>
          <a:p>
            <a:pPr lvl="2"/>
            <a:r>
              <a:rPr lang="en-NZ" dirty="0" smtClean="0"/>
              <a:t>locked-out threads continue to execute in a busy-waiting mode</a:t>
            </a:r>
          </a:p>
          <a:p>
            <a:endParaRPr lang="en-NZ" dirty="0" smtClean="0"/>
          </a:p>
          <a:p>
            <a:endParaRPr lang="en-NZ" dirty="0"/>
          </a:p>
        </p:txBody>
      </p:sp>
    </p:spTree>
    <p:extLst>
      <p:ext uri="{BB962C8B-B14F-4D97-AF65-F5344CB8AC3E}">
        <p14:creationId xmlns:p14="http://schemas.microsoft.com/office/powerpoint/2010/main" val="2534145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2514600" y="762001"/>
            <a:ext cx="7162800" cy="5197893"/>
          </a:xfrm>
          <a:prstGeom prst="rect">
            <a:avLst/>
          </a:prstGeom>
          <a:solidFill>
            <a:schemeClr val="bg1"/>
          </a:solidFill>
        </p:spPr>
      </p:pic>
      <p:sp>
        <p:nvSpPr>
          <p:cNvPr id="6" name="TextBox 5"/>
          <p:cNvSpPr txBox="1"/>
          <p:nvPr/>
        </p:nvSpPr>
        <p:spPr>
          <a:xfrm>
            <a:off x="4953000" y="6096000"/>
            <a:ext cx="2749342" cy="369332"/>
          </a:xfrm>
          <a:prstGeom prst="rect">
            <a:avLst/>
          </a:prstGeom>
          <a:noFill/>
        </p:spPr>
        <p:txBody>
          <a:bodyPr wrap="none" rtlCol="0">
            <a:spAutoFit/>
          </a:bodyPr>
          <a:lstStyle/>
          <a:p>
            <a:r>
              <a:rPr lang="en-US" b="1" dirty="0"/>
              <a:t>Table 6.4    Linux Spinlocks</a:t>
            </a:r>
            <a:r>
              <a:rPr lang="en-US" dirty="0"/>
              <a:t> </a:t>
            </a:r>
            <a:endParaRPr lang="en-US" dirty="0"/>
          </a:p>
        </p:txBody>
      </p:sp>
    </p:spTree>
    <p:extLst>
      <p:ext uri="{BB962C8B-B14F-4D97-AF65-F5344CB8AC3E}">
        <p14:creationId xmlns:p14="http://schemas.microsoft.com/office/powerpoint/2010/main" val="19796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456253"/>
            <a:ext cx="3809999" cy="1067748"/>
          </a:xfrm>
        </p:spPr>
        <p:txBody>
          <a:bodyPr/>
          <a:lstStyle/>
          <a:p>
            <a:r>
              <a:rPr lang="en-NZ" b="1" dirty="0" smtClean="0">
                <a:solidFill>
                  <a:schemeClr val="accent6">
                    <a:lumMod val="50000"/>
                  </a:schemeClr>
                </a:solidFill>
              </a:rPr>
              <a:t>Semaphores</a:t>
            </a:r>
            <a:endParaRPr lang="en-NZ" b="1" dirty="0">
              <a:solidFill>
                <a:schemeClr val="accent6">
                  <a:lumMod val="50000"/>
                </a:schemeClr>
              </a:solidFill>
            </a:endParaRPr>
          </a:p>
        </p:txBody>
      </p:sp>
      <p:sp>
        <p:nvSpPr>
          <p:cNvPr id="3" name="Content Placeholder 2"/>
          <p:cNvSpPr>
            <a:spLocks noGrp="1"/>
          </p:cNvSpPr>
          <p:nvPr>
            <p:ph idx="4294967295"/>
          </p:nvPr>
        </p:nvSpPr>
        <p:spPr>
          <a:xfrm>
            <a:off x="1981200" y="2133600"/>
            <a:ext cx="8305800" cy="5029200"/>
          </a:xfrm>
        </p:spPr>
        <p:txBody>
          <a:bodyPr/>
          <a:lstStyle/>
          <a:p>
            <a:r>
              <a:rPr lang="en-NZ" dirty="0" smtClean="0"/>
              <a:t>User level:</a:t>
            </a:r>
          </a:p>
          <a:p>
            <a:pPr marL="917575" lvl="2" indent="-288925">
              <a:buSzPct val="119000"/>
              <a:buFont typeface="Wingdings" charset="2"/>
              <a:buChar char="§"/>
            </a:pPr>
            <a:r>
              <a:rPr lang="en-NZ" dirty="0"/>
              <a:t>Linux provides a semaphore interface corresponding to that in UNIX SVR4</a:t>
            </a:r>
          </a:p>
          <a:p>
            <a:pPr marL="282575" lvl="1" indent="-282575">
              <a:spcBef>
                <a:spcPts val="1800"/>
              </a:spcBef>
            </a:pPr>
            <a:r>
              <a:rPr lang="en-NZ" sz="2000" dirty="0"/>
              <a:t>Internally:</a:t>
            </a:r>
          </a:p>
          <a:p>
            <a:pPr marL="917575" lvl="2" indent="-288925">
              <a:buSzPct val="119000"/>
              <a:buFont typeface="Wingdings" charset="2"/>
              <a:buChar char="§"/>
            </a:pPr>
            <a:r>
              <a:rPr lang="en-NZ" dirty="0"/>
              <a:t>implemented as functions within the kernel and are more efficient than user-visable semaphores</a:t>
            </a:r>
          </a:p>
          <a:p>
            <a:pPr marL="282575" lvl="1" indent="-282575">
              <a:spcBef>
                <a:spcPts val="1800"/>
              </a:spcBef>
            </a:pPr>
            <a:r>
              <a:rPr lang="en-NZ" sz="2000" dirty="0"/>
              <a:t>Three types of kernel semaphores:</a:t>
            </a:r>
          </a:p>
          <a:p>
            <a:pPr marL="855663" lvl="1" indent="-227013"/>
            <a:r>
              <a:rPr lang="en-NZ" sz="2000" dirty="0"/>
              <a:t> binary semaphores</a:t>
            </a:r>
          </a:p>
          <a:p>
            <a:pPr marL="855663" lvl="1" indent="-227013"/>
            <a:r>
              <a:rPr lang="en-NZ" sz="2000" dirty="0"/>
              <a:t> counting semaphores</a:t>
            </a:r>
          </a:p>
          <a:p>
            <a:pPr marL="855663" lvl="1" indent="-227013"/>
            <a:r>
              <a:rPr lang="en-NZ" sz="2000" dirty="0"/>
              <a:t> reader-writer semaphores</a:t>
            </a:r>
          </a:p>
          <a:p>
            <a:pPr lvl="1"/>
            <a:endParaRPr lang="en-NZ" dirty="0"/>
          </a:p>
        </p:txBody>
      </p:sp>
      <p:pic>
        <p:nvPicPr>
          <p:cNvPr id="4" name="Picture 3"/>
          <p:cNvPicPr>
            <a:picLocks noChangeAspect="1"/>
          </p:cNvPicPr>
          <p:nvPr/>
        </p:nvPicPr>
        <p:blipFill>
          <a:blip r:embed="rId3"/>
          <a:stretch>
            <a:fillRect/>
          </a:stretch>
        </p:blipFill>
        <p:spPr>
          <a:xfrm>
            <a:off x="7543800" y="4648200"/>
            <a:ext cx="1955800" cy="1689100"/>
          </a:xfrm>
          <a:prstGeom prst="rect">
            <a:avLst/>
          </a:prstGeom>
        </p:spPr>
      </p:pic>
    </p:spTree>
    <p:extLst>
      <p:ext uri="{BB962C8B-B14F-4D97-AF65-F5344CB8AC3E}">
        <p14:creationId xmlns:p14="http://schemas.microsoft.com/office/powerpoint/2010/main" val="2854130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57400" y="762000"/>
            <a:ext cx="6083300" cy="5829300"/>
          </a:xfrm>
          <a:prstGeom prst="rect">
            <a:avLst/>
          </a:prstGeom>
        </p:spPr>
      </p:pic>
      <p:sp>
        <p:nvSpPr>
          <p:cNvPr id="7" name="TextBox 6"/>
          <p:cNvSpPr txBox="1"/>
          <p:nvPr/>
        </p:nvSpPr>
        <p:spPr>
          <a:xfrm>
            <a:off x="8229601" y="2074333"/>
            <a:ext cx="2057401" cy="1815882"/>
          </a:xfrm>
          <a:prstGeom prst="rect">
            <a:avLst/>
          </a:prstGeom>
          <a:noFill/>
        </p:spPr>
        <p:txBody>
          <a:bodyPr wrap="square" rtlCol="0">
            <a:spAutoFit/>
          </a:bodyPr>
          <a:lstStyle/>
          <a:p>
            <a:pPr algn="ctr"/>
            <a:r>
              <a:rPr lang="en-US" sz="2800" b="1" dirty="0"/>
              <a:t>Table 6.5 </a:t>
            </a:r>
          </a:p>
          <a:p>
            <a:pPr algn="ctr"/>
            <a:endParaRPr lang="en-US" sz="2800" b="1" dirty="0"/>
          </a:p>
          <a:p>
            <a:pPr algn="ctr"/>
            <a:r>
              <a:rPr lang="en-US" sz="2800" b="1" dirty="0"/>
              <a:t>Linux Semaphores</a:t>
            </a:r>
            <a:r>
              <a:rPr lang="en-US" sz="2800" dirty="0"/>
              <a:t> </a:t>
            </a:r>
            <a:endParaRPr lang="en-US" sz="2800" dirty="0"/>
          </a:p>
        </p:txBody>
      </p:sp>
    </p:spTree>
    <p:extLst>
      <p:ext uri="{BB962C8B-B14F-4D97-AF65-F5344CB8AC3E}">
        <p14:creationId xmlns:p14="http://schemas.microsoft.com/office/powerpoint/2010/main" val="423895842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05001" y="2590800"/>
            <a:ext cx="8321495" cy="2762250"/>
          </a:xfrm>
          <a:prstGeom prst="rect">
            <a:avLst/>
          </a:prstGeom>
        </p:spPr>
      </p:pic>
      <p:sp>
        <p:nvSpPr>
          <p:cNvPr id="8" name="TextBox 7"/>
          <p:cNvSpPr txBox="1"/>
          <p:nvPr/>
        </p:nvSpPr>
        <p:spPr>
          <a:xfrm>
            <a:off x="1981200" y="5410201"/>
            <a:ext cx="2580450" cy="800219"/>
          </a:xfrm>
          <a:prstGeom prst="rect">
            <a:avLst/>
          </a:prstGeom>
          <a:noFill/>
        </p:spPr>
        <p:txBody>
          <a:bodyPr wrap="none" rtlCol="0">
            <a:spAutoFit/>
          </a:bodyPr>
          <a:lstStyle/>
          <a:p>
            <a:r>
              <a:rPr lang="en-US" sz="1400" dirty="0"/>
              <a:t>SMP = symmetric multiprocessor</a:t>
            </a:r>
          </a:p>
          <a:p>
            <a:r>
              <a:rPr lang="en-US" sz="1400" dirty="0"/>
              <a:t>UP = uniprocessor</a:t>
            </a:r>
          </a:p>
          <a:p>
            <a:endParaRPr lang="en-US" dirty="0"/>
          </a:p>
        </p:txBody>
      </p:sp>
      <p:sp>
        <p:nvSpPr>
          <p:cNvPr id="9" name="TextBox 8"/>
          <p:cNvSpPr txBox="1"/>
          <p:nvPr/>
        </p:nvSpPr>
        <p:spPr>
          <a:xfrm>
            <a:off x="1828800" y="838200"/>
            <a:ext cx="8534400" cy="1200328"/>
          </a:xfrm>
          <a:prstGeom prst="rect">
            <a:avLst/>
          </a:prstGeom>
          <a:noFill/>
        </p:spPr>
        <p:txBody>
          <a:bodyPr wrap="square" rtlCol="0">
            <a:spAutoFit/>
          </a:bodyPr>
          <a:lstStyle/>
          <a:p>
            <a:pPr algn="ctr"/>
            <a:r>
              <a:rPr lang="en-US" sz="2400" b="1" dirty="0"/>
              <a:t>Table 6.6    </a:t>
            </a:r>
          </a:p>
          <a:p>
            <a:pPr algn="ctr"/>
            <a:endParaRPr lang="en-US" sz="2400" b="1" dirty="0"/>
          </a:p>
          <a:p>
            <a:pPr algn="ctr"/>
            <a:r>
              <a:rPr lang="en-US" sz="2400" b="1" dirty="0"/>
              <a:t>Linux Memory Barrier Operations</a:t>
            </a:r>
            <a:r>
              <a:rPr lang="en-US" sz="2400" dirty="0"/>
              <a:t> </a:t>
            </a:r>
            <a:endParaRPr lang="en-US" sz="2400" dirty="0"/>
          </a:p>
        </p:txBody>
      </p:sp>
    </p:spTree>
    <p:extLst>
      <p:ext uri="{BB962C8B-B14F-4D97-AF65-F5344CB8AC3E}">
        <p14:creationId xmlns:p14="http://schemas.microsoft.com/office/powerpoint/2010/main" val="154141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991548"/>
          </a:xfrm>
        </p:spPr>
        <p:txBody>
          <a:bodyPr>
            <a:normAutofit fontScale="90000"/>
          </a:bodyPr>
          <a:lstStyle/>
          <a:p>
            <a:pPr algn="ctr"/>
            <a:r>
              <a:rPr lang="en-US" sz="4000" b="1" dirty="0">
                <a:solidFill>
                  <a:schemeClr val="accent5">
                    <a:lumMod val="50000"/>
                  </a:schemeClr>
                </a:solidFill>
              </a:rPr>
              <a:t/>
            </a:r>
            <a:br>
              <a:rPr lang="en-US" sz="4000" b="1" dirty="0">
                <a:solidFill>
                  <a:schemeClr val="accent5">
                    <a:lumMod val="50000"/>
                  </a:schemeClr>
                </a:solidFill>
              </a:rPr>
            </a:br>
            <a:r>
              <a:rPr lang="en-US" b="1" dirty="0">
                <a:solidFill>
                  <a:schemeClr val="accent1">
                    <a:lumMod val="50000"/>
                  </a:schemeClr>
                </a:solidFill>
              </a:rPr>
              <a:t>Synchronization Primitives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extLst/>
          </p:nvPr>
        </p:nvGraphicFramePr>
        <p:xfrm>
          <a:off x="213360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233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658471" y="0"/>
            <a:ext cx="8875059" cy="6858000"/>
          </a:xfrm>
          <a:prstGeom prst="rect">
            <a:avLst/>
          </a:prstGeom>
        </p:spPr>
      </p:pic>
    </p:spTree>
    <p:extLst>
      <p:ext uri="{BB962C8B-B14F-4D97-AF65-F5344CB8AC3E}">
        <p14:creationId xmlns:p14="http://schemas.microsoft.com/office/powerpoint/2010/main" val="156618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6253"/>
            <a:ext cx="8382000" cy="1067748"/>
          </a:xfrm>
        </p:spPr>
        <p:txBody>
          <a:bodyPr/>
          <a:lstStyle/>
          <a:p>
            <a:pPr algn="ctr">
              <a:lnSpc>
                <a:spcPts val="4500"/>
              </a:lnSpc>
            </a:pPr>
            <a:r>
              <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endPar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057400" y="2133600"/>
            <a:ext cx="8229600" cy="5486400"/>
          </a:xfrm>
        </p:spPr>
        <p:txBody>
          <a:bodyPr>
            <a:normAutofit/>
          </a:bodyPr>
          <a:lstStyle/>
          <a:p>
            <a:r>
              <a:rPr lang="en-NZ" sz="2200" dirty="0"/>
              <a:t>Used to ensure only one thread at a time can access the resource protected by the mutex </a:t>
            </a:r>
          </a:p>
          <a:p>
            <a:r>
              <a:rPr lang="en-NZ" sz="2200" dirty="0"/>
              <a:t>The thread that locks the mutex must be the one that unlocks it</a:t>
            </a:r>
          </a:p>
          <a:p>
            <a:r>
              <a:rPr lang="en-NZ" sz="2200" dirty="0"/>
              <a:t>A thread attempts to acquire a mutex lock by executing the </a:t>
            </a:r>
            <a:r>
              <a:rPr lang="en-NZ" sz="2200" dirty="0">
                <a:latin typeface="Courier New"/>
              </a:rPr>
              <a:t>mutex_enter</a:t>
            </a:r>
            <a:r>
              <a:rPr lang="en-NZ" sz="2200" dirty="0"/>
              <a:t> primitive</a:t>
            </a:r>
          </a:p>
          <a:p>
            <a:r>
              <a:rPr lang="en-NZ" sz="2200" dirty="0"/>
              <a:t>Default blocking policy is a spinlock</a:t>
            </a:r>
          </a:p>
          <a:p>
            <a:r>
              <a:rPr lang="en-NZ" sz="2200" dirty="0"/>
              <a:t>An interrupt-based blocking mechanism is optional</a:t>
            </a:r>
            <a:endParaRPr lang="en-NZ" sz="2200" dirty="0"/>
          </a:p>
        </p:txBody>
      </p:sp>
      <p:pic>
        <p:nvPicPr>
          <p:cNvPr id="8" name="Picture 7"/>
          <p:cNvPicPr>
            <a:picLocks noChangeAspect="1"/>
          </p:cNvPicPr>
          <p:nvPr/>
        </p:nvPicPr>
        <p:blipFill>
          <a:blip r:embed="rId3"/>
          <a:stretch>
            <a:fillRect/>
          </a:stretch>
        </p:blipFill>
        <p:spPr>
          <a:xfrm>
            <a:off x="8915400" y="5236029"/>
            <a:ext cx="1371600" cy="1240971"/>
          </a:xfrm>
          <a:prstGeom prst="rect">
            <a:avLst/>
          </a:prstGeom>
        </p:spPr>
      </p:pic>
    </p:spTree>
    <p:extLst>
      <p:ext uri="{BB962C8B-B14F-4D97-AF65-F5344CB8AC3E}">
        <p14:creationId xmlns:p14="http://schemas.microsoft.com/office/powerpoint/2010/main" val="3077633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l"/>
            <a:r>
              <a:rPr lang="en-US" b="1" dirty="0" smtClean="0">
                <a:solidFill>
                  <a:schemeClr val="accent1">
                    <a:lumMod val="50000"/>
                  </a:schemeClr>
                </a:solidFill>
              </a:rPr>
              <a:t>Semaphores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213360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532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2057400" y="2286001"/>
            <a:ext cx="6197600" cy="3840163"/>
          </a:xfrm>
        </p:spPr>
        <p:txBody>
          <a:bodyPr>
            <a:normAutofit/>
          </a:bodyPr>
          <a:lstStyle/>
          <a:p>
            <a:r>
              <a:rPr lang="en-NZ" sz="2200" dirty="0"/>
              <a:t>Circular buffers allowing two processes to communicate on the producer-consumer model</a:t>
            </a:r>
          </a:p>
          <a:p>
            <a:pPr lvl="2"/>
            <a:r>
              <a:rPr lang="en-NZ" sz="2200" dirty="0"/>
              <a:t>first-in-first-out queue, written by one process and read by another</a:t>
            </a:r>
          </a:p>
        </p:txBody>
      </p:sp>
      <p:graphicFrame>
        <p:nvGraphicFramePr>
          <p:cNvPr id="5" name="Diagram 4"/>
          <p:cNvGraphicFramePr/>
          <p:nvPr/>
        </p:nvGraphicFramePr>
        <p:xfrm>
          <a:off x="3048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598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220148"/>
          </a:xfrm>
        </p:spPr>
        <p:txBody>
          <a:bodyPr>
            <a:normAutofit fontScale="90000"/>
          </a:bodyPr>
          <a:lstStyle/>
          <a:p>
            <a:pPr algn="ctr"/>
            <a:r>
              <a:rPr lang="en-NZ" sz="4200" b="1" dirty="0">
                <a:solidFill>
                  <a:schemeClr val="accent5">
                    <a:lumMod val="50000"/>
                  </a:schemeClr>
                </a:solidFill>
              </a:rPr>
              <a:t/>
            </a:r>
            <a:br>
              <a:rPr lang="en-NZ" sz="4200" b="1" dirty="0">
                <a:solidFill>
                  <a:schemeClr val="accent5">
                    <a:lumMod val="50000"/>
                  </a:schemeClr>
                </a:solidFill>
              </a:rPr>
            </a:br>
            <a:r>
              <a:rPr lang="en-NZ" sz="4200" b="1" dirty="0">
                <a:solidFill>
                  <a:schemeClr val="accent5">
                    <a:lumMod val="50000"/>
                  </a:schemeClr>
                </a:solidFill>
              </a:rPr>
              <a:t> </a:t>
            </a:r>
            <a:r>
              <a:rPr lang="en-NZ" sz="4800" b="1" dirty="0">
                <a:solidFill>
                  <a:schemeClr val="accent1">
                    <a:lumMod val="50000"/>
                  </a:schemeClr>
                </a:solidFill>
              </a:rPr>
              <a:t>Readers/Writer Locks</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1981200" y="2133600"/>
            <a:ext cx="8229600" cy="5257800"/>
          </a:xfrm>
        </p:spPr>
        <p:txBody>
          <a:bodyPr/>
          <a:lstStyle/>
          <a:p>
            <a:r>
              <a:rPr lang="en-NZ" sz="3000" dirty="0"/>
              <a:t>Allows multiple threads to have simultaneous read-only access to an object protected by the lock</a:t>
            </a:r>
          </a:p>
          <a:p>
            <a:r>
              <a:rPr lang="en-NZ" sz="3000" dirty="0"/>
              <a:t>Allows a single thread to access the object for writing at one time, while excluding all readers</a:t>
            </a:r>
          </a:p>
          <a:p>
            <a:pPr lvl="2">
              <a:buSzPct val="150000"/>
              <a:buFont typeface="Wingdings" charset="2"/>
              <a:buChar char="§"/>
            </a:pPr>
            <a:r>
              <a:rPr lang="en-NZ" sz="2200" dirty="0"/>
              <a:t>when lock is acquired for writing it takes on the status of </a:t>
            </a:r>
            <a:r>
              <a:rPr lang="en-NZ" sz="2200" dirty="0">
                <a:latin typeface="Courier New"/>
              </a:rPr>
              <a:t>write lock</a:t>
            </a:r>
          </a:p>
          <a:p>
            <a:pPr lvl="2">
              <a:buSzPct val="150000"/>
              <a:buFont typeface="Wingdings" charset="2"/>
              <a:buChar char="§"/>
            </a:pPr>
            <a:r>
              <a:rPr lang="en-NZ" sz="2200" dirty="0"/>
              <a:t>if one or more readers have acquired the lock its status is </a:t>
            </a:r>
            <a:r>
              <a:rPr lang="en-NZ" sz="2200" dirty="0">
                <a:latin typeface="Courier New"/>
              </a:rPr>
              <a:t>read</a:t>
            </a:r>
            <a:r>
              <a:rPr lang="en-NZ" sz="2200" dirty="0"/>
              <a:t> </a:t>
            </a:r>
            <a:r>
              <a:rPr lang="en-NZ" sz="2200" dirty="0">
                <a:latin typeface="Courier New"/>
              </a:rPr>
              <a:t>lock</a:t>
            </a:r>
            <a:endParaRPr lang="en-NZ" sz="2200" dirty="0">
              <a:latin typeface="Courier New"/>
            </a:endParaRPr>
          </a:p>
        </p:txBody>
      </p:sp>
    </p:spTree>
    <p:extLst>
      <p:ext uri="{BB962C8B-B14F-4D97-AF65-F5344CB8AC3E}">
        <p14:creationId xmlns:p14="http://schemas.microsoft.com/office/powerpoint/2010/main" val="3139368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9915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198120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821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tx2">
                    <a:lumMod val="50000"/>
                  </a:schemeClr>
                </a:solidFill>
              </a:rPr>
              <a:t>Windows 7 Concurrency Mechanisms</a:t>
            </a:r>
            <a:endParaRPr lang="en-NZ" b="1" dirty="0">
              <a:solidFill>
                <a:schemeClr val="tx2">
                  <a:lumMod val="50000"/>
                </a:schemeClr>
              </a:solidFill>
            </a:endParaRPr>
          </a:p>
        </p:txBody>
      </p:sp>
      <p:sp>
        <p:nvSpPr>
          <p:cNvPr id="3" name="Content Placeholder 2"/>
          <p:cNvSpPr>
            <a:spLocks noGrp="1"/>
          </p:cNvSpPr>
          <p:nvPr>
            <p:ph idx="4294967295"/>
          </p:nvPr>
        </p:nvSpPr>
        <p:spPr>
          <a:xfrm>
            <a:off x="2057400" y="2209800"/>
            <a:ext cx="8229600" cy="4648200"/>
          </a:xfrm>
        </p:spPr>
        <p:txBody>
          <a:bodyPr/>
          <a:lstStyle/>
          <a:p>
            <a:r>
              <a:rPr lang="en-NZ" dirty="0" smtClean="0"/>
              <a:t>Windows provides synchronization among threads as part of the object architecture</a:t>
            </a:r>
          </a:p>
        </p:txBody>
      </p:sp>
      <p:graphicFrame>
        <p:nvGraphicFramePr>
          <p:cNvPr id="4" name="Diagram 3"/>
          <p:cNvGraphicFramePr/>
          <p:nvPr/>
        </p:nvGraphicFramePr>
        <p:xfrm>
          <a:off x="2286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3964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Wait Functions</a:t>
            </a:r>
            <a:endParaRPr lang="en-NZ"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25146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724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2057400" y="685801"/>
            <a:ext cx="6057900" cy="5494035"/>
          </a:xfrm>
          <a:prstGeom prst="rect">
            <a:avLst/>
          </a:prstGeom>
          <a:solidFill>
            <a:schemeClr val="bg1"/>
          </a:solidFill>
          <a:ln>
            <a:solidFill>
              <a:schemeClr val="tx1"/>
            </a:solidFill>
          </a:ln>
        </p:spPr>
      </p:pic>
      <p:sp>
        <p:nvSpPr>
          <p:cNvPr id="5" name="TextBox 4"/>
          <p:cNvSpPr txBox="1"/>
          <p:nvPr/>
        </p:nvSpPr>
        <p:spPr>
          <a:xfrm>
            <a:off x="8305801" y="2021417"/>
            <a:ext cx="1981199" cy="1785104"/>
          </a:xfrm>
          <a:prstGeom prst="rect">
            <a:avLst/>
          </a:prstGeom>
          <a:noFill/>
        </p:spPr>
        <p:txBody>
          <a:bodyPr wrap="square" rtlCol="0">
            <a:spAutoFit/>
          </a:bodyPr>
          <a:lstStyle/>
          <a:p>
            <a:pPr algn="ctr"/>
            <a:r>
              <a:rPr lang="en-US" sz="2800" b="1" dirty="0"/>
              <a:t>Table 6.7</a:t>
            </a:r>
          </a:p>
          <a:p>
            <a:pPr algn="ctr"/>
            <a:r>
              <a:rPr lang="en-US" sz="2800" b="1" dirty="0"/>
              <a:t>  </a:t>
            </a:r>
          </a:p>
          <a:p>
            <a:pPr algn="ctr"/>
            <a:r>
              <a:rPr lang="en-US" b="1" dirty="0"/>
              <a:t>Windows Synchronization Objects</a:t>
            </a:r>
            <a:r>
              <a:rPr lang="en-US" dirty="0"/>
              <a:t> </a:t>
            </a:r>
            <a:endParaRPr lang="en-US" sz="2800" dirty="0"/>
          </a:p>
        </p:txBody>
      </p:sp>
      <p:sp>
        <p:nvSpPr>
          <p:cNvPr id="6" name="TextBox 5"/>
          <p:cNvSpPr txBox="1"/>
          <p:nvPr/>
        </p:nvSpPr>
        <p:spPr>
          <a:xfrm>
            <a:off x="1905000" y="6248401"/>
            <a:ext cx="8458200" cy="276999"/>
          </a:xfrm>
          <a:prstGeom prst="rect">
            <a:avLst/>
          </a:prstGeom>
          <a:noFill/>
        </p:spPr>
        <p:txBody>
          <a:bodyPr wrap="square" rtlCol="0">
            <a:spAutoFit/>
          </a:bodyPr>
          <a:lstStyle/>
          <a:p>
            <a:r>
              <a:rPr lang="en-US" sz="1200" i="1" dirty="0"/>
              <a:t>Note:</a:t>
            </a:r>
            <a:r>
              <a:rPr lang="en-US" sz="1200" dirty="0"/>
              <a:t> Shaded rows correspond to objects that exist for the sole purpose of synchronization. </a:t>
            </a:r>
            <a:endParaRPr lang="en-US" sz="1200" dirty="0"/>
          </a:p>
        </p:txBody>
      </p:sp>
    </p:spTree>
    <p:extLst>
      <p:ext uri="{BB962C8B-B14F-4D97-AF65-F5344CB8AC3E}">
        <p14:creationId xmlns:p14="http://schemas.microsoft.com/office/powerpoint/2010/main" val="11648924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133600" y="2209801"/>
            <a:ext cx="8153400" cy="3840163"/>
          </a:xfrm>
        </p:spPr>
        <p:txBody>
          <a:bodyPr/>
          <a:lstStyle/>
          <a:p>
            <a:r>
              <a:rPr lang="en-NZ" sz="2200" dirty="0"/>
              <a:t>Similar mechanism to mutex except that critical sections can be used only by the threads of a single process</a:t>
            </a:r>
          </a:p>
          <a:p>
            <a:r>
              <a:rPr lang="en-NZ" sz="2200" dirty="0"/>
              <a:t>If the system is a multiprocessor, the code will attempt to acquire a spin-lock</a:t>
            </a:r>
          </a:p>
          <a:p>
            <a:pPr lvl="1"/>
            <a:r>
              <a:rPr lang="en-NZ" sz="2200" dirty="0"/>
              <a:t>as a last resort, if the spinlock cannot be acquired, a dispatcher object is used to block the thread so that the kernel can dispatch another thread onto the processor</a:t>
            </a:r>
          </a:p>
          <a:p>
            <a:endParaRPr lang="en-NZ" dirty="0"/>
          </a:p>
        </p:txBody>
      </p:sp>
      <p:pic>
        <p:nvPicPr>
          <p:cNvPr id="4" name="Picture 3"/>
          <p:cNvPicPr>
            <a:picLocks noChangeAspect="1"/>
          </p:cNvPicPr>
          <p:nvPr/>
        </p:nvPicPr>
        <p:blipFill>
          <a:blip r:embed="rId3"/>
          <a:stretch>
            <a:fillRect/>
          </a:stretch>
        </p:blipFill>
        <p:spPr>
          <a:xfrm>
            <a:off x="8610600" y="4876800"/>
            <a:ext cx="1447800" cy="1447800"/>
          </a:xfrm>
          <a:prstGeom prst="rect">
            <a:avLst/>
          </a:prstGeom>
        </p:spPr>
      </p:pic>
    </p:spTree>
    <p:extLst>
      <p:ext uri="{BB962C8B-B14F-4D97-AF65-F5344CB8AC3E}">
        <p14:creationId xmlns:p14="http://schemas.microsoft.com/office/powerpoint/2010/main" val="1686557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7"/>
          </a:xfrm>
        </p:spPr>
        <p:txBody>
          <a:bodyPr/>
          <a:lstStyle/>
          <a:p>
            <a:pPr algn="ctr"/>
            <a:r>
              <a:rPr lang="en-NZ" b="1" dirty="0" smtClean="0">
                <a:solidFill>
                  <a:schemeClr val="accent1">
                    <a:lumMod val="75000"/>
                  </a:schemeClr>
                </a:solidFill>
              </a:rPr>
              <a:t>Slim Read-Writer 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2209800" y="2286001"/>
            <a:ext cx="8077200" cy="3840163"/>
          </a:xfrm>
        </p:spPr>
        <p:txBody>
          <a:bodyPr>
            <a:normAutofit/>
          </a:bodyPr>
          <a:lstStyle/>
          <a:p>
            <a:r>
              <a:rPr lang="en-NZ" sz="2200" dirty="0"/>
              <a:t>Windows Vista added a user mode reader-writer</a:t>
            </a:r>
          </a:p>
          <a:p>
            <a:r>
              <a:rPr lang="en-NZ" sz="2200" dirty="0"/>
              <a:t>The reader-writer lock enters the kernel to block only after attempting to use a spin-lock</a:t>
            </a:r>
          </a:p>
          <a:p>
            <a:r>
              <a:rPr lang="en-NZ" sz="2200" dirty="0"/>
              <a:t>It is </a:t>
            </a:r>
            <a:r>
              <a:rPr lang="en-NZ" sz="2200" i="1" dirty="0"/>
              <a:t>slim </a:t>
            </a:r>
            <a:r>
              <a:rPr lang="en-NZ" sz="2200" dirty="0"/>
              <a:t>in the sense that it normally only requires allocation of a single pointer-sized piece of memory</a:t>
            </a:r>
            <a:endParaRPr lang="en-NZ" sz="2200" dirty="0"/>
          </a:p>
        </p:txBody>
      </p:sp>
      <p:pic>
        <p:nvPicPr>
          <p:cNvPr id="5" name="Picture 4"/>
          <p:cNvPicPr>
            <a:picLocks noChangeAspect="1"/>
          </p:cNvPicPr>
          <p:nvPr/>
        </p:nvPicPr>
        <p:blipFill>
          <a:blip r:embed="rId3"/>
          <a:stretch>
            <a:fillRect/>
          </a:stretch>
        </p:blipFill>
        <p:spPr>
          <a:xfrm>
            <a:off x="2209801" y="4648201"/>
            <a:ext cx="1828571" cy="1828571"/>
          </a:xfrm>
          <a:prstGeom prst="rect">
            <a:avLst/>
          </a:prstGeom>
        </p:spPr>
      </p:pic>
    </p:spTree>
    <p:extLst>
      <p:ext uri="{BB962C8B-B14F-4D97-AF65-F5344CB8AC3E}">
        <p14:creationId xmlns:p14="http://schemas.microsoft.com/office/powerpoint/2010/main" val="3927448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2201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972673" y="2133600"/>
            <a:ext cx="8686800" cy="4267200"/>
          </a:xfrm>
        </p:spPr>
        <p:txBody>
          <a:bodyPr>
            <a:normAutofit/>
          </a:bodyPr>
          <a:lstStyle/>
          <a:p>
            <a:r>
              <a:rPr lang="en-NZ" sz="3000" dirty="0"/>
              <a:t>Windows also has condition variables</a:t>
            </a:r>
          </a:p>
          <a:p>
            <a:r>
              <a:rPr lang="en-NZ" sz="3000" dirty="0"/>
              <a:t>The process must declare and initialize a CONDITION_VARIABLE </a:t>
            </a:r>
          </a:p>
          <a:p>
            <a:r>
              <a:rPr lang="en-NZ" sz="3000" dirty="0"/>
              <a:t>Used with either critical sections or SRW locks</a:t>
            </a:r>
          </a:p>
          <a:p>
            <a:r>
              <a:rPr lang="en-NZ" sz="3000" dirty="0"/>
              <a:t>Used as follows:</a:t>
            </a:r>
          </a:p>
          <a:p>
            <a:pPr marL="1090613" lvl="2" indent="-339725">
              <a:buSzPct val="105000"/>
              <a:buFont typeface="+mj-lt"/>
              <a:buAutoNum type="arabicPeriod"/>
            </a:pPr>
            <a:r>
              <a:rPr lang="en-US" dirty="0" smtClean="0"/>
              <a:t>acquire exclusive lock</a:t>
            </a:r>
          </a:p>
          <a:p>
            <a:pPr marL="1090613" lvl="2" indent="-339725">
              <a:buSzPct val="105000"/>
              <a:buFont typeface="+mj-lt"/>
              <a:buAutoNum type="arabicPeriod"/>
            </a:pPr>
            <a:r>
              <a:rPr lang="en-US" dirty="0" smtClean="0"/>
              <a:t>while (predicate()==</a:t>
            </a:r>
            <a:r>
              <a:rPr lang="en-US" dirty="0" err="1" smtClean="0"/>
              <a:t>FALSE)SleepConditionVariable</a:t>
            </a:r>
            <a:r>
              <a:rPr lang="en-US" dirty="0" smtClean="0"/>
              <a:t>()</a:t>
            </a:r>
          </a:p>
          <a:p>
            <a:pPr marL="1090613" lvl="2" indent="-339725">
              <a:buSzPct val="105000"/>
              <a:buFont typeface="+mj-lt"/>
              <a:buAutoNum type="arabicPeriod"/>
            </a:pPr>
            <a:r>
              <a:rPr lang="en-US" dirty="0" smtClean="0"/>
              <a:t>perform the protected operation</a:t>
            </a:r>
          </a:p>
          <a:p>
            <a:pPr marL="1090613" lvl="2" indent="-339725">
              <a:buSzPct val="105000"/>
              <a:buFont typeface="+mj-lt"/>
              <a:buAutoNum type="arabicPeriod"/>
            </a:pPr>
            <a:r>
              <a:rPr lang="en-US" dirty="0" smtClean="0"/>
              <a:t>release the lock</a:t>
            </a:r>
            <a:endParaRPr lang="en-NZ" dirty="0" smtClean="0"/>
          </a:p>
        </p:txBody>
      </p:sp>
    </p:spTree>
    <p:extLst>
      <p:ext uri="{BB962C8B-B14F-4D97-AF65-F5344CB8AC3E}">
        <p14:creationId xmlns:p14="http://schemas.microsoft.com/office/powerpoint/2010/main" val="4018260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US" sz="5000" b="1" dirty="0">
                <a:solidFill>
                  <a:schemeClr val="accent1">
                    <a:lumMod val="75000"/>
                  </a:schemeClr>
                </a:solidFill>
              </a:rPr>
              <a:t>Lock-free Synchronization</a:t>
            </a:r>
            <a:endParaRPr lang="en-US" sz="5000" b="1" dirty="0">
              <a:solidFill>
                <a:schemeClr val="accent1">
                  <a:lumMod val="75000"/>
                </a:schemeClr>
              </a:solidFill>
            </a:endParaRPr>
          </a:p>
        </p:txBody>
      </p:sp>
      <p:sp>
        <p:nvSpPr>
          <p:cNvPr id="3" name="Content Placeholder 2"/>
          <p:cNvSpPr>
            <a:spLocks noGrp="1"/>
          </p:cNvSpPr>
          <p:nvPr>
            <p:ph idx="4294967295"/>
          </p:nvPr>
        </p:nvSpPr>
        <p:spPr>
          <a:xfrm>
            <a:off x="1981200" y="2133600"/>
            <a:ext cx="8229600" cy="5105400"/>
          </a:xfrm>
        </p:spPr>
        <p:txBody>
          <a:bodyPr/>
          <a:lstStyle/>
          <a:p>
            <a:r>
              <a:rPr lang="en-US" sz="2400" dirty="0"/>
              <a:t>Windows also relies heavily on interlocked operations for synchronization</a:t>
            </a:r>
          </a:p>
          <a:p>
            <a:pPr lvl="2">
              <a:buSzPct val="150000"/>
              <a:buFont typeface="Wingdings" charset="2"/>
              <a:buChar char="§"/>
            </a:pPr>
            <a:r>
              <a:rPr lang="en-US" dirty="0"/>
              <a:t>interlocked operations use hardware facilities to guarantee that  memory locations can be read, modified, and written in a single atomic operation</a:t>
            </a:r>
          </a:p>
        </p:txBody>
      </p:sp>
      <p:graphicFrame>
        <p:nvGraphicFramePr>
          <p:cNvPr id="4" name="Diagram 3"/>
          <p:cNvGraphicFramePr/>
          <p:nvPr>
            <p:extLst/>
          </p:nvPr>
        </p:nvGraphicFramePr>
        <p:xfrm>
          <a:off x="3276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6217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4"/>
          </p:nvPr>
        </p:nvSpPr>
        <p:spPr>
          <a:xfrm>
            <a:off x="2178085" y="2286000"/>
            <a:ext cx="7880315" cy="3962400"/>
          </a:xfrm>
        </p:spPr>
        <p:txBody>
          <a:bodyPr/>
          <a:lstStyle/>
          <a:p>
            <a:r>
              <a:rPr lang="en-US" sz="2000" dirty="0"/>
              <a:t>Android adds to the kernel a new capability known as Binder</a:t>
            </a:r>
          </a:p>
          <a:p>
            <a:pPr lvl="2"/>
            <a:r>
              <a:rPr lang="en-US" dirty="0" smtClean="0"/>
              <a:t>Binder provides a lightweight remote procedure call (RPC) capability that is efficient in terms of both memory and processing requirements</a:t>
            </a:r>
          </a:p>
          <a:p>
            <a:pPr lvl="2"/>
            <a:r>
              <a:rPr lang="en-US" dirty="0"/>
              <a:t>a</a:t>
            </a:r>
            <a:r>
              <a:rPr lang="en-US" dirty="0" smtClean="0"/>
              <a:t>lso used to mediate all interaction between two processes</a:t>
            </a:r>
          </a:p>
          <a:p>
            <a:pPr marL="282575" lvl="2">
              <a:spcBef>
                <a:spcPts val="1800"/>
              </a:spcBef>
            </a:pPr>
            <a:r>
              <a:rPr lang="en-US" sz="2000" dirty="0"/>
              <a:t>The RPC mechanism works between two processes on the same system but running on different virtual machines</a:t>
            </a:r>
          </a:p>
          <a:p>
            <a:pPr marL="282575" lvl="2">
              <a:spcBef>
                <a:spcPts val="1800"/>
              </a:spcBef>
            </a:pPr>
            <a:r>
              <a:rPr lang="en-US" sz="2000" dirty="0"/>
              <a:t>The method used for communicating with the Binder is the </a:t>
            </a:r>
            <a:r>
              <a:rPr lang="en-US" sz="2000" dirty="0" err="1"/>
              <a:t>ioctl</a:t>
            </a:r>
            <a:r>
              <a:rPr lang="en-US" sz="2000" dirty="0"/>
              <a:t> system call</a:t>
            </a:r>
          </a:p>
          <a:p>
            <a:pPr lvl="2"/>
            <a:r>
              <a:rPr lang="en-US" dirty="0"/>
              <a:t>t</a:t>
            </a:r>
            <a:r>
              <a:rPr lang="en-US" smtClean="0"/>
              <a:t>he </a:t>
            </a:r>
            <a:r>
              <a:rPr lang="en-US" dirty="0" err="1" smtClean="0"/>
              <a:t>ioctl</a:t>
            </a:r>
            <a:r>
              <a:rPr lang="en-US" dirty="0" smtClean="0"/>
              <a:t> call is a general-purpose system call for device-specific I/O operations</a:t>
            </a:r>
          </a:p>
        </p:txBody>
      </p:sp>
    </p:spTree>
    <p:extLst>
      <p:ext uri="{BB962C8B-B14F-4D97-AF65-F5344CB8AC3E}">
        <p14:creationId xmlns:p14="http://schemas.microsoft.com/office/powerpoint/2010/main" val="30888137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NZ" b="1" dirty="0" smtClean="0">
                <a:solidFill>
                  <a:schemeClr val="accent6">
                    <a:lumMod val="75000"/>
                  </a:schemeClr>
                </a:solidFill>
              </a:rPr>
              <a:t>Messages</a:t>
            </a:r>
            <a:endParaRPr lang="en-NZ" b="1" dirty="0">
              <a:solidFill>
                <a:schemeClr val="accent6">
                  <a:lumMod val="75000"/>
                </a:schemeClr>
              </a:solidFill>
            </a:endParaRPr>
          </a:p>
        </p:txBody>
      </p:sp>
      <p:sp>
        <p:nvSpPr>
          <p:cNvPr id="3" name="Content Placeholder 2"/>
          <p:cNvSpPr>
            <a:spLocks noGrp="1"/>
          </p:cNvSpPr>
          <p:nvPr>
            <p:ph idx="4294967295"/>
          </p:nvPr>
        </p:nvSpPr>
        <p:spPr>
          <a:xfrm>
            <a:off x="2133600" y="2362201"/>
            <a:ext cx="8153400" cy="3840163"/>
          </a:xfrm>
        </p:spPr>
        <p:txBody>
          <a:bodyPr>
            <a:normAutofit/>
          </a:bodyPr>
          <a:lstStyle/>
          <a:p>
            <a:r>
              <a:rPr lang="en-NZ" sz="2200" dirty="0"/>
              <a:t>A block of bytes with an accompanying type</a:t>
            </a:r>
          </a:p>
          <a:p>
            <a:r>
              <a:rPr lang="en-NZ" sz="2200" dirty="0"/>
              <a:t>UNIX provides </a:t>
            </a:r>
            <a:r>
              <a:rPr lang="en-NZ" sz="2200" b="1" i="1" dirty="0"/>
              <a:t>msgsnd </a:t>
            </a:r>
            <a:r>
              <a:rPr lang="en-NZ" sz="2200" dirty="0"/>
              <a:t>and </a:t>
            </a:r>
            <a:r>
              <a:rPr lang="en-NZ" sz="2200" b="1" i="1" dirty="0"/>
              <a:t>msgrcv </a:t>
            </a:r>
            <a:r>
              <a:rPr lang="en-NZ" sz="2200" dirty="0"/>
              <a:t>system calls for processes to engage in message passing </a:t>
            </a:r>
          </a:p>
          <a:p>
            <a:r>
              <a:rPr lang="en-NZ" sz="2200" dirty="0"/>
              <a:t>Associated with each process is a message queue, which functions like a mailbox</a:t>
            </a:r>
            <a:endParaRPr lang="en-NZ" sz="2200" dirty="0"/>
          </a:p>
        </p:txBody>
      </p:sp>
      <p:pic>
        <p:nvPicPr>
          <p:cNvPr id="5" name="Picture 4"/>
          <p:cNvPicPr>
            <a:picLocks noChangeAspect="1"/>
          </p:cNvPicPr>
          <p:nvPr/>
        </p:nvPicPr>
        <p:blipFill>
          <a:blip r:embed="rId3"/>
          <a:stretch>
            <a:fillRect/>
          </a:stretch>
        </p:blipFill>
        <p:spPr>
          <a:xfrm>
            <a:off x="5410200" y="4267201"/>
            <a:ext cx="2438400" cy="2212157"/>
          </a:xfrm>
          <a:prstGeom prst="rect">
            <a:avLst/>
          </a:prstGeom>
        </p:spPr>
      </p:pic>
    </p:spTree>
    <p:extLst>
      <p:ext uri="{BB962C8B-B14F-4D97-AF65-F5344CB8AC3E}">
        <p14:creationId xmlns:p14="http://schemas.microsoft.com/office/powerpoint/2010/main" val="3889216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2209800" y="533401"/>
            <a:ext cx="7620000" cy="6184561"/>
          </a:xfrm>
          <a:prstGeom prst="rect">
            <a:avLst/>
          </a:prstGeom>
        </p:spPr>
      </p:pic>
    </p:spTree>
    <p:extLst>
      <p:ext uri="{BB962C8B-B14F-4D97-AF65-F5344CB8AC3E}">
        <p14:creationId xmlns:p14="http://schemas.microsoft.com/office/powerpoint/2010/main" val="2327694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75000"/>
                  </a:schemeClr>
                </a:solidFill>
              </a:rPr>
              <a:t>Shared Memory</a:t>
            </a:r>
            <a:endParaRPr lang="en-NZ" b="1" dirty="0">
              <a:solidFill>
                <a:schemeClr val="accent1">
                  <a:lumMod val="75000"/>
                </a:schemeClr>
              </a:solidFill>
            </a:endParaRPr>
          </a:p>
        </p:txBody>
      </p:sp>
      <p:sp>
        <p:nvSpPr>
          <p:cNvPr id="3" name="Content Placeholder 2"/>
          <p:cNvSpPr>
            <a:spLocks noGrp="1"/>
          </p:cNvSpPr>
          <p:nvPr>
            <p:ph idx="4294967295"/>
          </p:nvPr>
        </p:nvSpPr>
        <p:spPr>
          <a:xfrm>
            <a:off x="1905000" y="2286000"/>
            <a:ext cx="8458200" cy="4572000"/>
          </a:xfrm>
        </p:spPr>
        <p:txBody>
          <a:bodyPr>
            <a:normAutofit/>
          </a:bodyPr>
          <a:lstStyle/>
          <a:p>
            <a:r>
              <a:rPr lang="en-NZ" dirty="0"/>
              <a:t>Fastest form of interprocess communication</a:t>
            </a:r>
          </a:p>
          <a:p>
            <a:r>
              <a:rPr lang="en-NZ" dirty="0"/>
              <a:t>Common block of virtual memory shared by multiple processes</a:t>
            </a:r>
          </a:p>
          <a:p>
            <a:r>
              <a:rPr lang="en-NZ" dirty="0"/>
              <a:t>Permission is read-only or read-write for a process</a:t>
            </a:r>
          </a:p>
          <a:p>
            <a:r>
              <a:rPr lang="en-NZ" dirty="0"/>
              <a:t>Mutual exclusion constraints are not part of the shared-memory facility but must be provided by the processes using the shared memory</a:t>
            </a:r>
            <a:endParaRPr lang="en-NZ" dirty="0"/>
          </a:p>
        </p:txBody>
      </p:sp>
    </p:spTree>
    <p:extLst>
      <p:ext uri="{BB962C8B-B14F-4D97-AF65-F5344CB8AC3E}">
        <p14:creationId xmlns:p14="http://schemas.microsoft.com/office/powerpoint/2010/main" val="851453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981200" y="1981200"/>
            <a:ext cx="8229600" cy="1447800"/>
          </a:xfrm>
        </p:spPr>
        <p:txBody>
          <a:bodyPr>
            <a:normAutofit lnSpcReduction="10000"/>
          </a:bodyPr>
          <a:lstStyle/>
          <a:p>
            <a:r>
              <a:rPr lang="en-NZ" dirty="0"/>
              <a:t>Generalization of the </a:t>
            </a:r>
            <a:r>
              <a:rPr lang="en-NZ" dirty="0">
                <a:latin typeface="Courier New"/>
              </a:rPr>
              <a:t>semWait</a:t>
            </a:r>
            <a:r>
              <a:rPr lang="en-NZ" b="1" i="1" dirty="0"/>
              <a:t> </a:t>
            </a:r>
            <a:r>
              <a:rPr lang="en-NZ" dirty="0"/>
              <a:t>and </a:t>
            </a:r>
            <a:r>
              <a:rPr lang="en-NZ" dirty="0">
                <a:latin typeface="Courier New"/>
              </a:rPr>
              <a:t>semSignal</a:t>
            </a:r>
            <a:r>
              <a:rPr lang="en-NZ" b="1" i="1" dirty="0"/>
              <a:t> </a:t>
            </a:r>
            <a:r>
              <a:rPr lang="en-NZ" dirty="0"/>
              <a:t>primitives</a:t>
            </a:r>
          </a:p>
          <a:p>
            <a:pPr lvl="2"/>
            <a:r>
              <a:rPr lang="en-NZ" dirty="0"/>
              <a:t>no other process may access the semaphore until all operations have completed</a:t>
            </a:r>
          </a:p>
        </p:txBody>
      </p:sp>
      <p:graphicFrame>
        <p:nvGraphicFramePr>
          <p:cNvPr id="4" name="Diagram 3"/>
          <p:cNvGraphicFramePr/>
          <p:nvPr>
            <p:extLst/>
          </p:nvPr>
        </p:nvGraphicFramePr>
        <p:xfrm>
          <a:off x="3581400" y="3505200"/>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9544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2"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905000" y="2362200"/>
            <a:ext cx="8458200" cy="5562600"/>
          </a:xfrm>
        </p:spPr>
        <p:txBody>
          <a:bodyPr>
            <a:normAutofit/>
          </a:bodyPr>
          <a:lstStyle/>
          <a:p>
            <a:r>
              <a:rPr lang="en-NZ" dirty="0" smtClean="0"/>
              <a:t>A software mechanism that informs a process of the occurrence of asynchronous events</a:t>
            </a:r>
          </a:p>
          <a:p>
            <a:pPr lvl="2"/>
            <a:r>
              <a:rPr lang="en-NZ" dirty="0"/>
              <a:t>similar to a hardware interrupt, but does not employ priorities</a:t>
            </a:r>
          </a:p>
          <a:p>
            <a:r>
              <a:rPr lang="en-NZ" dirty="0" smtClean="0"/>
              <a:t>A signal is delivered by updating a field in the process table for the process to which the signal is being sent</a:t>
            </a:r>
          </a:p>
          <a:p>
            <a:r>
              <a:rPr lang="en-NZ" dirty="0" smtClean="0"/>
              <a:t>A process may respond to a signal by:</a:t>
            </a:r>
          </a:p>
          <a:p>
            <a:pPr lvl="2"/>
            <a:r>
              <a:rPr lang="en-NZ" dirty="0"/>
              <a:t>performing some default action</a:t>
            </a:r>
          </a:p>
          <a:p>
            <a:pPr lvl="2"/>
            <a:r>
              <a:rPr lang="en-NZ" dirty="0"/>
              <a:t>executing a signal-handler function</a:t>
            </a:r>
          </a:p>
          <a:p>
            <a:pPr lvl="2"/>
            <a:r>
              <a:rPr lang="en-NZ" dirty="0"/>
              <a:t>ignoring the signal</a:t>
            </a:r>
          </a:p>
        </p:txBody>
      </p:sp>
      <p:pic>
        <p:nvPicPr>
          <p:cNvPr id="4" name="Picture 3"/>
          <p:cNvPicPr>
            <a:picLocks noChangeAspect="1"/>
          </p:cNvPicPr>
          <p:nvPr/>
        </p:nvPicPr>
        <p:blipFill>
          <a:blip r:embed="rId3"/>
          <a:stretch>
            <a:fillRect/>
          </a:stretch>
        </p:blipFill>
        <p:spPr>
          <a:xfrm>
            <a:off x="7620000" y="4267200"/>
            <a:ext cx="1981200" cy="1981200"/>
          </a:xfrm>
          <a:prstGeom prst="rect">
            <a:avLst/>
          </a:prstGeom>
        </p:spPr>
      </p:pic>
    </p:spTree>
    <p:extLst>
      <p:ext uri="{BB962C8B-B14F-4D97-AF65-F5344CB8AC3E}">
        <p14:creationId xmlns:p14="http://schemas.microsoft.com/office/powerpoint/2010/main" val="2280141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0" y="685801"/>
            <a:ext cx="5778500" cy="5851033"/>
          </a:xfrm>
          <a:prstGeom prst="rect">
            <a:avLst/>
          </a:prstGeom>
        </p:spPr>
      </p:pic>
      <p:sp>
        <p:nvSpPr>
          <p:cNvPr id="7" name="TextBox 6"/>
          <p:cNvSpPr txBox="1"/>
          <p:nvPr/>
        </p:nvSpPr>
        <p:spPr>
          <a:xfrm>
            <a:off x="7673918" y="1828801"/>
            <a:ext cx="2223686" cy="1384995"/>
          </a:xfrm>
          <a:prstGeom prst="rect">
            <a:avLst/>
          </a:prstGeom>
          <a:noFill/>
        </p:spPr>
        <p:txBody>
          <a:bodyPr wrap="none" rtlCol="0">
            <a:spAutoFit/>
          </a:bodyPr>
          <a:lstStyle/>
          <a:p>
            <a:pPr algn="ctr"/>
            <a:r>
              <a:rPr lang="en-US" sz="2800" b="1" dirty="0"/>
              <a:t>Table 6.2  </a:t>
            </a:r>
          </a:p>
          <a:p>
            <a:pPr algn="ctr"/>
            <a:endParaRPr lang="en-US" sz="2800" b="1" dirty="0"/>
          </a:p>
          <a:p>
            <a:pPr algn="ctr"/>
            <a:r>
              <a:rPr lang="en-US" sz="2800" b="1" dirty="0"/>
              <a:t> UNIX Signals</a:t>
            </a:r>
            <a:r>
              <a:rPr lang="en-US" sz="2800" dirty="0"/>
              <a:t> </a:t>
            </a:r>
            <a:endParaRPr lang="en-US" sz="2800" dirty="0"/>
          </a:p>
        </p:txBody>
      </p:sp>
      <p:sp>
        <p:nvSpPr>
          <p:cNvPr id="9" name="TextBox 8"/>
          <p:cNvSpPr txBox="1"/>
          <p:nvPr/>
        </p:nvSpPr>
        <p:spPr>
          <a:xfrm>
            <a:off x="7315200" y="6172200"/>
            <a:ext cx="2895600" cy="261610"/>
          </a:xfrm>
          <a:prstGeom prst="rect">
            <a:avLst/>
          </a:prstGeom>
          <a:noFill/>
        </p:spPr>
        <p:txBody>
          <a:bodyPr wrap="square" rtlCol="0">
            <a:spAutoFit/>
          </a:bodyPr>
          <a:lstStyle/>
          <a:p>
            <a:r>
              <a:rPr lang="en-US" sz="1100" dirty="0"/>
              <a:t>(Table can be found on page 286 in textbook)</a:t>
            </a:r>
            <a:endParaRPr lang="en-US" sz="1100" dirty="0"/>
          </a:p>
        </p:txBody>
      </p:sp>
    </p:spTree>
    <p:extLst>
      <p:ext uri="{BB962C8B-B14F-4D97-AF65-F5344CB8AC3E}">
        <p14:creationId xmlns:p14="http://schemas.microsoft.com/office/powerpoint/2010/main" val="37152078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Linux Kernel </a:t>
            </a:r>
            <a:br>
              <a:rPr lang="en-US" b="1" dirty="0" smtClean="0">
                <a:solidFill>
                  <a:schemeClr val="accent1">
                    <a:lumMod val="75000"/>
                  </a:schemeClr>
                </a:solidFill>
              </a:rPr>
            </a:br>
            <a:r>
              <a:rPr lang="en-US" b="1" dirty="0" smtClean="0">
                <a:solidFill>
                  <a:schemeClr val="accent1">
                    <a:lumMod val="75000"/>
                  </a:schemeClr>
                </a:solidFill>
              </a:rPr>
              <a:t>Concurrency Mechanism</a:t>
            </a:r>
            <a:endParaRPr lang="en-US" b="1" dirty="0">
              <a:solidFill>
                <a:schemeClr val="accent1">
                  <a:lumMod val="75000"/>
                </a:schemeClr>
              </a:solidFill>
            </a:endParaRPr>
          </a:p>
        </p:txBody>
      </p:sp>
      <p:sp>
        <p:nvSpPr>
          <p:cNvPr id="3" name="Content Placeholder 2"/>
          <p:cNvSpPr>
            <a:spLocks noGrp="1"/>
          </p:cNvSpPr>
          <p:nvPr>
            <p:ph idx="4294967295"/>
          </p:nvPr>
        </p:nvSpPr>
        <p:spPr>
          <a:xfrm>
            <a:off x="1981200" y="2133600"/>
            <a:ext cx="8229600" cy="4953000"/>
          </a:xfrm>
        </p:spPr>
        <p:txBody>
          <a:bodyPr/>
          <a:lstStyle/>
          <a:p>
            <a:pPr lvl="0"/>
            <a:r>
              <a:rPr lang="en-US" dirty="0" smtClean="0"/>
              <a:t>Includes all the mechanisms found in UNIX plus:</a:t>
            </a:r>
          </a:p>
          <a:p>
            <a:pPr lvl="0">
              <a:buNone/>
            </a:pPr>
            <a:endParaRPr lang="en-US" dirty="0" smtClean="0"/>
          </a:p>
          <a:p>
            <a:endParaRPr lang="en-US" dirty="0" smtClean="0"/>
          </a:p>
        </p:txBody>
      </p:sp>
      <p:graphicFrame>
        <p:nvGraphicFramePr>
          <p:cNvPr id="5" name="Diagram 4"/>
          <p:cNvGraphicFramePr/>
          <p:nvPr/>
        </p:nvGraphicFramePr>
        <p:xfrm>
          <a:off x="7315200" y="3657600"/>
          <a:ext cx="2667000" cy="147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4876800" y="2743200"/>
          <a:ext cx="26670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4800600" y="4495800"/>
          <a:ext cx="2819400" cy="157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2590800" y="3733800"/>
          <a:ext cx="2362200" cy="142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1107431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991548"/>
          </a:xfrm>
        </p:spPr>
        <p:txBody>
          <a:bodyPr/>
          <a:lstStyle/>
          <a:p>
            <a:pPr algn="l"/>
            <a:r>
              <a:rPr lang="en-NZ" b="1" dirty="0" smtClean="0">
                <a:solidFill>
                  <a:schemeClr val="accent1">
                    <a:lumMod val="50000"/>
                  </a:schemeClr>
                </a:solidFill>
              </a:rPr>
              <a:t>Atomic Operations</a:t>
            </a:r>
            <a:endParaRPr lang="en-NZ" b="1" dirty="0">
              <a:solidFill>
                <a:schemeClr val="accent1">
                  <a:lumMod val="50000"/>
                </a:schemeClr>
              </a:solidFill>
            </a:endParaRPr>
          </a:p>
        </p:txBody>
      </p:sp>
      <p:sp>
        <p:nvSpPr>
          <p:cNvPr id="3" name="Content Placeholder 2"/>
          <p:cNvSpPr>
            <a:spLocks noGrp="1"/>
          </p:cNvSpPr>
          <p:nvPr>
            <p:ph idx="4294967295"/>
          </p:nvPr>
        </p:nvSpPr>
        <p:spPr>
          <a:xfrm>
            <a:off x="1905000" y="2057400"/>
            <a:ext cx="7924800" cy="2133600"/>
          </a:xfrm>
        </p:spPr>
        <p:txBody>
          <a:bodyPr>
            <a:normAutofit lnSpcReduction="10000"/>
          </a:bodyPr>
          <a:lstStyle/>
          <a:p>
            <a:r>
              <a:rPr lang="en-US" dirty="0"/>
              <a:t>Atomic operations execute without interruption and without interference</a:t>
            </a:r>
          </a:p>
          <a:p>
            <a:r>
              <a:rPr lang="en-US" dirty="0"/>
              <a:t>Simplest of the approaches to kernel synchronization</a:t>
            </a:r>
          </a:p>
          <a:p>
            <a:r>
              <a:rPr lang="en-US" dirty="0"/>
              <a:t>Two types:</a:t>
            </a:r>
          </a:p>
          <a:p>
            <a:endParaRPr lang="en-US" dirty="0" smtClean="0"/>
          </a:p>
          <a:p>
            <a:endParaRPr lang="en-NZ" dirty="0"/>
          </a:p>
        </p:txBody>
      </p:sp>
      <p:graphicFrame>
        <p:nvGraphicFramePr>
          <p:cNvPr id="4" name="Diagram 3"/>
          <p:cNvGraphicFramePr/>
          <p:nvPr>
            <p:extLst/>
          </p:nvPr>
        </p:nvGraphicFramePr>
        <p:xfrm>
          <a:off x="4724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2209801" y="4419600"/>
            <a:ext cx="1354667" cy="1524000"/>
          </a:xfrm>
          <a:prstGeom prst="rect">
            <a:avLst/>
          </a:prstGeom>
        </p:spPr>
      </p:pic>
    </p:spTree>
    <p:extLst>
      <p:ext uri="{BB962C8B-B14F-4D97-AF65-F5344CB8AC3E}">
        <p14:creationId xmlns:p14="http://schemas.microsoft.com/office/powerpoint/2010/main" val="3907229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5494</Words>
  <Application>Microsoft Office PowerPoint</Application>
  <PresentationFormat>Widescreen</PresentationFormat>
  <Paragraphs>382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Wingdings</vt:lpstr>
      <vt:lpstr>Office Theme</vt:lpstr>
      <vt:lpstr>UNIX Concurrency Mechanisms</vt:lpstr>
      <vt:lpstr>Pipes</vt:lpstr>
      <vt:lpstr>Messages</vt:lpstr>
      <vt:lpstr>Shared Memory</vt:lpstr>
      <vt:lpstr>Semaphores</vt:lpstr>
      <vt:lpstr>Signals</vt:lpstr>
      <vt:lpstr>PowerPoint Presentation</vt:lpstr>
      <vt:lpstr>Linux Kernel  Concurrency Mechanism</vt:lpstr>
      <vt:lpstr>Atomic Operations</vt:lpstr>
      <vt:lpstr>PowerPoint Presentation</vt:lpstr>
      <vt:lpstr>Spinlocks</vt:lpstr>
      <vt:lpstr>PowerPoint Presentation</vt:lpstr>
      <vt:lpstr>Semaphores</vt:lpstr>
      <vt:lpstr>PowerPoint Presentation</vt:lpstr>
      <vt:lpstr>PowerPoint Presentation</vt:lpstr>
      <vt:lpstr> Synchronization Primitives</vt:lpstr>
      <vt:lpstr>PowerPoint Presentation</vt:lpstr>
      <vt:lpstr>Mutual Exclusion (MUTEX) Lock</vt:lpstr>
      <vt:lpstr>Semaphores</vt:lpstr>
      <vt:lpstr>  Readers/Writer Locks</vt:lpstr>
      <vt:lpstr>Condition Variables</vt:lpstr>
      <vt:lpstr>Windows 7 Concurrency Mechanisms</vt:lpstr>
      <vt:lpstr>Wait Functions</vt:lpstr>
      <vt:lpstr>PowerPoint Presentation</vt:lpstr>
      <vt:lpstr>Critical Sections</vt:lpstr>
      <vt:lpstr>Slim Read-Writer Locks</vt:lpstr>
      <vt:lpstr>Condition Variables</vt:lpstr>
      <vt:lpstr>Lock-free Synchronization</vt:lpstr>
      <vt:lpstr>Android Interprocess Communication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Concurrency Mechanisms</dc:title>
  <dc:creator>Rahul Paul</dc:creator>
  <cp:lastModifiedBy>Rahul Paul</cp:lastModifiedBy>
  <cp:revision>1</cp:revision>
  <dcterms:created xsi:type="dcterms:W3CDTF">2017-09-03T23:33:20Z</dcterms:created>
  <dcterms:modified xsi:type="dcterms:W3CDTF">2017-09-03T23:36:40Z</dcterms:modified>
</cp:coreProperties>
</file>