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1" r:id="rId5"/>
    <p:sldId id="262" r:id="rId6"/>
    <p:sldId id="260" r:id="rId7"/>
    <p:sldId id="263" r:id="rId8"/>
    <p:sldId id="264" r:id="rId9"/>
    <p:sldId id="265"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405398A-0B25-460C-9A2C-640894FE77BC}"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39210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05398A-0B25-460C-9A2C-640894FE77BC}"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33316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05398A-0B25-460C-9A2C-640894FE77BC}"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246169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05398A-0B25-460C-9A2C-640894FE77BC}"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197981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405398A-0B25-460C-9A2C-640894FE77BC}"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288274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05398A-0B25-460C-9A2C-640894FE77BC}" type="datetimeFigureOut">
              <a:rPr lang="zh-CN" altLang="en-US" smtClean="0"/>
              <a:t>2019/3/12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379945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05398A-0B25-460C-9A2C-640894FE77BC}" type="datetimeFigureOut">
              <a:rPr lang="zh-CN" altLang="en-US" smtClean="0"/>
              <a:t>2019/3/12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355394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05398A-0B25-460C-9A2C-640894FE77BC}" type="datetimeFigureOut">
              <a:rPr lang="zh-CN" altLang="en-US" smtClean="0"/>
              <a:t>2019/3/12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315149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05398A-0B25-460C-9A2C-640894FE77BC}" type="datetimeFigureOut">
              <a:rPr lang="zh-CN" altLang="en-US" smtClean="0"/>
              <a:t>2019/3/12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415106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405398A-0B25-460C-9A2C-640894FE77BC}" type="datetimeFigureOut">
              <a:rPr lang="zh-CN" altLang="en-US" smtClean="0"/>
              <a:t>2019/3/12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295278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405398A-0B25-460C-9A2C-640894FE77BC}" type="datetimeFigureOut">
              <a:rPr lang="zh-CN" altLang="en-US" smtClean="0"/>
              <a:t>2019/3/12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137305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5398A-0B25-460C-9A2C-640894FE77BC}" type="datetimeFigureOut">
              <a:rPr lang="zh-CN" altLang="en-US" smtClean="0"/>
              <a:t>2019/3/12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22774-D8B2-40F0-9BC3-8EF77FE2447A}" type="slidenum">
              <a:rPr lang="zh-CN" altLang="en-US" smtClean="0"/>
              <a:t>‹#›</a:t>
            </a:fld>
            <a:endParaRPr lang="zh-CN" altLang="en-US"/>
          </a:p>
        </p:txBody>
      </p:sp>
    </p:spTree>
    <p:extLst>
      <p:ext uri="{BB962C8B-B14F-4D97-AF65-F5344CB8AC3E}">
        <p14:creationId xmlns:p14="http://schemas.microsoft.com/office/powerpoint/2010/main" val="399156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sz="3100" dirty="0" smtClean="0"/>
              <a:t>Face Sketch Synthesis Style </a:t>
            </a:r>
            <a:r>
              <a:rPr lang="en-US" altLang="zh-CN" sz="3100" dirty="0" err="1" smtClean="0"/>
              <a:t>Similarity:A</a:t>
            </a:r>
            <a:r>
              <a:rPr lang="en-US" altLang="zh-CN" sz="3100" dirty="0" smtClean="0"/>
              <a:t> New Structure Co-occurrence Texture Measure</a:t>
            </a:r>
            <a:br>
              <a:rPr lang="en-US" altLang="zh-CN" sz="3100" dirty="0" smtClean="0"/>
            </a:br>
            <a:r>
              <a:rPr lang="zh-CN" altLang="en-US" sz="3100" dirty="0" smtClean="0"/>
              <a:t>面部素描合成风格相似度：一种新的结构共现纹理测量</a:t>
            </a:r>
            <a:r>
              <a:rPr lang="zh-CN" altLang="en-US" dirty="0" smtClean="0"/>
              <a:t/>
            </a:r>
            <a:br>
              <a:rPr lang="zh-CN" altLang="en-US" dirty="0" smtClean="0"/>
            </a:br>
            <a:endParaRPr lang="zh-CN" altLang="en-US" dirty="0"/>
          </a:p>
        </p:txBody>
      </p:sp>
      <p:sp>
        <p:nvSpPr>
          <p:cNvPr id="3" name="副标题 2"/>
          <p:cNvSpPr>
            <a:spLocks noGrp="1"/>
          </p:cNvSpPr>
          <p:nvPr>
            <p:ph type="subTitle" idx="1"/>
          </p:nvPr>
        </p:nvSpPr>
        <p:spPr/>
        <p:txBody>
          <a:bodyPr/>
          <a:lstStyle/>
          <a:p>
            <a:r>
              <a:rPr lang="zh-CN" altLang="en-US" dirty="0" smtClean="0"/>
              <a:t>作者：</a:t>
            </a:r>
            <a:r>
              <a:rPr lang="en-US" altLang="zh-CN" dirty="0" smtClean="0"/>
              <a:t>Deng-Ping Fan 1 , </a:t>
            </a:r>
            <a:r>
              <a:rPr lang="en-US" altLang="zh-CN" dirty="0" err="1" smtClean="0"/>
              <a:t>ShengChuan</a:t>
            </a:r>
            <a:r>
              <a:rPr lang="en-US" altLang="zh-CN" dirty="0" smtClean="0"/>
              <a:t> Zhang 2 , Yu-</a:t>
            </a:r>
            <a:r>
              <a:rPr lang="en-US" altLang="zh-CN" dirty="0" err="1" smtClean="0"/>
              <a:t>Huan</a:t>
            </a:r>
            <a:r>
              <a:rPr lang="en-US" altLang="zh-CN" dirty="0" smtClean="0"/>
              <a:t> Wu 1 ,</a:t>
            </a:r>
            <a:endParaRPr lang="zh-CN" altLang="en-US" dirty="0"/>
          </a:p>
        </p:txBody>
      </p:sp>
    </p:spTree>
    <p:extLst>
      <p:ext uri="{BB962C8B-B14F-4D97-AF65-F5344CB8AC3E}">
        <p14:creationId xmlns:p14="http://schemas.microsoft.com/office/powerpoint/2010/main" val="119880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1480"/>
            <a:ext cx="10515600" cy="5765483"/>
          </a:xfrm>
        </p:spPr>
        <p:txBody>
          <a:bodyPr>
            <a:normAutofit/>
          </a:bodyPr>
          <a:lstStyle/>
          <a:p>
            <a:r>
              <a:rPr lang="zh-CN" altLang="en-US" dirty="0" smtClean="0"/>
              <a:t>结论</a:t>
            </a:r>
            <a:endParaRPr lang="en-US" altLang="zh-CN" dirty="0" smtClean="0"/>
          </a:p>
          <a:p>
            <a:r>
              <a:rPr lang="zh-CN" altLang="en-US" dirty="0" smtClean="0"/>
              <a:t>本文提出</a:t>
            </a:r>
            <a:r>
              <a:rPr lang="zh-CN" altLang="en-US" dirty="0"/>
              <a:t>了结构共现纹理作为</a:t>
            </a:r>
            <a:r>
              <a:rPr lang="zh-CN" altLang="en-US" dirty="0" smtClean="0"/>
              <a:t>面部素描风格</a:t>
            </a:r>
            <a:r>
              <a:rPr lang="zh-CN" altLang="en-US" dirty="0"/>
              <a:t>相似性度量设计的另一</a:t>
            </a:r>
            <a:r>
              <a:rPr lang="zh-CN" altLang="en-US" dirty="0" smtClean="0"/>
              <a:t>种方法。</a:t>
            </a:r>
            <a:r>
              <a:rPr lang="zh-CN" altLang="en-US" dirty="0"/>
              <a:t>为了修正现有</a:t>
            </a:r>
            <a:r>
              <a:rPr lang="zh-CN" altLang="en-US" dirty="0" smtClean="0"/>
              <a:t>测量措施的缺陷，提出</a:t>
            </a:r>
            <a:r>
              <a:rPr lang="zh-CN" altLang="en-US" dirty="0"/>
              <a:t>了新的</a:t>
            </a:r>
            <a:r>
              <a:rPr lang="en-US" altLang="zh-CN" dirty="0"/>
              <a:t>Scoot</a:t>
            </a:r>
            <a:r>
              <a:rPr lang="zh-CN" altLang="en-US" dirty="0"/>
              <a:t>测量，它同时捕获了“块级”空间结构和共现纹理。此外</a:t>
            </a:r>
            <a:r>
              <a:rPr lang="zh-CN" altLang="en-US" dirty="0" smtClean="0"/>
              <a:t>，本文得出</a:t>
            </a:r>
            <a:r>
              <a:rPr lang="zh-CN" altLang="en-US" dirty="0"/>
              <a:t>结论，对于面部草图合成图像的样式相似性评估，成对共现属性比像素级属性更重要。此外，通过</a:t>
            </a:r>
            <a:r>
              <a:rPr lang="en-US" altLang="zh-CN" dirty="0"/>
              <a:t>4</a:t>
            </a:r>
            <a:r>
              <a:rPr lang="zh-CN" altLang="en-US" dirty="0"/>
              <a:t>项新</a:t>
            </a:r>
            <a:r>
              <a:rPr lang="zh-CN" altLang="en-US" dirty="0" smtClean="0"/>
              <a:t>的</a:t>
            </a:r>
            <a:r>
              <a:rPr lang="en-US" altLang="zh-CN" smtClean="0"/>
              <a:t>meta</a:t>
            </a:r>
            <a:r>
              <a:rPr lang="zh-CN" altLang="en-US" smtClean="0"/>
              <a:t>测量</a:t>
            </a:r>
            <a:r>
              <a:rPr lang="zh-CN" altLang="en-US" dirty="0"/>
              <a:t>的大量实验表明，所提出的测量提供了可靠的评估并实现了最佳性能。最后，我们创建了两个新的人类排名的人脸草图数据集（包含</a:t>
            </a:r>
            <a:r>
              <a:rPr lang="en-US" altLang="zh-CN" dirty="0"/>
              <a:t>776</a:t>
            </a:r>
            <a:r>
              <a:rPr lang="zh-CN" altLang="en-US" dirty="0"/>
              <a:t>个图像和</a:t>
            </a:r>
            <a:r>
              <a:rPr lang="en-US" altLang="zh-CN" dirty="0"/>
              <a:t>1888</a:t>
            </a:r>
            <a:r>
              <a:rPr lang="zh-CN" altLang="en-US" dirty="0"/>
              <a:t>个图像），以检查评估度量与人类判断之间的相关性</a:t>
            </a:r>
            <a:r>
              <a:rPr lang="zh-CN" altLang="en-US" dirty="0" smtClean="0"/>
              <a:t>。</a:t>
            </a:r>
            <a:endParaRPr lang="zh-CN" altLang="en-US" dirty="0"/>
          </a:p>
        </p:txBody>
      </p:sp>
    </p:spTree>
    <p:extLst>
      <p:ext uri="{BB962C8B-B14F-4D97-AF65-F5344CB8AC3E}">
        <p14:creationId xmlns:p14="http://schemas.microsoft.com/office/powerpoint/2010/main" val="416583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7744"/>
            <a:ext cx="10515600" cy="5939219"/>
          </a:xfrm>
        </p:spPr>
        <p:txBody>
          <a:bodyPr>
            <a:normAutofit/>
          </a:bodyPr>
          <a:lstStyle/>
          <a:p>
            <a:r>
              <a:rPr lang="zh-CN" altLang="en-US" b="1" dirty="0" smtClean="0">
                <a:latin typeface="+mn-ea"/>
              </a:rPr>
              <a:t>面部合成素描的应用</a:t>
            </a:r>
            <a:endParaRPr lang="en-US" altLang="zh-CN" b="1" dirty="0" smtClean="0">
              <a:latin typeface="+mn-ea"/>
            </a:endParaRPr>
          </a:p>
          <a:p>
            <a:r>
              <a:rPr lang="zh-CN" altLang="en-US" sz="2000" dirty="0">
                <a:latin typeface="+mn-ea"/>
              </a:rPr>
              <a:t>面部草图合成（</a:t>
            </a:r>
            <a:r>
              <a:rPr lang="en-US" altLang="zh-CN" sz="2000" dirty="0">
                <a:latin typeface="+mn-ea"/>
              </a:rPr>
              <a:t>FSS</a:t>
            </a:r>
            <a:r>
              <a:rPr lang="zh-CN" altLang="en-US" sz="2000" dirty="0">
                <a:latin typeface="+mn-ea"/>
              </a:rPr>
              <a:t>）在设计界越来越受欢迎（例如，面部艺术风格合成）</a:t>
            </a:r>
            <a:r>
              <a:rPr lang="en-US" altLang="zh-CN" sz="2000" dirty="0">
                <a:latin typeface="+mn-ea"/>
              </a:rPr>
              <a:t>[2,29]</a:t>
            </a:r>
            <a:r>
              <a:rPr lang="zh-CN" altLang="en-US" sz="2000" dirty="0">
                <a:latin typeface="+mn-ea"/>
              </a:rPr>
              <a:t>，并被用于数字娱乐</a:t>
            </a:r>
            <a:r>
              <a:rPr lang="en-US" altLang="zh-CN" sz="2000" dirty="0">
                <a:latin typeface="+mn-ea"/>
              </a:rPr>
              <a:t>[11,36,39]</a:t>
            </a:r>
            <a:r>
              <a:rPr lang="zh-CN" altLang="en-US" sz="2000" dirty="0">
                <a:latin typeface="+mn-ea"/>
              </a:rPr>
              <a:t>和多媒体监控执法刑侦领域（例如，基于草图的人脸识别）</a:t>
            </a:r>
            <a:r>
              <a:rPr lang="en-US" altLang="zh-CN" sz="2000" dirty="0">
                <a:latin typeface="+mn-ea"/>
              </a:rPr>
              <a:t>[4,25]</a:t>
            </a:r>
            <a:r>
              <a:rPr lang="zh-CN" altLang="en-US" sz="2000" dirty="0">
                <a:latin typeface="+mn-ea"/>
              </a:rPr>
              <a:t>。在这些应用中，合成素描与真实素描的比较对于评估面部素描合成算法的质量至关重要。</a:t>
            </a:r>
            <a:endParaRPr lang="en-US" altLang="zh-CN" sz="2000" dirty="0">
              <a:latin typeface="+mn-ea"/>
            </a:endParaRPr>
          </a:p>
          <a:p>
            <a:endParaRPr lang="en-US" altLang="zh-CN" dirty="0" smtClean="0">
              <a:latin typeface="+mn-ea"/>
            </a:endParaRPr>
          </a:p>
          <a:p>
            <a:r>
              <a:rPr lang="zh-CN" altLang="en-US" b="1" dirty="0" smtClean="0"/>
              <a:t>本文提出的背景</a:t>
            </a:r>
            <a:endParaRPr lang="en-US" altLang="zh-CN" b="1" dirty="0"/>
          </a:p>
          <a:p>
            <a:pPr>
              <a:lnSpc>
                <a:spcPct val="120000"/>
              </a:lnSpc>
            </a:pPr>
            <a:r>
              <a:rPr lang="zh-CN" altLang="en-US" sz="2000" dirty="0" smtClean="0">
                <a:latin typeface="+mn-ea"/>
              </a:rPr>
              <a:t>对于人类来说可以很轻松的区分真实人脸素描与人脸合成素描，但是现有的面部素描合成（</a:t>
            </a:r>
            <a:r>
              <a:rPr lang="en-US" altLang="zh-CN" sz="2000" dirty="0" smtClean="0">
                <a:latin typeface="+mn-ea"/>
              </a:rPr>
              <a:t>FSS</a:t>
            </a:r>
            <a:r>
              <a:rPr lang="zh-CN" altLang="en-US" sz="2000" dirty="0" smtClean="0">
                <a:latin typeface="+mn-ea"/>
              </a:rPr>
              <a:t>）相似性度量然而，两个素描图的相似性的人类感知将结构和纹理视为必要因素，并且对轻微（“像素级”）的不匹配不敏感。目前最常见的测量方法（例如，</a:t>
            </a:r>
            <a:r>
              <a:rPr lang="en-US" altLang="zh-CN" sz="2000" dirty="0" smtClean="0">
                <a:latin typeface="+mn-ea"/>
              </a:rPr>
              <a:t>FSIM [38]</a:t>
            </a:r>
            <a:r>
              <a:rPr lang="zh-CN" altLang="en-US" sz="2000" dirty="0" smtClean="0">
                <a:latin typeface="+mn-ea"/>
              </a:rPr>
              <a:t>，</a:t>
            </a:r>
            <a:r>
              <a:rPr lang="en-US" altLang="zh-CN" sz="2000" dirty="0" smtClean="0">
                <a:latin typeface="+mn-ea"/>
              </a:rPr>
              <a:t>SSIM [33]</a:t>
            </a:r>
            <a:r>
              <a:rPr lang="zh-CN" altLang="en-US" sz="2000" dirty="0" smtClean="0">
                <a:latin typeface="+mn-ea"/>
              </a:rPr>
              <a:t>，</a:t>
            </a:r>
            <a:r>
              <a:rPr lang="en-US" altLang="zh-CN" sz="2000" dirty="0" smtClean="0">
                <a:latin typeface="+mn-ea"/>
              </a:rPr>
              <a:t>VIF [21]</a:t>
            </a:r>
            <a:r>
              <a:rPr lang="zh-CN" altLang="en-US" sz="2000" dirty="0" smtClean="0">
                <a:latin typeface="+mn-ea"/>
              </a:rPr>
              <a:t>和</a:t>
            </a:r>
            <a:r>
              <a:rPr lang="en-US" altLang="zh-CN" sz="2000" dirty="0" smtClean="0">
                <a:latin typeface="+mn-ea"/>
              </a:rPr>
              <a:t>GMSD [35]</a:t>
            </a:r>
            <a:r>
              <a:rPr lang="zh-CN" altLang="en-US" sz="2000" dirty="0" smtClean="0">
                <a:latin typeface="+mn-ea"/>
              </a:rPr>
              <a:t>）无法根据与人类的相似性对算法进行可靠排序。这种不可靠的评估严重阻碍了</a:t>
            </a:r>
            <a:r>
              <a:rPr lang="en-US" altLang="zh-CN" sz="2000" dirty="0" smtClean="0">
                <a:latin typeface="+mn-ea"/>
              </a:rPr>
              <a:t>FSS</a:t>
            </a:r>
            <a:r>
              <a:rPr lang="zh-CN" altLang="en-US" sz="2000" dirty="0" smtClean="0">
                <a:latin typeface="+mn-ea"/>
              </a:rPr>
              <a:t>领域的发展。为了解决这个问题，我们提出了一种新颖而鲁棒的相似性度量方法，称为</a:t>
            </a:r>
            <a:r>
              <a:rPr lang="en-US" altLang="zh-CN" sz="2000" dirty="0" smtClean="0">
                <a:latin typeface="+mn-ea"/>
              </a:rPr>
              <a:t>Scoot-measure</a:t>
            </a:r>
            <a:r>
              <a:rPr lang="zh-CN" altLang="en-US" sz="2000" dirty="0" smtClean="0">
                <a:latin typeface="+mn-ea"/>
              </a:rPr>
              <a:t>（结构共现纹理度量）与真实人脸素描相比，在排序算法的综合方面做得比现有测量方法好很多。</a:t>
            </a:r>
            <a:endParaRPr lang="en-US" altLang="zh-CN" sz="2000" dirty="0" smtClean="0">
              <a:latin typeface="+mn-ea"/>
            </a:endParaRPr>
          </a:p>
        </p:txBody>
      </p:sp>
    </p:spTree>
    <p:extLst>
      <p:ext uri="{BB962C8B-B14F-4D97-AF65-F5344CB8AC3E}">
        <p14:creationId xmlns:p14="http://schemas.microsoft.com/office/powerpoint/2010/main" val="70432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840" y="365125"/>
            <a:ext cx="4632960" cy="5395595"/>
          </a:xfrm>
        </p:spPr>
        <p:txBody>
          <a:bodyPr>
            <a:normAutofit/>
          </a:bodyPr>
          <a:lstStyle/>
          <a:p>
            <a:r>
              <a:rPr lang="zh-CN" altLang="en-US" sz="2000" dirty="0" smtClean="0">
                <a:latin typeface="+mj-ea"/>
              </a:rPr>
              <a:t>图</a:t>
            </a:r>
            <a:r>
              <a:rPr lang="en-US" altLang="zh-CN" sz="2000" dirty="0" smtClean="0">
                <a:latin typeface="+mj-ea"/>
              </a:rPr>
              <a:t>1</a:t>
            </a:r>
            <a:r>
              <a:rPr lang="zh-CN" altLang="en-US" sz="2000" dirty="0" smtClean="0">
                <a:latin typeface="+mj-ea"/>
              </a:rPr>
              <a:t>：当前评估措施的不准确性。 本文比较了</a:t>
            </a:r>
            <a:r>
              <a:rPr lang="en-US" altLang="zh-CN" sz="2000" dirty="0" smtClean="0">
                <a:latin typeface="+mj-ea"/>
              </a:rPr>
              <a:t>3</a:t>
            </a:r>
            <a:r>
              <a:rPr lang="zh-CN" altLang="en-US" sz="2000" dirty="0" smtClean="0">
                <a:latin typeface="+mj-ea"/>
              </a:rPr>
              <a:t>种面部素描合成（</a:t>
            </a:r>
            <a:r>
              <a:rPr lang="en-US" altLang="zh-CN" sz="2000" dirty="0" smtClean="0">
                <a:latin typeface="+mj-ea"/>
              </a:rPr>
              <a:t>FSS</a:t>
            </a:r>
            <a:r>
              <a:rPr lang="zh-CN" altLang="en-US" sz="2000" dirty="0" smtClean="0">
                <a:latin typeface="+mj-ea"/>
              </a:rPr>
              <a:t>）算法合成的人脸素描的排名：</a:t>
            </a:r>
            <a:r>
              <a:rPr lang="en-US" altLang="zh-CN" sz="2000" dirty="0" smtClean="0">
                <a:latin typeface="+mj-ea"/>
              </a:rPr>
              <a:t>GAN [15]</a:t>
            </a:r>
            <a:r>
              <a:rPr lang="zh-CN" altLang="en-US" sz="2000" dirty="0" smtClean="0">
                <a:latin typeface="+mj-ea"/>
              </a:rPr>
              <a:t>，</a:t>
            </a:r>
            <a:r>
              <a:rPr lang="en-US" altLang="zh-CN" sz="2000" dirty="0" smtClean="0">
                <a:latin typeface="+mj-ea"/>
              </a:rPr>
              <a:t>FCN [37]</a:t>
            </a:r>
            <a:r>
              <a:rPr lang="zh-CN" altLang="en-US" sz="2000" dirty="0" smtClean="0">
                <a:latin typeface="+mj-ea"/>
              </a:rPr>
              <a:t>和</a:t>
            </a:r>
            <a:r>
              <a:rPr lang="en-US" altLang="zh-CN" sz="2000" dirty="0" smtClean="0">
                <a:latin typeface="+mj-ea"/>
              </a:rPr>
              <a:t>MRF [32]</a:t>
            </a:r>
            <a:r>
              <a:rPr lang="zh-CN" altLang="en-US" sz="2000" dirty="0" smtClean="0">
                <a:latin typeface="+mj-ea"/>
              </a:rPr>
              <a:t>。 </a:t>
            </a:r>
            <a:r>
              <a:rPr lang="en-US" altLang="zh-CN" sz="2000" dirty="0" smtClean="0">
                <a:latin typeface="+mj-ea"/>
              </a:rPr>
              <a:t/>
            </a:r>
            <a:br>
              <a:rPr lang="en-US" altLang="zh-CN" sz="2000" dirty="0" smtClean="0">
                <a:latin typeface="+mj-ea"/>
              </a:rPr>
            </a:br>
            <a:r>
              <a:rPr lang="zh-CN" altLang="en-US" sz="2000" dirty="0" smtClean="0">
                <a:latin typeface="+mj-ea"/>
              </a:rPr>
              <a:t>根据人类排名（最后一行），</a:t>
            </a:r>
            <a:r>
              <a:rPr lang="en-US" altLang="zh-CN" sz="2000" dirty="0" smtClean="0">
                <a:latin typeface="+mj-ea"/>
              </a:rPr>
              <a:t>GAN</a:t>
            </a:r>
            <a:r>
              <a:rPr lang="zh-CN" altLang="en-US" sz="2000" dirty="0" smtClean="0">
                <a:latin typeface="+mj-ea"/>
              </a:rPr>
              <a:t>排名第一，其次是</a:t>
            </a:r>
            <a:r>
              <a:rPr lang="en-US" altLang="zh-CN" sz="2000" dirty="0" smtClean="0">
                <a:latin typeface="+mj-ea"/>
              </a:rPr>
              <a:t>FCN</a:t>
            </a:r>
            <a:r>
              <a:rPr lang="zh-CN" altLang="en-US" sz="2000" dirty="0" smtClean="0">
                <a:latin typeface="+mj-ea"/>
              </a:rPr>
              <a:t>和</a:t>
            </a:r>
            <a:r>
              <a:rPr lang="en-US" altLang="zh-CN" sz="2000" dirty="0" smtClean="0">
                <a:latin typeface="+mj-ea"/>
              </a:rPr>
              <a:t>MRF</a:t>
            </a:r>
            <a:r>
              <a:rPr lang="zh-CN" altLang="en-US" sz="2000" dirty="0" smtClean="0">
                <a:latin typeface="+mj-ea"/>
              </a:rPr>
              <a:t>草图。 </a:t>
            </a:r>
            <a:r>
              <a:rPr lang="en-US" altLang="zh-CN" sz="2000" dirty="0" smtClean="0">
                <a:latin typeface="+mj-ea"/>
              </a:rPr>
              <a:t>GAN</a:t>
            </a:r>
            <a:r>
              <a:rPr lang="zh-CN" altLang="en-US" sz="2000" dirty="0" smtClean="0">
                <a:latin typeface="+mj-ea"/>
              </a:rPr>
              <a:t>最相似地合成了脸部的结构和纹理。 </a:t>
            </a:r>
            <a:r>
              <a:rPr lang="en-US" altLang="zh-CN" sz="2000" dirty="0" smtClean="0">
                <a:latin typeface="+mj-ea"/>
              </a:rPr>
              <a:t>FCN</a:t>
            </a:r>
            <a:r>
              <a:rPr lang="zh-CN" altLang="en-US" sz="2000" dirty="0" smtClean="0">
                <a:latin typeface="+mj-ea"/>
              </a:rPr>
              <a:t>捕获到了结构但丢失了大量纹理。 </a:t>
            </a:r>
            <a:r>
              <a:rPr lang="en-US" altLang="zh-CN" sz="2000" dirty="0" smtClean="0">
                <a:latin typeface="+mj-ea"/>
              </a:rPr>
              <a:t>MRF</a:t>
            </a:r>
            <a:r>
              <a:rPr lang="zh-CN" altLang="en-US" sz="2000" dirty="0" smtClean="0">
                <a:latin typeface="+mj-ea"/>
              </a:rPr>
              <a:t>几乎完全破坏了脸部的结构。 然而，最常见的评估措施（</a:t>
            </a:r>
            <a:r>
              <a:rPr lang="en-US" altLang="zh-CN" sz="2000" dirty="0" smtClean="0">
                <a:latin typeface="+mj-ea"/>
              </a:rPr>
              <a:t>SSIM [33]</a:t>
            </a:r>
            <a:r>
              <a:rPr lang="zh-CN" altLang="en-US" sz="2000" dirty="0" smtClean="0">
                <a:latin typeface="+mj-ea"/>
              </a:rPr>
              <a:t>，</a:t>
            </a:r>
            <a:r>
              <a:rPr lang="en-US" altLang="zh-CN" sz="2000" dirty="0" smtClean="0">
                <a:latin typeface="+mj-ea"/>
              </a:rPr>
              <a:t>FSIM [38]</a:t>
            </a:r>
            <a:r>
              <a:rPr lang="zh-CN" altLang="en-US" sz="2000" dirty="0" smtClean="0">
                <a:latin typeface="+mj-ea"/>
              </a:rPr>
              <a:t>，</a:t>
            </a:r>
            <a:r>
              <a:rPr lang="en-US" altLang="zh-CN" sz="2000" dirty="0" smtClean="0">
                <a:latin typeface="+mj-ea"/>
              </a:rPr>
              <a:t>VIF [21]</a:t>
            </a:r>
            <a:r>
              <a:rPr lang="zh-CN" altLang="en-US" sz="2000" dirty="0" smtClean="0">
                <a:latin typeface="+mj-ea"/>
              </a:rPr>
              <a:t>和</a:t>
            </a:r>
            <a:r>
              <a:rPr lang="en-US" altLang="zh-CN" sz="2000" dirty="0" smtClean="0">
                <a:latin typeface="+mj-ea"/>
              </a:rPr>
              <a:t>GMSD [35]</a:t>
            </a:r>
            <a:r>
              <a:rPr lang="zh-CN" altLang="en-US" sz="2000" dirty="0" smtClean="0">
                <a:latin typeface="+mj-ea"/>
              </a:rPr>
              <a:t>）未能正确地对素描图进行排名。 只有本文的度量方法（第三行）正确地对结果进行了排名。</a:t>
            </a:r>
            <a:endParaRPr lang="zh-CN" altLang="en-US" sz="2000" dirty="0">
              <a:latin typeface="+mj-ea"/>
            </a:endParaRPr>
          </a:p>
        </p:txBody>
      </p:sp>
      <p:pic>
        <p:nvPicPr>
          <p:cNvPr id="1026" name="Picture 2" descr="https://img-blog.csdnimg.cn/20190311144126362.png?x-oss-process=image/watermark,type_ZmFuZ3poZW5naGVpdGk,shadow_10,text_aHR0cHM6Ly9ibG9nLmNzZG4ubmV0L21tcWx1bw==,size_16,color_FFFFFF,t_7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810" y="365125"/>
            <a:ext cx="5523501" cy="589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96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344" y="182880"/>
            <a:ext cx="11311128" cy="6437376"/>
          </a:xfrm>
        </p:spPr>
        <p:txBody>
          <a:bodyPr>
            <a:normAutofit lnSpcReduction="10000"/>
          </a:bodyPr>
          <a:lstStyle/>
          <a:p>
            <a:pPr marL="0" indent="0">
              <a:buNone/>
            </a:pPr>
            <a:r>
              <a:rPr lang="zh-CN" altLang="en-US" sz="2000" dirty="0">
                <a:latin typeface="+mn-ea"/>
              </a:rPr>
              <a:t>然而，理想情况，可靠的风格相似性度量方法应该满足</a:t>
            </a:r>
            <a:r>
              <a:rPr lang="zh-CN" altLang="en-US" sz="2000" dirty="0" smtClean="0">
                <a:latin typeface="+mn-ea"/>
              </a:rPr>
              <a:t>：</a:t>
            </a:r>
            <a:endParaRPr lang="en-US" altLang="zh-CN" dirty="0" smtClean="0"/>
          </a:p>
          <a:p>
            <a:pPr marL="0" indent="0">
              <a:buNone/>
            </a:pPr>
            <a:r>
              <a:rPr lang="en-US" altLang="zh-CN" sz="2000" dirty="0">
                <a:latin typeface="+mn-ea"/>
              </a:rPr>
              <a:t>•</a:t>
            </a:r>
            <a:r>
              <a:rPr lang="zh-CN" altLang="en-US" sz="2000" dirty="0">
                <a:latin typeface="+mn-ea"/>
              </a:rPr>
              <a:t>对轻微的不匹配不敏感，因为人们绘制的真实人脸草图并不完全匹配原始照片的每个像素</a:t>
            </a:r>
            <a:r>
              <a:rPr lang="en-US" altLang="zh-CN" sz="2000" dirty="0" smtClean="0">
                <a:latin typeface="+mn-ea"/>
              </a:rPr>
              <a:t>;</a:t>
            </a:r>
          </a:p>
          <a:p>
            <a:pPr marL="0" indent="0">
              <a:buNone/>
            </a:pPr>
            <a:endParaRPr lang="en-US" altLang="zh-CN" sz="2000" dirty="0">
              <a:latin typeface="+mn-ea"/>
            </a:endParaRPr>
          </a:p>
          <a:p>
            <a:pPr marL="0" indent="0">
              <a:buNone/>
            </a:pPr>
            <a:r>
              <a:rPr lang="en-US" altLang="zh-CN" sz="2000" dirty="0">
                <a:latin typeface="+mn-ea"/>
              </a:rPr>
              <a:t>•</a:t>
            </a:r>
            <a:r>
              <a:rPr lang="zh-CN" altLang="en-US" sz="2000" dirty="0">
                <a:latin typeface="+mn-ea"/>
              </a:rPr>
              <a:t>保持良好的整体内容捕获能力，并且应该，比如对完整的（</a:t>
            </a:r>
            <a:r>
              <a:rPr lang="en-US" altLang="zh-CN" sz="2000" dirty="0">
                <a:latin typeface="+mn-ea"/>
              </a:rPr>
              <a:t>SOTA</a:t>
            </a:r>
            <a:r>
              <a:rPr lang="zh-CN" altLang="en-US" sz="2000" dirty="0">
                <a:latin typeface="+mn-ea"/>
              </a:rPr>
              <a:t>）素描的评分高于仅仅保留轻微笔划的素描</a:t>
            </a:r>
            <a:r>
              <a:rPr lang="en-US" altLang="zh-CN" sz="2000" dirty="0" smtClean="0">
                <a:latin typeface="+mn-ea"/>
              </a:rPr>
              <a:t>;</a:t>
            </a:r>
          </a:p>
          <a:p>
            <a:pPr marL="0" indent="0">
              <a:buNone/>
            </a:pPr>
            <a:endParaRPr lang="en-US" altLang="zh-CN" sz="2000" dirty="0">
              <a:latin typeface="+mn-ea"/>
            </a:endParaRPr>
          </a:p>
          <a:p>
            <a:pPr marL="0" indent="0">
              <a:buNone/>
            </a:pPr>
            <a:r>
              <a:rPr lang="en-US" altLang="zh-CN" sz="2000" dirty="0">
                <a:latin typeface="+mn-ea"/>
              </a:rPr>
              <a:t>•</a:t>
            </a:r>
            <a:r>
              <a:rPr lang="zh-CN" altLang="en-US" sz="2000" dirty="0">
                <a:latin typeface="+mn-ea"/>
              </a:rPr>
              <a:t>获得与人类感知的高度相关性，以便素描可以直接用于各种主观应用，特别是用于刑侦和娱乐</a:t>
            </a:r>
            <a:r>
              <a:rPr lang="zh-CN" altLang="en-US" sz="2000" dirty="0" smtClean="0">
                <a:latin typeface="+mn-ea"/>
              </a:rPr>
              <a:t>。</a:t>
            </a:r>
            <a:endParaRPr lang="en-US" altLang="zh-CN" sz="2000" dirty="0" smtClean="0">
              <a:latin typeface="+mn-ea"/>
            </a:endParaRPr>
          </a:p>
          <a:p>
            <a:pPr marL="0" indent="0">
              <a:buNone/>
            </a:pPr>
            <a:r>
              <a:rPr lang="zh-CN" altLang="en-US" sz="2000" dirty="0" smtClean="0">
                <a:latin typeface="+mn-ea"/>
              </a:rPr>
              <a:t>但是之前的度量措施不能同时满足上面所有条件，以及提供可靠的评估结果。</a:t>
            </a:r>
            <a:endParaRPr lang="en-US" altLang="zh-CN" sz="2000" dirty="0" smtClean="0">
              <a:latin typeface="+mn-ea"/>
            </a:endParaRPr>
          </a:p>
          <a:p>
            <a:pPr marL="0" indent="0">
              <a:buNone/>
            </a:pPr>
            <a:endParaRPr lang="en-US" altLang="zh-CN" sz="2000" dirty="0" smtClean="0">
              <a:latin typeface="+mn-ea"/>
            </a:endParaRPr>
          </a:p>
          <a:p>
            <a:pPr marL="0" indent="0">
              <a:buNone/>
            </a:pPr>
            <a:endParaRPr lang="en-US" altLang="zh-CN" sz="2000" dirty="0">
              <a:latin typeface="+mn-ea"/>
            </a:endParaRPr>
          </a:p>
          <a:p>
            <a:pPr marL="0" indent="0">
              <a:buNone/>
            </a:pPr>
            <a:r>
              <a:rPr lang="zh-CN" altLang="en-US" sz="2000" b="1" dirty="0" smtClean="0">
                <a:latin typeface="+mn-ea"/>
              </a:rPr>
              <a:t>本文的主要贡献是：</a:t>
            </a:r>
            <a:endParaRPr lang="en-US" altLang="zh-CN" sz="2000" b="1" dirty="0" smtClean="0">
              <a:latin typeface="+mn-ea"/>
            </a:endParaRPr>
          </a:p>
          <a:p>
            <a:pPr marL="0" indent="0">
              <a:buNone/>
            </a:pPr>
            <a:r>
              <a:rPr lang="en-US" altLang="zh-CN" sz="2000" dirty="0" smtClean="0">
                <a:latin typeface="+mn-ea"/>
              </a:rPr>
              <a:t>1</a:t>
            </a:r>
            <a:r>
              <a:rPr lang="zh-CN" altLang="en-US" sz="2000" dirty="0" smtClean="0">
                <a:latin typeface="+mn-ea"/>
              </a:rPr>
              <a:t>）我们对面部草图合成提出了一种简单而鲁棒的风格相似性度量，它提供了捕获结构和纹理的统一评估。通过实验证明，本文的测量结果明显优于大多数目前广泛使用的测量方法和一些替代方案，包括</a:t>
            </a:r>
            <a:r>
              <a:rPr lang="en-US" altLang="zh-CN" sz="2000" dirty="0" smtClean="0">
                <a:latin typeface="+mn-ea"/>
              </a:rPr>
              <a:t>GLRLM [10]</a:t>
            </a:r>
            <a:r>
              <a:rPr lang="zh-CN" altLang="en-US" sz="2000" dirty="0" smtClean="0">
                <a:latin typeface="+mn-ea"/>
              </a:rPr>
              <a:t>，</a:t>
            </a:r>
            <a:r>
              <a:rPr lang="en-US" altLang="zh-CN" sz="2000" dirty="0" smtClean="0">
                <a:latin typeface="+mn-ea"/>
              </a:rPr>
              <a:t>Gabor [9]</a:t>
            </a:r>
            <a:r>
              <a:rPr lang="zh-CN" altLang="en-US" sz="2000" dirty="0" smtClean="0">
                <a:latin typeface="+mn-ea"/>
              </a:rPr>
              <a:t>，</a:t>
            </a:r>
            <a:r>
              <a:rPr lang="en-US" altLang="zh-CN" sz="2000" dirty="0" smtClean="0">
                <a:latin typeface="+mn-ea"/>
              </a:rPr>
              <a:t>Canny [5]</a:t>
            </a:r>
            <a:r>
              <a:rPr lang="zh-CN" altLang="en-US" sz="2000" dirty="0" smtClean="0">
                <a:latin typeface="+mn-ea"/>
              </a:rPr>
              <a:t>和</a:t>
            </a:r>
            <a:r>
              <a:rPr lang="en-US" altLang="zh-CN" sz="2000" dirty="0" err="1" smtClean="0">
                <a:latin typeface="+mn-ea"/>
              </a:rPr>
              <a:t>Sobel</a:t>
            </a:r>
            <a:r>
              <a:rPr lang="en-US" altLang="zh-CN" sz="2000" dirty="0" smtClean="0">
                <a:latin typeface="+mn-ea"/>
              </a:rPr>
              <a:t> [22]</a:t>
            </a:r>
            <a:r>
              <a:rPr lang="zh-CN" altLang="en-US" sz="2000" dirty="0" smtClean="0">
                <a:latin typeface="+mn-ea"/>
              </a:rPr>
              <a:t>。</a:t>
            </a:r>
            <a:endParaRPr lang="en-US" altLang="zh-CN" sz="2000" dirty="0" smtClean="0">
              <a:latin typeface="+mn-ea"/>
            </a:endParaRPr>
          </a:p>
          <a:p>
            <a:pPr marL="0" indent="0">
              <a:buNone/>
            </a:pPr>
            <a:endParaRPr lang="en-US" altLang="zh-CN" sz="2000" dirty="0" smtClean="0">
              <a:latin typeface="+mn-ea"/>
            </a:endParaRPr>
          </a:p>
          <a:p>
            <a:pPr marL="0" indent="0">
              <a:buNone/>
            </a:pPr>
            <a:r>
              <a:rPr lang="en-US" altLang="zh-CN" sz="2000" dirty="0" smtClean="0">
                <a:latin typeface="+mn-ea"/>
              </a:rPr>
              <a:t>2</a:t>
            </a:r>
            <a:r>
              <a:rPr lang="zh-CN" altLang="en-US" sz="2000" dirty="0" smtClean="0">
                <a:latin typeface="+mn-ea"/>
              </a:rPr>
              <a:t>）为了评估风格相似性度量的性能，作者进一步提出了基于</a:t>
            </a:r>
            <a:r>
              <a:rPr lang="en-US" altLang="zh-CN" sz="2000" dirty="0" smtClean="0">
                <a:latin typeface="+mn-ea"/>
              </a:rPr>
              <a:t>3</a:t>
            </a:r>
            <a:r>
              <a:rPr lang="zh-CN" altLang="en-US" sz="2000" dirty="0" smtClean="0">
                <a:latin typeface="+mn-ea"/>
              </a:rPr>
              <a:t>个假设的</a:t>
            </a:r>
            <a:r>
              <a:rPr lang="en-US" altLang="zh-CN" sz="2000" dirty="0" smtClean="0">
                <a:latin typeface="+mn-ea"/>
              </a:rPr>
              <a:t>4</a:t>
            </a:r>
            <a:r>
              <a:rPr lang="zh-CN" altLang="en-US" sz="2000" dirty="0" smtClean="0">
                <a:latin typeface="+mn-ea"/>
              </a:rPr>
              <a:t>个新的</a:t>
            </a:r>
            <a:r>
              <a:rPr lang="en-US" altLang="zh-CN" sz="2000" dirty="0" smtClean="0">
                <a:latin typeface="+mn-ea"/>
              </a:rPr>
              <a:t>meta</a:t>
            </a:r>
            <a:r>
              <a:rPr lang="zh-CN" altLang="en-US" sz="2000" dirty="0" smtClean="0">
                <a:latin typeface="+mn-ea"/>
              </a:rPr>
              <a:t>测量，并构建了两个新的人类排序的人脸草图数据集。这两个数据集分别包含</a:t>
            </a:r>
            <a:r>
              <a:rPr lang="en-US" altLang="zh-CN" sz="2000" dirty="0" smtClean="0">
                <a:latin typeface="+mn-ea"/>
              </a:rPr>
              <a:t>676</a:t>
            </a:r>
            <a:r>
              <a:rPr lang="zh-CN" altLang="en-US" sz="2000" dirty="0" smtClean="0">
                <a:latin typeface="+mn-ea"/>
              </a:rPr>
              <a:t>和</a:t>
            </a:r>
            <a:r>
              <a:rPr lang="en-US" altLang="zh-CN" sz="2000" dirty="0" smtClean="0">
                <a:latin typeface="+mn-ea"/>
              </a:rPr>
              <a:t>1888</a:t>
            </a:r>
            <a:r>
              <a:rPr lang="zh-CN" altLang="en-US" sz="2000" dirty="0" smtClean="0">
                <a:latin typeface="+mn-ea"/>
              </a:rPr>
              <a:t>个合成的面部素描图。然后使用这两个数据集来检查当前度量措施与人类判断之间的排名一致性。</a:t>
            </a:r>
            <a:endParaRPr lang="zh-CN" altLang="en-US" sz="2000" dirty="0">
              <a:latin typeface="+mn-ea"/>
            </a:endParaRPr>
          </a:p>
        </p:txBody>
      </p:sp>
    </p:spTree>
    <p:extLst>
      <p:ext uri="{BB962C8B-B14F-4D97-AF65-F5344CB8AC3E}">
        <p14:creationId xmlns:p14="http://schemas.microsoft.com/office/powerpoint/2010/main" val="337338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888" y="144129"/>
            <a:ext cx="10515600" cy="768731"/>
          </a:xfrm>
        </p:spPr>
        <p:txBody>
          <a:bodyPr>
            <a:normAutofit/>
          </a:bodyPr>
          <a:lstStyle/>
          <a:p>
            <a:r>
              <a:rPr lang="zh-CN" altLang="en-US" sz="3200" b="1" dirty="0" smtClean="0">
                <a:latin typeface="+mj-ea"/>
              </a:rPr>
              <a:t>本文所提出的</a:t>
            </a:r>
            <a:r>
              <a:rPr lang="en-US" altLang="zh-CN" sz="3200" b="1" dirty="0" smtClean="0">
                <a:latin typeface="+mj-ea"/>
              </a:rPr>
              <a:t> The Scoot measure framework </a:t>
            </a:r>
            <a:endParaRPr lang="zh-CN" altLang="en-US" sz="3200" b="1" dirty="0">
              <a:latin typeface="+mj-ea"/>
            </a:endParaRPr>
          </a:p>
        </p:txBody>
      </p:sp>
      <p:pic>
        <p:nvPicPr>
          <p:cNvPr id="4" name="内容占位符 3"/>
          <p:cNvPicPr>
            <a:picLocks noGrp="1" noChangeAspect="1"/>
          </p:cNvPicPr>
          <p:nvPr>
            <p:ph idx="1"/>
          </p:nvPr>
        </p:nvPicPr>
        <p:blipFill>
          <a:blip r:embed="rId2"/>
          <a:stretch>
            <a:fillRect/>
          </a:stretch>
        </p:blipFill>
        <p:spPr>
          <a:xfrm>
            <a:off x="542544" y="1085814"/>
            <a:ext cx="7239000" cy="2400300"/>
          </a:xfrm>
          <a:prstGeom prst="rect">
            <a:avLst/>
          </a:prstGeom>
        </p:spPr>
      </p:pic>
      <p:sp>
        <p:nvSpPr>
          <p:cNvPr id="5" name="文本框 4"/>
          <p:cNvSpPr txBox="1"/>
          <p:nvPr/>
        </p:nvSpPr>
        <p:spPr>
          <a:xfrm>
            <a:off x="7918704" y="2048256"/>
            <a:ext cx="3291840" cy="923330"/>
          </a:xfrm>
          <a:prstGeom prst="rect">
            <a:avLst/>
          </a:prstGeom>
          <a:noFill/>
        </p:spPr>
        <p:txBody>
          <a:bodyPr wrap="square" rtlCol="0">
            <a:spAutoFit/>
          </a:bodyPr>
          <a:lstStyle/>
          <a:p>
            <a:r>
              <a:rPr lang="zh-CN" altLang="en-US" dirty="0" smtClean="0"/>
              <a:t>图</a:t>
            </a:r>
            <a:r>
              <a:rPr lang="en-US" altLang="zh-CN" dirty="0" smtClean="0"/>
              <a:t>2</a:t>
            </a:r>
            <a:r>
              <a:rPr lang="zh-CN" altLang="en-US" dirty="0" smtClean="0"/>
              <a:t>：</a:t>
            </a:r>
            <a:r>
              <a:rPr lang="en-US" altLang="zh-CN" dirty="0" smtClean="0"/>
              <a:t>GT</a:t>
            </a:r>
            <a:r>
              <a:rPr lang="zh-CN" altLang="en-US" dirty="0" smtClean="0"/>
              <a:t>素描与合成素描之间</a:t>
            </a:r>
            <a:r>
              <a:rPr lang="en-US" altLang="zh-CN" dirty="0" smtClean="0"/>
              <a:t>FSS</a:t>
            </a:r>
            <a:r>
              <a:rPr lang="zh-CN" altLang="en-US" dirty="0" smtClean="0"/>
              <a:t>风格相似性评估的</a:t>
            </a:r>
            <a:r>
              <a:rPr lang="en-US" altLang="zh-CN" dirty="0" smtClean="0"/>
              <a:t>Scoot</a:t>
            </a:r>
            <a:r>
              <a:rPr lang="zh-CN" altLang="en-US" dirty="0" smtClean="0"/>
              <a:t>度量框架。</a:t>
            </a:r>
            <a:endParaRPr lang="zh-CN" altLang="en-US" dirty="0"/>
          </a:p>
        </p:txBody>
      </p:sp>
      <p:sp>
        <p:nvSpPr>
          <p:cNvPr id="6" name="文本框 5"/>
          <p:cNvSpPr txBox="1"/>
          <p:nvPr/>
        </p:nvSpPr>
        <p:spPr>
          <a:xfrm>
            <a:off x="1426464" y="4206240"/>
            <a:ext cx="7872984" cy="1200329"/>
          </a:xfrm>
          <a:prstGeom prst="rect">
            <a:avLst/>
          </a:prstGeom>
          <a:noFill/>
        </p:spPr>
        <p:txBody>
          <a:bodyPr wrap="square" rtlCol="0">
            <a:spAutoFit/>
          </a:bodyPr>
          <a:lstStyle/>
          <a:p>
            <a:r>
              <a:rPr lang="zh-CN" altLang="en-US" dirty="0" smtClean="0"/>
              <a:t>首先将两个输入草图量化为一组等级。 然后，将它们分成块来考虑它们的空间结构。 第三，我们提取它们的“块级”共现纹理统计。 最后，可以计算风格相似性。</a:t>
            </a:r>
          </a:p>
          <a:p>
            <a:endParaRPr lang="zh-CN" altLang="en-US" dirty="0"/>
          </a:p>
        </p:txBody>
      </p:sp>
    </p:spTree>
    <p:extLst>
      <p:ext uri="{BB962C8B-B14F-4D97-AF65-F5344CB8AC3E}">
        <p14:creationId xmlns:p14="http://schemas.microsoft.com/office/powerpoint/2010/main" val="65080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66928"/>
            <a:ext cx="10515600" cy="5610035"/>
          </a:xfrm>
        </p:spPr>
        <p:txBody>
          <a:bodyPr>
            <a:normAutofit/>
          </a:bodyPr>
          <a:lstStyle/>
          <a:p>
            <a:r>
              <a:rPr lang="zh-CN" altLang="en-US" dirty="0" smtClean="0"/>
              <a:t>本文分析</a:t>
            </a:r>
            <a:r>
              <a:rPr lang="zh-CN" altLang="en-US" dirty="0"/>
              <a:t>了两个可量化的因素：灰色调和</a:t>
            </a:r>
            <a:r>
              <a:rPr lang="zh-CN" altLang="en-US" dirty="0" smtClean="0"/>
              <a:t>笔画</a:t>
            </a:r>
            <a:endParaRPr lang="en-US" altLang="zh-CN" dirty="0" smtClean="0"/>
          </a:p>
          <a:p>
            <a:r>
              <a:rPr lang="zh-CN" altLang="en-US" dirty="0" smtClean="0"/>
              <a:t>尖端</a:t>
            </a:r>
            <a:r>
              <a:rPr lang="zh-CN" altLang="en-US" dirty="0"/>
              <a:t>上的不同压力</a:t>
            </a:r>
            <a:r>
              <a:rPr lang="zh-CN" altLang="en-US" dirty="0" smtClean="0"/>
              <a:t>将生成各种</a:t>
            </a:r>
            <a:r>
              <a:rPr lang="zh-CN" altLang="en-US" dirty="0"/>
              <a:t>类型的标记，</a:t>
            </a:r>
            <a:r>
              <a:rPr lang="zh-CN" altLang="en-US" dirty="0" smtClean="0"/>
              <a:t>这称为</a:t>
            </a:r>
            <a:r>
              <a:rPr lang="zh-CN" altLang="en-US" dirty="0"/>
              <a:t>灰色调的可量化因素之一。铅笔笔画。因为所有草图都是通过在纸上移动笔尖生成的。因此，尖端沿纸的不同路径将产生</a:t>
            </a:r>
            <a:r>
              <a:rPr lang="zh-CN" altLang="en-US" dirty="0" smtClean="0"/>
              <a:t>各种形状。笔划</a:t>
            </a:r>
            <a:r>
              <a:rPr lang="zh-CN" altLang="en-US" dirty="0"/>
              <a:t>的不同空间分布产生了各种纹理（例如，稀疏或密集）。因此，</a:t>
            </a:r>
            <a:r>
              <a:rPr lang="zh-CN" altLang="en-US" dirty="0" smtClean="0"/>
              <a:t>笔划是</a:t>
            </a:r>
            <a:r>
              <a:rPr lang="zh-CN" altLang="en-US" dirty="0"/>
              <a:t>另一个可量化的因素</a:t>
            </a:r>
            <a:r>
              <a:rPr lang="zh-CN" altLang="en-US" dirty="0" smtClean="0"/>
              <a:t>。</a:t>
            </a:r>
            <a:endParaRPr lang="en-US" altLang="zh-CN" dirty="0" smtClean="0"/>
          </a:p>
          <a:p>
            <a:r>
              <a:rPr lang="zh-CN" altLang="en-US" dirty="0" smtClean="0"/>
              <a:t>笔画和</a:t>
            </a:r>
            <a:r>
              <a:rPr lang="zh-CN" altLang="en-US" dirty="0"/>
              <a:t>灰色调不是独立的概念</a:t>
            </a:r>
            <a:r>
              <a:rPr lang="en-US" altLang="zh-CN" dirty="0"/>
              <a:t>;</a:t>
            </a:r>
            <a:r>
              <a:rPr lang="zh-CN" altLang="en-US" dirty="0"/>
              <a:t>相反，他们彼此之间有着不可分割的关系。灰色调和笔触色调都是草图的固有属性。</a:t>
            </a:r>
            <a:endParaRPr lang="en-US" altLang="zh-CN" dirty="0" smtClean="0"/>
          </a:p>
          <a:p>
            <a:r>
              <a:rPr lang="zh-CN" altLang="en-US" dirty="0"/>
              <a:t>为了同时提取关于“笔画音调”及其与周围“灰色调”的关系的统计数据</a:t>
            </a:r>
            <a:r>
              <a:rPr lang="zh-CN" altLang="en-US" dirty="0" smtClean="0"/>
              <a:t>，需要表征出它们</a:t>
            </a:r>
            <a:r>
              <a:rPr lang="zh-CN" altLang="en-US" dirty="0"/>
              <a:t>的空间相互关系。从理论上讲</a:t>
            </a:r>
            <a:r>
              <a:rPr lang="zh-CN" altLang="en-US" dirty="0" smtClean="0"/>
              <a:t>，素描非常</a:t>
            </a:r>
            <a:r>
              <a:rPr lang="zh-CN" altLang="en-US" dirty="0"/>
              <a:t>接近纹理。因此，我们的目标是</a:t>
            </a:r>
            <a:r>
              <a:rPr lang="zh-CN" altLang="en-US" dirty="0" smtClean="0"/>
              <a:t>捕捉素描中</a:t>
            </a:r>
            <a:r>
              <a:rPr lang="zh-CN" altLang="en-US" dirty="0"/>
              <a:t>的共生纹理。这种共现属性有助于捕捉脸部草图的图案（特别是在头发区域）。</a:t>
            </a:r>
          </a:p>
        </p:txBody>
      </p:sp>
    </p:spTree>
    <p:extLst>
      <p:ext uri="{BB962C8B-B14F-4D97-AF65-F5344CB8AC3E}">
        <p14:creationId xmlns:p14="http://schemas.microsoft.com/office/powerpoint/2010/main" val="328832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5176" y="137160"/>
            <a:ext cx="11088624" cy="6039803"/>
          </a:xfrm>
        </p:spPr>
        <p:txBody>
          <a:bodyPr>
            <a:normAutofit/>
          </a:bodyPr>
          <a:lstStyle/>
          <a:p>
            <a:r>
              <a:rPr lang="zh-CN" altLang="en-US" sz="2400" dirty="0" smtClean="0">
                <a:latin typeface="+mn-ea"/>
              </a:rPr>
              <a:t>构建完的共生纹理的矩阵</a:t>
            </a:r>
            <a:r>
              <a:rPr lang="en-US" altLang="zh-CN" sz="2400" dirty="0" smtClean="0">
                <a:latin typeface="+mn-ea"/>
              </a:rPr>
              <a:t>M</a:t>
            </a:r>
            <a:r>
              <a:rPr lang="zh-CN" altLang="en-US" sz="2400" dirty="0" smtClean="0">
                <a:latin typeface="+mn-ea"/>
              </a:rPr>
              <a:t>是基于“</a:t>
            </a:r>
            <a:r>
              <a:rPr lang="en-US" altLang="zh-CN" sz="2400" dirty="0" smtClean="0">
                <a:latin typeface="+mn-ea"/>
              </a:rPr>
              <a:t>image-level</a:t>
            </a:r>
            <a:r>
              <a:rPr lang="zh-CN" altLang="en-US" sz="2400" dirty="0" smtClean="0">
                <a:latin typeface="+mn-ea"/>
              </a:rPr>
              <a:t>”的。这种</a:t>
            </a:r>
            <a:r>
              <a:rPr lang="zh-CN" altLang="en-US" sz="2400" dirty="0">
                <a:latin typeface="+mn-ea"/>
              </a:rPr>
              <a:t>方法的缺点在于它只捕获全局统计数据，并且忽略</a:t>
            </a:r>
            <a:r>
              <a:rPr lang="zh-CN" altLang="en-US" sz="2400" dirty="0" smtClean="0">
                <a:latin typeface="+mn-ea"/>
              </a:rPr>
              <a:t>了素描的</a:t>
            </a:r>
            <a:r>
              <a:rPr lang="zh-CN" altLang="en-US" sz="2400" dirty="0">
                <a:latin typeface="+mn-ea"/>
              </a:rPr>
              <a:t>结构。因此，例如，难以区分具有相同发型的男性和女性。为了整体地表示空间结构</a:t>
            </a:r>
            <a:r>
              <a:rPr lang="zh-CN" altLang="en-US" sz="2400" dirty="0" smtClean="0">
                <a:latin typeface="+mn-ea"/>
              </a:rPr>
              <a:t>，本文使用空间</a:t>
            </a:r>
            <a:r>
              <a:rPr lang="zh-CN" altLang="en-US" sz="2400" dirty="0">
                <a:latin typeface="+mn-ea"/>
              </a:rPr>
              <a:t>包络方法</a:t>
            </a:r>
            <a:r>
              <a:rPr lang="en-US" altLang="zh-CN" sz="2400" dirty="0">
                <a:latin typeface="+mn-ea"/>
              </a:rPr>
              <a:t>[17]</a:t>
            </a:r>
            <a:r>
              <a:rPr lang="zh-CN" altLang="en-US" sz="2400" dirty="0">
                <a:latin typeface="+mn-ea"/>
              </a:rPr>
              <a:t>来</a:t>
            </a:r>
            <a:r>
              <a:rPr lang="zh-CN" altLang="en-US" sz="2400" dirty="0" smtClean="0">
                <a:latin typeface="+mn-ea"/>
              </a:rPr>
              <a:t>捕捉素描中</a:t>
            </a:r>
            <a:r>
              <a:rPr lang="zh-CN" altLang="en-US" sz="2400" dirty="0">
                <a:latin typeface="+mn-ea"/>
              </a:rPr>
              <a:t>“块级”空间结构的统计数据</a:t>
            </a:r>
            <a:r>
              <a:rPr lang="zh-CN" altLang="en-US" sz="2400" dirty="0" smtClean="0">
                <a:latin typeface="+mn-ea"/>
              </a:rPr>
              <a:t>。</a:t>
            </a:r>
            <a:endParaRPr lang="en-US" altLang="zh-CN" sz="2400" dirty="0" smtClean="0">
              <a:latin typeface="+mn-ea"/>
            </a:endParaRPr>
          </a:p>
          <a:p>
            <a:endParaRPr lang="en-US" altLang="zh-CN" sz="2400" dirty="0" smtClean="0">
              <a:latin typeface="+mn-ea"/>
            </a:endParaRPr>
          </a:p>
          <a:p>
            <a:r>
              <a:rPr lang="zh-CN" altLang="en-US" sz="2400" dirty="0" smtClean="0">
                <a:latin typeface="+mn-ea"/>
              </a:rPr>
              <a:t>首先</a:t>
            </a:r>
            <a:r>
              <a:rPr lang="zh-CN" altLang="en-US" sz="2400" dirty="0">
                <a:latin typeface="+mn-ea"/>
              </a:rPr>
              <a:t>，在</a:t>
            </a:r>
            <a:r>
              <a:rPr lang="zh-CN" altLang="en-US" sz="2400" dirty="0" smtClean="0">
                <a:latin typeface="+mn-ea"/>
              </a:rPr>
              <a:t>提取共生特征</a:t>
            </a:r>
            <a:r>
              <a:rPr lang="zh-CN" altLang="en-US" sz="2400" dirty="0">
                <a:latin typeface="+mn-ea"/>
              </a:rPr>
              <a:t>之前</a:t>
            </a:r>
            <a:r>
              <a:rPr lang="zh-CN" altLang="en-US" sz="2400" dirty="0" smtClean="0">
                <a:latin typeface="+mn-ea"/>
              </a:rPr>
              <a:t>，将整个素描图像</a:t>
            </a:r>
            <a:r>
              <a:rPr lang="zh-CN" altLang="en-US" sz="2400" dirty="0">
                <a:latin typeface="+mn-ea"/>
              </a:rPr>
              <a:t>划分为</a:t>
            </a:r>
            <a:r>
              <a:rPr lang="en-US" altLang="zh-CN" sz="2400" dirty="0" err="1">
                <a:latin typeface="+mn-ea"/>
              </a:rPr>
              <a:t>k×k</a:t>
            </a:r>
            <a:r>
              <a:rPr lang="zh-CN" altLang="en-US" sz="2400" dirty="0">
                <a:latin typeface="+mn-ea"/>
              </a:rPr>
              <a:t>块的</a:t>
            </a:r>
            <a:r>
              <a:rPr lang="en-US" altLang="zh-CN" sz="2400" dirty="0" err="1" smtClean="0">
                <a:latin typeface="+mn-ea"/>
              </a:rPr>
              <a:t>k×k</a:t>
            </a:r>
            <a:r>
              <a:rPr lang="zh-CN" altLang="en-US" sz="2400" dirty="0" smtClean="0">
                <a:latin typeface="+mn-ea"/>
              </a:rPr>
              <a:t>网格。实验</a:t>
            </a:r>
            <a:r>
              <a:rPr lang="zh-CN" altLang="en-US" sz="2400" dirty="0">
                <a:latin typeface="+mn-ea"/>
              </a:rPr>
              <a:t>证明该过程可以帮助推导出内容信息。其次</a:t>
            </a:r>
            <a:r>
              <a:rPr lang="zh-CN" altLang="en-US" sz="2400" dirty="0" smtClean="0">
                <a:latin typeface="+mn-ea"/>
              </a:rPr>
              <a:t>，计算</a:t>
            </a:r>
            <a:r>
              <a:rPr lang="zh-CN" altLang="en-US" sz="2400" dirty="0">
                <a:latin typeface="+mn-ea"/>
              </a:rPr>
              <a:t>所有块的共生矩阵</a:t>
            </a:r>
            <a:r>
              <a:rPr lang="en-US" altLang="zh-CN" sz="2400" dirty="0">
                <a:latin typeface="+mn-ea"/>
              </a:rPr>
              <a:t>M</a:t>
            </a:r>
            <a:r>
              <a:rPr lang="zh-CN" altLang="en-US" sz="2400" dirty="0">
                <a:latin typeface="+mn-ea"/>
              </a:rPr>
              <a:t>并对每个矩阵进行归一化，使得其分量之和为</a:t>
            </a:r>
            <a:r>
              <a:rPr lang="en-US" altLang="zh-CN" sz="2400" dirty="0">
                <a:latin typeface="+mn-ea"/>
              </a:rPr>
              <a:t>1.</a:t>
            </a:r>
            <a:r>
              <a:rPr lang="zh-CN" altLang="en-US" sz="2400" dirty="0">
                <a:latin typeface="+mn-ea"/>
              </a:rPr>
              <a:t>最后</a:t>
            </a:r>
            <a:r>
              <a:rPr lang="zh-CN" altLang="en-US" sz="2400" dirty="0" smtClean="0">
                <a:latin typeface="+mn-ea"/>
              </a:rPr>
              <a:t>，将</a:t>
            </a:r>
            <a:r>
              <a:rPr lang="zh-CN" altLang="en-US" sz="2400" dirty="0">
                <a:latin typeface="+mn-ea"/>
              </a:rPr>
              <a:t>所有</a:t>
            </a:r>
            <a:r>
              <a:rPr lang="en-US" altLang="zh-CN" sz="2400" dirty="0" smtClean="0">
                <a:latin typeface="+mn-ea"/>
              </a:rPr>
              <a:t>k^ </a:t>
            </a:r>
            <a:r>
              <a:rPr lang="en-US" altLang="zh-CN" sz="2400" dirty="0">
                <a:latin typeface="+mn-ea"/>
              </a:rPr>
              <a:t>2</a:t>
            </a:r>
            <a:r>
              <a:rPr lang="zh-CN" altLang="en-US" sz="2400" dirty="0">
                <a:latin typeface="+mn-ea"/>
              </a:rPr>
              <a:t>块的统计量连接成</a:t>
            </a:r>
            <a:r>
              <a:rPr lang="en-US" altLang="zh-CN" sz="2400" dirty="0">
                <a:latin typeface="+mn-ea"/>
              </a:rPr>
              <a:t>2k </a:t>
            </a:r>
            <a:r>
              <a:rPr lang="en-US" altLang="zh-CN" sz="2400" dirty="0" smtClean="0">
                <a:latin typeface="+mn-ea"/>
              </a:rPr>
              <a:t>^2</a:t>
            </a:r>
            <a:r>
              <a:rPr lang="zh-CN" altLang="en-US" sz="2400" dirty="0">
                <a:latin typeface="+mn-ea"/>
              </a:rPr>
              <a:t>维向量 </a:t>
            </a:r>
            <a:r>
              <a:rPr lang="zh-CN" altLang="en-US" sz="2400" dirty="0" smtClean="0">
                <a:latin typeface="+mn-ea"/>
              </a:rPr>
              <a:t>      。</a:t>
            </a:r>
            <a:endParaRPr lang="en-US" altLang="zh-CN" sz="2400" dirty="0" smtClean="0">
              <a:latin typeface="+mn-ea"/>
            </a:endParaRPr>
          </a:p>
          <a:p>
            <a:endParaRPr lang="en-US" altLang="zh-CN" sz="2400" dirty="0" smtClean="0">
              <a:latin typeface="+mn-ea"/>
            </a:endParaRPr>
          </a:p>
          <a:p>
            <a:endParaRPr lang="en-US" altLang="zh-CN" sz="2400" dirty="0">
              <a:latin typeface="+mn-ea"/>
            </a:endParaRPr>
          </a:p>
          <a:p>
            <a:r>
              <a:rPr lang="zh-CN" altLang="en-US" sz="2400" dirty="0" smtClean="0">
                <a:latin typeface="+mn-ea"/>
              </a:rPr>
              <a:t>每个</a:t>
            </a:r>
            <a:r>
              <a:rPr lang="zh-CN" altLang="en-US" sz="2400" dirty="0">
                <a:latin typeface="+mn-ea"/>
              </a:rPr>
              <a:t>统计数据仅基于单个方向（例如，</a:t>
            </a:r>
            <a:r>
              <a:rPr lang="en-US" altLang="zh-CN" sz="2400" dirty="0" smtClean="0">
                <a:latin typeface="+mn-ea"/>
              </a:rPr>
              <a:t>90°</a:t>
            </a:r>
            <a:r>
              <a:rPr lang="zh-CN" altLang="en-US" sz="2400" dirty="0" smtClean="0">
                <a:latin typeface="+mn-ea"/>
              </a:rPr>
              <a:t>，</a:t>
            </a:r>
            <a:r>
              <a:rPr lang="zh-CN" altLang="en-US" sz="2400" dirty="0">
                <a:latin typeface="+mn-ea"/>
              </a:rPr>
              <a:t>即</a:t>
            </a:r>
            <a:r>
              <a:rPr lang="en-US" altLang="zh-CN" sz="2400" dirty="0">
                <a:latin typeface="+mn-ea"/>
              </a:rPr>
              <a:t>d =</a:t>
            </a:r>
            <a:r>
              <a:rPr lang="zh-CN" altLang="en-US" sz="2400" dirty="0">
                <a:latin typeface="+mn-ea"/>
              </a:rPr>
              <a:t>（</a:t>
            </a:r>
            <a:r>
              <a:rPr lang="en-US" altLang="zh-CN" sz="2400" dirty="0">
                <a:latin typeface="+mn-ea"/>
              </a:rPr>
              <a:t>0,1</a:t>
            </a:r>
            <a:r>
              <a:rPr lang="zh-CN" altLang="en-US" sz="2400" dirty="0">
                <a:latin typeface="+mn-ea"/>
              </a:rPr>
              <a:t>）），因为空间分布的方向对于捕获诸如</a:t>
            </a:r>
            <a:r>
              <a:rPr lang="zh-CN" altLang="en-US" sz="2400" dirty="0" smtClean="0">
                <a:latin typeface="+mn-ea"/>
              </a:rPr>
              <a:t>“头发方向”</a:t>
            </a:r>
            <a:r>
              <a:rPr lang="zh-CN" altLang="en-US" sz="2400" dirty="0">
                <a:latin typeface="+mn-ea"/>
              </a:rPr>
              <a:t> “阴影笔画的方向“</a:t>
            </a:r>
            <a:r>
              <a:rPr lang="zh-CN" altLang="en-US" sz="2400" dirty="0" smtClean="0">
                <a:latin typeface="+mn-ea"/>
              </a:rPr>
              <a:t>的风格也</a:t>
            </a:r>
            <a:r>
              <a:rPr lang="zh-CN" altLang="en-US" sz="2400" dirty="0">
                <a:latin typeface="+mn-ea"/>
              </a:rPr>
              <a:t>非常</a:t>
            </a:r>
            <a:r>
              <a:rPr lang="zh-CN" altLang="en-US" sz="2400" dirty="0" smtClean="0">
                <a:latin typeface="+mn-ea"/>
              </a:rPr>
              <a:t>重要 。</a:t>
            </a:r>
            <a:r>
              <a:rPr lang="zh-CN" altLang="en-US" sz="2400" dirty="0">
                <a:latin typeface="+mn-ea"/>
              </a:rPr>
              <a:t>为了利用这种观察来有效地提取笔划方向样式</a:t>
            </a:r>
            <a:r>
              <a:rPr lang="zh-CN" altLang="en-US" sz="2400" dirty="0" smtClean="0">
                <a:latin typeface="+mn-ea"/>
              </a:rPr>
              <a:t>，本文计算</a:t>
            </a:r>
            <a:r>
              <a:rPr lang="zh-CN" altLang="en-US" sz="2400" dirty="0">
                <a:latin typeface="+mn-ea"/>
              </a:rPr>
              <a:t>了四个方向</a:t>
            </a:r>
            <a:r>
              <a:rPr lang="en-US" altLang="zh-CN" sz="2400" dirty="0">
                <a:latin typeface="+mn-ea"/>
              </a:rPr>
              <a:t>2</a:t>
            </a:r>
            <a:r>
              <a:rPr lang="zh-CN" altLang="en-US" sz="2400" dirty="0">
                <a:latin typeface="+mn-ea"/>
              </a:rPr>
              <a:t>矢量的平均特征 </a:t>
            </a:r>
            <a:r>
              <a:rPr lang="en-US" altLang="zh-CN" sz="2400" dirty="0" smtClean="0">
                <a:latin typeface="+mn-ea"/>
              </a:rPr>
              <a:t>    </a:t>
            </a:r>
            <a:r>
              <a:rPr lang="zh-CN" altLang="en-US" sz="2400" dirty="0" smtClean="0">
                <a:latin typeface="+mn-ea"/>
              </a:rPr>
              <a:t>以</a:t>
            </a:r>
            <a:r>
              <a:rPr lang="zh-CN" altLang="en-US" sz="2400" dirty="0">
                <a:latin typeface="+mn-ea"/>
              </a:rPr>
              <a:t>捕获更多方向</a:t>
            </a:r>
            <a:r>
              <a:rPr lang="zh-CN" altLang="en-US" sz="2400" dirty="0" smtClean="0">
                <a:latin typeface="+mn-ea"/>
              </a:rPr>
              <a:t>信息</a:t>
            </a:r>
            <a:endParaRPr lang="zh-CN" altLang="en-US" sz="2400" dirty="0">
              <a:latin typeface="+mn-ea"/>
            </a:endParaRPr>
          </a:p>
        </p:txBody>
      </p:sp>
      <p:pic>
        <p:nvPicPr>
          <p:cNvPr id="4" name="图片 3"/>
          <p:cNvPicPr>
            <a:picLocks noChangeAspect="1"/>
          </p:cNvPicPr>
          <p:nvPr/>
        </p:nvPicPr>
        <p:blipFill>
          <a:blip r:embed="rId2"/>
          <a:stretch>
            <a:fillRect/>
          </a:stretch>
        </p:blipFill>
        <p:spPr>
          <a:xfrm>
            <a:off x="1642110" y="3033235"/>
            <a:ext cx="726186" cy="363093"/>
          </a:xfrm>
          <a:prstGeom prst="rect">
            <a:avLst/>
          </a:prstGeom>
        </p:spPr>
      </p:pic>
      <p:pic>
        <p:nvPicPr>
          <p:cNvPr id="5" name="图片 4"/>
          <p:cNvPicPr>
            <a:picLocks noChangeAspect="1"/>
          </p:cNvPicPr>
          <p:nvPr/>
        </p:nvPicPr>
        <p:blipFill>
          <a:blip r:embed="rId3"/>
          <a:stretch>
            <a:fillRect/>
          </a:stretch>
        </p:blipFill>
        <p:spPr>
          <a:xfrm>
            <a:off x="1002792" y="4968621"/>
            <a:ext cx="457200" cy="285750"/>
          </a:xfrm>
          <a:prstGeom prst="rect">
            <a:avLst/>
          </a:prstGeom>
        </p:spPr>
      </p:pic>
      <p:pic>
        <p:nvPicPr>
          <p:cNvPr id="2" name="图片 1"/>
          <p:cNvPicPr>
            <a:picLocks noChangeAspect="1"/>
          </p:cNvPicPr>
          <p:nvPr/>
        </p:nvPicPr>
        <p:blipFill>
          <a:blip r:embed="rId4"/>
          <a:stretch>
            <a:fillRect/>
          </a:stretch>
        </p:blipFill>
        <p:spPr>
          <a:xfrm>
            <a:off x="4137469" y="3315364"/>
            <a:ext cx="5371011" cy="1018891"/>
          </a:xfrm>
          <a:prstGeom prst="rect">
            <a:avLst/>
          </a:prstGeom>
        </p:spPr>
      </p:pic>
    </p:spTree>
    <p:extLst>
      <p:ext uri="{BB962C8B-B14F-4D97-AF65-F5344CB8AC3E}">
        <p14:creationId xmlns:p14="http://schemas.microsoft.com/office/powerpoint/2010/main" val="56479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4984" y="136525"/>
            <a:ext cx="9671304" cy="412115"/>
          </a:xfrm>
        </p:spPr>
        <p:txBody>
          <a:bodyPr>
            <a:normAutofit fontScale="90000"/>
          </a:bodyPr>
          <a:lstStyle/>
          <a:p>
            <a:r>
              <a:rPr lang="en-US" altLang="zh-CN" dirty="0"/>
              <a:t>Scoot measure</a:t>
            </a:r>
            <a:endParaRPr lang="zh-CN" altLang="en-US" dirty="0"/>
          </a:p>
        </p:txBody>
      </p:sp>
      <p:sp>
        <p:nvSpPr>
          <p:cNvPr id="3" name="内容占位符 2"/>
          <p:cNvSpPr>
            <a:spLocks noGrp="1"/>
          </p:cNvSpPr>
          <p:nvPr>
            <p:ph idx="1"/>
          </p:nvPr>
        </p:nvSpPr>
        <p:spPr>
          <a:xfrm>
            <a:off x="838200" y="1234440"/>
            <a:ext cx="10515600" cy="4942523"/>
          </a:xfrm>
        </p:spPr>
        <p:txBody>
          <a:bodyPr/>
          <a:lstStyle/>
          <a:p>
            <a:r>
              <a:rPr lang="zh-CN" altLang="en-US" dirty="0"/>
              <a:t>获得了</a:t>
            </a:r>
            <a:r>
              <a:rPr lang="en-US" altLang="zh-CN" dirty="0" smtClean="0"/>
              <a:t>GT</a:t>
            </a:r>
            <a:r>
              <a:rPr lang="zh-CN" altLang="en-US" dirty="0" smtClean="0"/>
              <a:t>素描</a:t>
            </a:r>
            <a:r>
              <a:rPr lang="en-US" altLang="zh-CN" dirty="0" smtClean="0"/>
              <a:t>Y</a:t>
            </a:r>
            <a:r>
              <a:rPr lang="zh-CN" altLang="en-US" dirty="0"/>
              <a:t>和</a:t>
            </a:r>
            <a:r>
              <a:rPr lang="zh-CN" altLang="en-US" dirty="0" smtClean="0"/>
              <a:t>合成素描</a:t>
            </a:r>
            <a:r>
              <a:rPr lang="en-US" altLang="zh-CN" dirty="0" smtClean="0"/>
              <a:t>X</a:t>
            </a:r>
            <a:r>
              <a:rPr lang="zh-CN" altLang="en-US" dirty="0" smtClean="0"/>
              <a:t>的风格特征向量</a:t>
            </a:r>
            <a:r>
              <a:rPr lang="zh-CN" altLang="en-US" dirty="0"/>
              <a:t>后</a:t>
            </a:r>
            <a:r>
              <a:rPr lang="zh-CN" altLang="en-US" dirty="0" smtClean="0"/>
              <a:t>，使用</a:t>
            </a:r>
            <a:r>
              <a:rPr lang="zh-CN" altLang="en-US" dirty="0"/>
              <a:t>它们的特征向量之间的欧几里德距离来评估它们的样式</a:t>
            </a:r>
            <a:r>
              <a:rPr lang="zh-CN" altLang="en-US" dirty="0" smtClean="0"/>
              <a:t>相似性</a:t>
            </a:r>
            <a:endParaRPr lang="en-US" altLang="zh-CN" dirty="0" smtClean="0"/>
          </a:p>
          <a:p>
            <a:r>
              <a:rPr lang="en-US" altLang="zh-CN" dirty="0" smtClean="0"/>
              <a:t>Scoot-measure </a:t>
            </a:r>
            <a:r>
              <a:rPr lang="zh-CN" altLang="en-US" dirty="0" smtClean="0"/>
              <a:t>定义为</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4243387" y="3100387"/>
            <a:ext cx="5770488" cy="1023557"/>
          </a:xfrm>
          <a:prstGeom prst="rect">
            <a:avLst/>
          </a:prstGeom>
        </p:spPr>
      </p:pic>
    </p:spTree>
    <p:extLst>
      <p:ext uri="{BB962C8B-B14F-4D97-AF65-F5344CB8AC3E}">
        <p14:creationId xmlns:p14="http://schemas.microsoft.com/office/powerpoint/2010/main" val="376612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50976"/>
            <a:ext cx="10515600" cy="5225987"/>
          </a:xfrm>
        </p:spPr>
        <p:txBody>
          <a:bodyPr/>
          <a:lstStyle/>
          <a:p>
            <a:r>
              <a:rPr lang="zh-CN" altLang="en-US" dirty="0" smtClean="0"/>
              <a:t>实验</a:t>
            </a:r>
            <a:endParaRPr lang="en-US" altLang="zh-CN" dirty="0" smtClean="0"/>
          </a:p>
          <a:p>
            <a:r>
              <a:rPr lang="zh-CN" altLang="en-US" dirty="0" smtClean="0"/>
              <a:t>本文将</a:t>
            </a:r>
            <a:r>
              <a:rPr lang="en-US" altLang="zh-CN" dirty="0" smtClean="0"/>
              <a:t>Scoot-measure</a:t>
            </a:r>
            <a:r>
              <a:rPr lang="zh-CN" altLang="en-US" dirty="0"/>
              <a:t>与</a:t>
            </a:r>
            <a:r>
              <a:rPr lang="en-US" altLang="zh-CN" dirty="0"/>
              <a:t>8</a:t>
            </a:r>
            <a:r>
              <a:rPr lang="zh-CN" altLang="en-US" dirty="0"/>
              <a:t>项指标进行比较，包括</a:t>
            </a:r>
            <a:r>
              <a:rPr lang="en-US" altLang="zh-CN" dirty="0"/>
              <a:t>4</a:t>
            </a:r>
            <a:r>
              <a:rPr lang="zh-CN" altLang="en-US" dirty="0"/>
              <a:t>项常用指标（</a:t>
            </a:r>
            <a:r>
              <a:rPr lang="en-US" altLang="zh-CN" dirty="0"/>
              <a:t>FSIM</a:t>
            </a:r>
            <a:r>
              <a:rPr lang="zh-CN" altLang="en-US" dirty="0"/>
              <a:t>，</a:t>
            </a:r>
            <a:r>
              <a:rPr lang="en-US" altLang="zh-CN" dirty="0"/>
              <a:t>SSIM</a:t>
            </a:r>
            <a:r>
              <a:rPr lang="zh-CN" altLang="en-US" dirty="0"/>
              <a:t>，</a:t>
            </a:r>
            <a:r>
              <a:rPr lang="en-US" altLang="zh-CN" dirty="0"/>
              <a:t>VIF</a:t>
            </a:r>
            <a:r>
              <a:rPr lang="zh-CN" altLang="en-US" dirty="0"/>
              <a:t>，</a:t>
            </a:r>
            <a:r>
              <a:rPr lang="en-US" altLang="zh-CN" dirty="0"/>
              <a:t>GMSD</a:t>
            </a:r>
            <a:r>
              <a:rPr lang="zh-CN" altLang="en-US" dirty="0"/>
              <a:t>）和</a:t>
            </a:r>
            <a:r>
              <a:rPr lang="en-US" altLang="zh-CN" dirty="0"/>
              <a:t>4</a:t>
            </a:r>
            <a:r>
              <a:rPr lang="zh-CN" altLang="en-US" dirty="0" smtClean="0"/>
              <a:t>种</a:t>
            </a:r>
            <a:r>
              <a:rPr lang="zh-CN" altLang="en-US" dirty="0"/>
              <a:t>与纹理或边缘</a:t>
            </a:r>
            <a:r>
              <a:rPr lang="zh-CN" altLang="en-US" dirty="0" smtClean="0"/>
              <a:t>有关的备选指标</a:t>
            </a:r>
            <a:r>
              <a:rPr lang="zh-CN" altLang="en-US" dirty="0"/>
              <a:t>（</a:t>
            </a:r>
            <a:r>
              <a:rPr lang="en-US" altLang="zh-CN" dirty="0"/>
              <a:t>GLRLM [10]</a:t>
            </a:r>
            <a:r>
              <a:rPr lang="zh-CN" altLang="en-US" dirty="0"/>
              <a:t>，</a:t>
            </a:r>
            <a:r>
              <a:rPr lang="en-US" altLang="zh-CN" dirty="0"/>
              <a:t>Gabor [9]</a:t>
            </a:r>
            <a:r>
              <a:rPr lang="zh-CN" altLang="en-US" dirty="0"/>
              <a:t>，</a:t>
            </a:r>
            <a:r>
              <a:rPr lang="en-US" altLang="zh-CN" dirty="0"/>
              <a:t>Canny [5]</a:t>
            </a:r>
            <a:r>
              <a:rPr lang="zh-CN" altLang="en-US" dirty="0"/>
              <a:t>，</a:t>
            </a:r>
            <a:r>
              <a:rPr lang="en-US" altLang="zh-CN" dirty="0" err="1"/>
              <a:t>Sobel</a:t>
            </a:r>
            <a:r>
              <a:rPr lang="en-US" altLang="zh-CN" dirty="0"/>
              <a:t> [22] ]</a:t>
            </a:r>
            <a:r>
              <a:rPr lang="zh-CN" altLang="en-US" dirty="0" smtClean="0"/>
              <a:t>）。</a:t>
            </a:r>
            <a:endParaRPr lang="en-US" altLang="zh-CN" dirty="0" smtClean="0"/>
          </a:p>
          <a:p>
            <a:r>
              <a:rPr lang="zh-CN" altLang="en-US" dirty="0" smtClean="0"/>
              <a:t>数据集</a:t>
            </a:r>
            <a:endParaRPr lang="en-US" altLang="zh-CN" dirty="0" smtClean="0"/>
          </a:p>
          <a:p>
            <a:r>
              <a:rPr lang="zh-CN" altLang="en-US" dirty="0" smtClean="0"/>
              <a:t>在</a:t>
            </a:r>
            <a:r>
              <a:rPr lang="en-US" altLang="zh-CN" dirty="0"/>
              <a:t>2</a:t>
            </a:r>
            <a:r>
              <a:rPr lang="zh-CN" altLang="en-US" dirty="0"/>
              <a:t>个广泛使用的数据库上进行的：</a:t>
            </a:r>
            <a:r>
              <a:rPr lang="en-US" altLang="zh-CN" dirty="0"/>
              <a:t>CUFS [32]</a:t>
            </a:r>
            <a:r>
              <a:rPr lang="zh-CN" altLang="en-US" dirty="0"/>
              <a:t>和</a:t>
            </a:r>
            <a:r>
              <a:rPr lang="en-US" altLang="zh-CN" dirty="0"/>
              <a:t>CUFSF [43]</a:t>
            </a:r>
            <a:r>
              <a:rPr lang="zh-CN" altLang="en-US" dirty="0"/>
              <a:t>。 </a:t>
            </a:r>
            <a:r>
              <a:rPr lang="en-US" altLang="zh-CN" dirty="0"/>
              <a:t>CUFS</a:t>
            </a:r>
            <a:r>
              <a:rPr lang="zh-CN" altLang="en-US" dirty="0"/>
              <a:t>数据库包括</a:t>
            </a:r>
            <a:r>
              <a:rPr lang="en-US" altLang="zh-CN" dirty="0"/>
              <a:t>606</a:t>
            </a:r>
            <a:r>
              <a:rPr lang="zh-CN" altLang="en-US" dirty="0"/>
              <a:t>个面部照片 </a:t>
            </a:r>
            <a:r>
              <a:rPr lang="zh-CN" altLang="en-US" dirty="0" smtClean="0"/>
              <a:t>：</a:t>
            </a:r>
            <a:r>
              <a:rPr lang="en-US" altLang="zh-CN" dirty="0"/>
              <a:t>CUHK</a:t>
            </a:r>
            <a:r>
              <a:rPr lang="zh-CN" altLang="en-US" dirty="0"/>
              <a:t>学生（</a:t>
            </a:r>
            <a:r>
              <a:rPr lang="en-US" altLang="zh-CN" dirty="0"/>
              <a:t>188</a:t>
            </a:r>
            <a:r>
              <a:rPr lang="zh-CN" altLang="en-US" dirty="0"/>
              <a:t>对），</a:t>
            </a:r>
            <a:r>
              <a:rPr lang="en-US" altLang="zh-CN" dirty="0"/>
              <a:t>XM2VTS</a:t>
            </a:r>
            <a:r>
              <a:rPr lang="zh-CN" altLang="en-US" dirty="0"/>
              <a:t>（</a:t>
            </a:r>
            <a:r>
              <a:rPr lang="en-US" altLang="zh-CN" dirty="0"/>
              <a:t>295</a:t>
            </a:r>
            <a:r>
              <a:rPr lang="zh-CN" altLang="en-US" dirty="0"/>
              <a:t>对）和</a:t>
            </a:r>
            <a:r>
              <a:rPr lang="en-US" altLang="zh-CN" dirty="0"/>
              <a:t>Purdue AR</a:t>
            </a:r>
            <a:r>
              <a:rPr lang="zh-CN" altLang="en-US" dirty="0"/>
              <a:t>（</a:t>
            </a:r>
            <a:r>
              <a:rPr lang="en-US" altLang="zh-CN" dirty="0"/>
              <a:t>123</a:t>
            </a:r>
            <a:r>
              <a:rPr lang="zh-CN" altLang="en-US" dirty="0"/>
              <a:t>对）。 </a:t>
            </a:r>
            <a:r>
              <a:rPr lang="en-US" altLang="zh-CN" dirty="0"/>
              <a:t>CUFSF</a:t>
            </a:r>
            <a:r>
              <a:rPr lang="zh-CN" altLang="en-US" dirty="0"/>
              <a:t>数据库包含来自</a:t>
            </a:r>
            <a:r>
              <a:rPr lang="en-US" altLang="zh-CN" dirty="0"/>
              <a:t>FERET</a:t>
            </a:r>
            <a:r>
              <a:rPr lang="zh-CN" altLang="en-US" dirty="0"/>
              <a:t>数据库的</a:t>
            </a:r>
            <a:r>
              <a:rPr lang="en-US" altLang="zh-CN" dirty="0"/>
              <a:t>1194</a:t>
            </a:r>
            <a:r>
              <a:rPr lang="zh-CN" altLang="en-US" dirty="0"/>
              <a:t>对</a:t>
            </a:r>
            <a:r>
              <a:rPr lang="zh-CN" altLang="en-US" dirty="0" smtClean="0"/>
              <a:t>人脸图</a:t>
            </a:r>
            <a:r>
              <a:rPr lang="en-US" altLang="zh-CN" dirty="0" smtClean="0"/>
              <a:t>[19</a:t>
            </a:r>
            <a:r>
              <a:rPr lang="en-US" altLang="zh-CN" dirty="0"/>
              <a:t>]</a:t>
            </a:r>
            <a:r>
              <a:rPr lang="zh-CN" altLang="en-US" dirty="0"/>
              <a:t>。在</a:t>
            </a:r>
            <a:r>
              <a:rPr lang="en-US" altLang="zh-CN" dirty="0"/>
              <a:t>CUFS</a:t>
            </a:r>
            <a:r>
              <a:rPr lang="zh-CN" altLang="en-US" dirty="0"/>
              <a:t>和</a:t>
            </a:r>
            <a:r>
              <a:rPr lang="en-US" altLang="zh-CN" dirty="0"/>
              <a:t>CUFSF</a:t>
            </a:r>
            <a:r>
              <a:rPr lang="zh-CN" altLang="en-US" dirty="0"/>
              <a:t>数据库中，艺术家为每个人绘制了一张面部照片和一张</a:t>
            </a:r>
            <a:r>
              <a:rPr lang="en-US" altLang="zh-CN" dirty="0"/>
              <a:t>GT</a:t>
            </a:r>
            <a:r>
              <a:rPr lang="zh-CN" altLang="en-US" dirty="0"/>
              <a:t>草图。在</a:t>
            </a:r>
            <a:r>
              <a:rPr lang="en-US" altLang="zh-CN" dirty="0"/>
              <a:t>[26]</a:t>
            </a:r>
            <a:r>
              <a:rPr lang="zh-CN" altLang="en-US" dirty="0"/>
              <a:t>之后，我们使用</a:t>
            </a:r>
            <a:r>
              <a:rPr lang="en-US" altLang="zh-CN" dirty="0"/>
              <a:t>338</a:t>
            </a:r>
            <a:r>
              <a:rPr lang="zh-CN" altLang="en-US" dirty="0"/>
              <a:t>对（</a:t>
            </a:r>
            <a:r>
              <a:rPr lang="en-US" altLang="zh-CN" dirty="0"/>
              <a:t>CUFS</a:t>
            </a:r>
            <a:r>
              <a:rPr lang="zh-CN" altLang="en-US" dirty="0"/>
              <a:t>）和</a:t>
            </a:r>
            <a:r>
              <a:rPr lang="en-US" altLang="zh-CN" dirty="0"/>
              <a:t>944</a:t>
            </a:r>
            <a:r>
              <a:rPr lang="zh-CN" altLang="en-US" dirty="0"/>
              <a:t>对（</a:t>
            </a:r>
            <a:r>
              <a:rPr lang="en-US" altLang="zh-CN" dirty="0"/>
              <a:t>CUFSF</a:t>
            </a:r>
            <a:r>
              <a:rPr lang="zh-CN" altLang="en-US" dirty="0"/>
              <a:t>）测试集图像来</a:t>
            </a:r>
            <a:r>
              <a:rPr lang="zh-CN" altLang="en-US" dirty="0" smtClean="0"/>
              <a:t>进行实验</a:t>
            </a:r>
            <a:r>
              <a:rPr lang="zh-CN" altLang="en-US" dirty="0"/>
              <a:t>。</a:t>
            </a:r>
          </a:p>
        </p:txBody>
      </p:sp>
    </p:spTree>
    <p:extLst>
      <p:ext uri="{BB962C8B-B14F-4D97-AF65-F5344CB8AC3E}">
        <p14:creationId xmlns:p14="http://schemas.microsoft.com/office/powerpoint/2010/main" val="34505761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1396</Words>
  <Application>Microsoft Office PowerPoint</Application>
  <PresentationFormat>宽屏</PresentationFormat>
  <Paragraphs>43</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Calibri</vt:lpstr>
      <vt:lpstr>Calibri Light</vt:lpstr>
      <vt:lpstr>Office 主题</vt:lpstr>
      <vt:lpstr>Face Sketch Synthesis Style Similarity:A New Structure Co-occurrence Texture Measure 面部素描合成风格相似度：一种新的结构共现纹理测量 </vt:lpstr>
      <vt:lpstr>PowerPoint 演示文稿</vt:lpstr>
      <vt:lpstr>图1：当前评估措施的不准确性。 本文比较了3种面部素描合成（FSS）算法合成的人脸素描的排名：GAN [15]，FCN [37]和MRF [32]。  根据人类排名（最后一行），GAN排名第一，其次是FCN和MRF草图。 GAN最相似地合成了脸部的结构和纹理。 FCN捕获到了结构但丢失了大量纹理。 MRF几乎完全破坏了脸部的结构。 然而，最常见的评估措施（SSIM [33]，FSIM [38]，VIF [21]和GMSD [35]）未能正确地对素描图进行排名。 只有本文的度量方法（第三行）正确地对结果进行了排名。</vt:lpstr>
      <vt:lpstr>PowerPoint 演示文稿</vt:lpstr>
      <vt:lpstr>本文所提出的 The Scoot measure framework </vt:lpstr>
      <vt:lpstr>PowerPoint 演示文稿</vt:lpstr>
      <vt:lpstr>PowerPoint 演示文稿</vt:lpstr>
      <vt:lpstr>Scoot measure</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Sketch Synthesis Style Similarity:A New Structure Co-occurrence Texture Measure 面部素描合成风格相似度：一种新的结构共现纹理测量 </dc:title>
  <dc:creator>王萌萌</dc:creator>
  <cp:lastModifiedBy>王萌萌</cp:lastModifiedBy>
  <cp:revision>18</cp:revision>
  <dcterms:created xsi:type="dcterms:W3CDTF">2019-03-11T12:56:34Z</dcterms:created>
  <dcterms:modified xsi:type="dcterms:W3CDTF">2019-03-12T02:04:55Z</dcterms:modified>
</cp:coreProperties>
</file>