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2" r:id="rId5"/>
    <p:sldId id="268" r:id="rId6"/>
    <p:sldId id="267" r:id="rId7"/>
    <p:sldId id="264"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14" y="-18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405398A-0B25-460C-9A2C-640894FE77BC}" type="datetimeFigureOut">
              <a:rPr lang="zh-CN" altLang="en-US" smtClean="0"/>
              <a:pPr/>
              <a:t>2019/3/14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22774-D8B2-40F0-9BC3-8EF77FE2447A}" type="slidenum">
              <a:rPr lang="zh-CN" altLang="en-US" smtClean="0"/>
              <a:pPr/>
              <a:t>‹#›</a:t>
            </a:fld>
            <a:endParaRPr lang="zh-CN" altLang="en-US"/>
          </a:p>
        </p:txBody>
      </p:sp>
    </p:spTree>
    <p:extLst>
      <p:ext uri="{BB962C8B-B14F-4D97-AF65-F5344CB8AC3E}">
        <p14:creationId xmlns="" xmlns:p14="http://schemas.microsoft.com/office/powerpoint/2010/main" val="39210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05398A-0B25-460C-9A2C-640894FE77BC}" type="datetimeFigureOut">
              <a:rPr lang="zh-CN" altLang="en-US" smtClean="0"/>
              <a:pPr/>
              <a:t>2019/3/14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22774-D8B2-40F0-9BC3-8EF77FE2447A}" type="slidenum">
              <a:rPr lang="zh-CN" altLang="en-US" smtClean="0"/>
              <a:pPr/>
              <a:t>‹#›</a:t>
            </a:fld>
            <a:endParaRPr lang="zh-CN" altLang="en-US"/>
          </a:p>
        </p:txBody>
      </p:sp>
    </p:spTree>
    <p:extLst>
      <p:ext uri="{BB962C8B-B14F-4D97-AF65-F5344CB8AC3E}">
        <p14:creationId xmlns="" xmlns:p14="http://schemas.microsoft.com/office/powerpoint/2010/main" val="33316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05398A-0B25-460C-9A2C-640894FE77BC}" type="datetimeFigureOut">
              <a:rPr lang="zh-CN" altLang="en-US" smtClean="0"/>
              <a:pPr/>
              <a:t>2019/3/14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22774-D8B2-40F0-9BC3-8EF77FE2447A}" type="slidenum">
              <a:rPr lang="zh-CN" altLang="en-US" smtClean="0"/>
              <a:pPr/>
              <a:t>‹#›</a:t>
            </a:fld>
            <a:endParaRPr lang="zh-CN" altLang="en-US"/>
          </a:p>
        </p:txBody>
      </p:sp>
    </p:spTree>
    <p:extLst>
      <p:ext uri="{BB962C8B-B14F-4D97-AF65-F5344CB8AC3E}">
        <p14:creationId xmlns="" xmlns:p14="http://schemas.microsoft.com/office/powerpoint/2010/main" val="2461692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05398A-0B25-460C-9A2C-640894FE77BC}" type="datetimeFigureOut">
              <a:rPr lang="zh-CN" altLang="en-US" smtClean="0"/>
              <a:pPr/>
              <a:t>2019/3/14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22774-D8B2-40F0-9BC3-8EF77FE2447A}" type="slidenum">
              <a:rPr lang="zh-CN" altLang="en-US" smtClean="0"/>
              <a:pPr/>
              <a:t>‹#›</a:t>
            </a:fld>
            <a:endParaRPr lang="zh-CN" altLang="en-US"/>
          </a:p>
        </p:txBody>
      </p:sp>
    </p:spTree>
    <p:extLst>
      <p:ext uri="{BB962C8B-B14F-4D97-AF65-F5344CB8AC3E}">
        <p14:creationId xmlns="" xmlns:p14="http://schemas.microsoft.com/office/powerpoint/2010/main" val="197981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405398A-0B25-460C-9A2C-640894FE77BC}" type="datetimeFigureOut">
              <a:rPr lang="zh-CN" altLang="en-US" smtClean="0"/>
              <a:pPr/>
              <a:t>2019/3/14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22774-D8B2-40F0-9BC3-8EF77FE2447A}" type="slidenum">
              <a:rPr lang="zh-CN" altLang="en-US" smtClean="0"/>
              <a:pPr/>
              <a:t>‹#›</a:t>
            </a:fld>
            <a:endParaRPr lang="zh-CN" altLang="en-US"/>
          </a:p>
        </p:txBody>
      </p:sp>
    </p:spTree>
    <p:extLst>
      <p:ext uri="{BB962C8B-B14F-4D97-AF65-F5344CB8AC3E}">
        <p14:creationId xmlns="" xmlns:p14="http://schemas.microsoft.com/office/powerpoint/2010/main" val="288274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405398A-0B25-460C-9A2C-640894FE77BC}" type="datetimeFigureOut">
              <a:rPr lang="zh-CN" altLang="en-US" smtClean="0"/>
              <a:pPr/>
              <a:t>2019/3/14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F22774-D8B2-40F0-9BC3-8EF77FE2447A}" type="slidenum">
              <a:rPr lang="zh-CN" altLang="en-US" smtClean="0"/>
              <a:pPr/>
              <a:t>‹#›</a:t>
            </a:fld>
            <a:endParaRPr lang="zh-CN" altLang="en-US"/>
          </a:p>
        </p:txBody>
      </p:sp>
    </p:spTree>
    <p:extLst>
      <p:ext uri="{BB962C8B-B14F-4D97-AF65-F5344CB8AC3E}">
        <p14:creationId xmlns="" xmlns:p14="http://schemas.microsoft.com/office/powerpoint/2010/main" val="379945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405398A-0B25-460C-9A2C-640894FE77BC}" type="datetimeFigureOut">
              <a:rPr lang="zh-CN" altLang="en-US" smtClean="0"/>
              <a:pPr/>
              <a:t>2019/3/14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F22774-D8B2-40F0-9BC3-8EF77FE2447A}" type="slidenum">
              <a:rPr lang="zh-CN" altLang="en-US" smtClean="0"/>
              <a:pPr/>
              <a:t>‹#›</a:t>
            </a:fld>
            <a:endParaRPr lang="zh-CN" altLang="en-US"/>
          </a:p>
        </p:txBody>
      </p:sp>
    </p:spTree>
    <p:extLst>
      <p:ext uri="{BB962C8B-B14F-4D97-AF65-F5344CB8AC3E}">
        <p14:creationId xmlns="" xmlns:p14="http://schemas.microsoft.com/office/powerpoint/2010/main" val="3553945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405398A-0B25-460C-9A2C-640894FE77BC}" type="datetimeFigureOut">
              <a:rPr lang="zh-CN" altLang="en-US" smtClean="0"/>
              <a:pPr/>
              <a:t>2019/3/14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F22774-D8B2-40F0-9BC3-8EF77FE2447A}" type="slidenum">
              <a:rPr lang="zh-CN" altLang="en-US" smtClean="0"/>
              <a:pPr/>
              <a:t>‹#›</a:t>
            </a:fld>
            <a:endParaRPr lang="zh-CN" altLang="en-US"/>
          </a:p>
        </p:txBody>
      </p:sp>
    </p:spTree>
    <p:extLst>
      <p:ext uri="{BB962C8B-B14F-4D97-AF65-F5344CB8AC3E}">
        <p14:creationId xmlns="" xmlns:p14="http://schemas.microsoft.com/office/powerpoint/2010/main" val="3151499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05398A-0B25-460C-9A2C-640894FE77BC}" type="datetimeFigureOut">
              <a:rPr lang="zh-CN" altLang="en-US" smtClean="0"/>
              <a:pPr/>
              <a:t>2019/3/14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F22774-D8B2-40F0-9BC3-8EF77FE2447A}" type="slidenum">
              <a:rPr lang="zh-CN" altLang="en-US" smtClean="0"/>
              <a:pPr/>
              <a:t>‹#›</a:t>
            </a:fld>
            <a:endParaRPr lang="zh-CN" altLang="en-US"/>
          </a:p>
        </p:txBody>
      </p:sp>
    </p:spTree>
    <p:extLst>
      <p:ext uri="{BB962C8B-B14F-4D97-AF65-F5344CB8AC3E}">
        <p14:creationId xmlns="" xmlns:p14="http://schemas.microsoft.com/office/powerpoint/2010/main" val="415106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405398A-0B25-460C-9A2C-640894FE77BC}" type="datetimeFigureOut">
              <a:rPr lang="zh-CN" altLang="en-US" smtClean="0"/>
              <a:pPr/>
              <a:t>2019/3/14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F22774-D8B2-40F0-9BC3-8EF77FE2447A}" type="slidenum">
              <a:rPr lang="zh-CN" altLang="en-US" smtClean="0"/>
              <a:pPr/>
              <a:t>‹#›</a:t>
            </a:fld>
            <a:endParaRPr lang="zh-CN" altLang="en-US"/>
          </a:p>
        </p:txBody>
      </p:sp>
    </p:spTree>
    <p:extLst>
      <p:ext uri="{BB962C8B-B14F-4D97-AF65-F5344CB8AC3E}">
        <p14:creationId xmlns="" xmlns:p14="http://schemas.microsoft.com/office/powerpoint/2010/main" val="295278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405398A-0B25-460C-9A2C-640894FE77BC}" type="datetimeFigureOut">
              <a:rPr lang="zh-CN" altLang="en-US" smtClean="0"/>
              <a:pPr/>
              <a:t>2019/3/14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F22774-D8B2-40F0-9BC3-8EF77FE2447A}" type="slidenum">
              <a:rPr lang="zh-CN" altLang="en-US" smtClean="0"/>
              <a:pPr/>
              <a:t>‹#›</a:t>
            </a:fld>
            <a:endParaRPr lang="zh-CN" altLang="en-US"/>
          </a:p>
        </p:txBody>
      </p:sp>
    </p:spTree>
    <p:extLst>
      <p:ext uri="{BB962C8B-B14F-4D97-AF65-F5344CB8AC3E}">
        <p14:creationId xmlns="" xmlns:p14="http://schemas.microsoft.com/office/powerpoint/2010/main" val="137305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5398A-0B25-460C-9A2C-640894FE77BC}" type="datetimeFigureOut">
              <a:rPr lang="zh-CN" altLang="en-US" smtClean="0"/>
              <a:pPr/>
              <a:t>2019/3/14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22774-D8B2-40F0-9BC3-8EF77FE2447A}" type="slidenum">
              <a:rPr lang="zh-CN" altLang="en-US" smtClean="0"/>
              <a:pPr/>
              <a:t>‹#›</a:t>
            </a:fld>
            <a:endParaRPr lang="zh-CN" altLang="en-US"/>
          </a:p>
        </p:txBody>
      </p:sp>
    </p:spTree>
    <p:extLst>
      <p:ext uri="{BB962C8B-B14F-4D97-AF65-F5344CB8AC3E}">
        <p14:creationId xmlns="" xmlns:p14="http://schemas.microsoft.com/office/powerpoint/2010/main" val="399156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80271" y="1896087"/>
            <a:ext cx="9144000" cy="2387600"/>
          </a:xfrm>
        </p:spPr>
        <p:txBody>
          <a:bodyPr>
            <a:normAutofit/>
          </a:bodyPr>
          <a:lstStyle/>
          <a:p>
            <a:r>
              <a:rPr lang="en-US" altLang="zh-CN" sz="2800" dirty="0" smtClean="0"/>
              <a:t>Reinforced Cross-Modal Matching and Self-Supervised Imitation Learning for Vision-Language Navigation</a:t>
            </a:r>
            <a:r>
              <a:rPr lang="en-US" altLang="zh-CN" sz="3100" dirty="0" smtClean="0"/>
              <a:t/>
            </a:r>
            <a:br>
              <a:rPr lang="en-US" altLang="zh-CN" sz="3100" dirty="0" smtClean="0"/>
            </a:br>
            <a:r>
              <a:rPr lang="zh-CN" altLang="en-US" sz="3100" dirty="0" smtClean="0"/>
              <a:t>（</a:t>
            </a:r>
            <a:r>
              <a:rPr lang="en-US" altLang="zh-CN" sz="3100" dirty="0" smtClean="0"/>
              <a:t>PS</a:t>
            </a:r>
            <a:r>
              <a:rPr lang="zh-CN" altLang="en-US" sz="3100" smtClean="0"/>
              <a:t>：用</a:t>
            </a:r>
            <a:r>
              <a:rPr lang="zh-CN" altLang="en-US" sz="3100" dirty="0" smtClean="0"/>
              <a:t>人话给机器导航）</a:t>
            </a:r>
            <a:r>
              <a:rPr lang="zh-CN" altLang="en-US" dirty="0" smtClean="0"/>
              <a:t/>
            </a:r>
            <a:br>
              <a:rPr lang="zh-CN" altLang="en-US" dirty="0" smtClean="0"/>
            </a:br>
            <a:endParaRPr lang="zh-CN" altLang="en-US" dirty="0"/>
          </a:p>
        </p:txBody>
      </p:sp>
      <p:sp>
        <p:nvSpPr>
          <p:cNvPr id="3" name="副标题 2"/>
          <p:cNvSpPr>
            <a:spLocks noGrp="1"/>
          </p:cNvSpPr>
          <p:nvPr>
            <p:ph type="subTitle" idx="1"/>
          </p:nvPr>
        </p:nvSpPr>
        <p:spPr>
          <a:xfrm>
            <a:off x="1706880" y="4038136"/>
            <a:ext cx="9144000" cy="1655762"/>
          </a:xfrm>
        </p:spPr>
        <p:txBody>
          <a:bodyPr/>
          <a:lstStyle/>
          <a:p>
            <a:r>
              <a:rPr lang="zh-CN" altLang="en-US" dirty="0" smtClean="0"/>
              <a:t>作者：</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464725" y="4540421"/>
            <a:ext cx="9510353" cy="1621228"/>
          </a:xfrm>
          <a:prstGeom prst="rect">
            <a:avLst/>
          </a:prstGeom>
          <a:noFill/>
          <a:ln w="9525">
            <a:noFill/>
            <a:miter lim="800000"/>
            <a:headEnd/>
            <a:tailEnd/>
          </a:ln>
        </p:spPr>
      </p:pic>
    </p:spTree>
    <p:extLst>
      <p:ext uri="{BB962C8B-B14F-4D97-AF65-F5344CB8AC3E}">
        <p14:creationId xmlns="" xmlns:p14="http://schemas.microsoft.com/office/powerpoint/2010/main" val="1198805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03717"/>
            <a:ext cx="10515600" cy="4727991"/>
          </a:xfrm>
        </p:spPr>
        <p:txBody>
          <a:bodyPr>
            <a:normAutofit/>
          </a:bodyPr>
          <a:lstStyle/>
          <a:p>
            <a:endParaRPr lang="en-US" altLang="zh-CN" dirty="0" smtClean="0">
              <a:latin typeface="+mn-ea"/>
            </a:endParaRPr>
          </a:p>
          <a:p>
            <a:r>
              <a:rPr lang="zh-CN" altLang="en-US" b="1" dirty="0" smtClean="0"/>
              <a:t>本文提出的背景</a:t>
            </a:r>
            <a:endParaRPr lang="en-US" altLang="zh-CN" b="1" dirty="0" smtClean="0"/>
          </a:p>
          <a:p>
            <a:endParaRPr lang="en-US" altLang="zh-CN" b="1" dirty="0" smtClean="0"/>
          </a:p>
          <a:p>
            <a:r>
              <a:rPr lang="zh-CN" altLang="en-US" dirty="0" smtClean="0"/>
              <a:t>视觉</a:t>
            </a:r>
            <a:r>
              <a:rPr lang="en-US" altLang="zh-CN" dirty="0" smtClean="0"/>
              <a:t>-</a:t>
            </a:r>
            <a:r>
              <a:rPr lang="zh-CN" altLang="en-US" dirty="0" smtClean="0"/>
              <a:t>语言导航（</a:t>
            </a:r>
            <a:r>
              <a:rPr lang="en-US" altLang="zh-CN" dirty="0" smtClean="0"/>
              <a:t>Vision-language navigation</a:t>
            </a:r>
            <a:r>
              <a:rPr lang="zh-CN" altLang="en-US" dirty="0" smtClean="0"/>
              <a:t>，</a:t>
            </a:r>
            <a:r>
              <a:rPr lang="en-US" altLang="zh-CN" dirty="0" smtClean="0">
                <a:solidFill>
                  <a:srgbClr val="FF0000"/>
                </a:solidFill>
              </a:rPr>
              <a:t>VLN</a:t>
            </a:r>
            <a:r>
              <a:rPr lang="zh-CN" altLang="en-US" dirty="0" smtClean="0"/>
              <a:t>）任务是指在真实的三维环境中让具有实体的智能体进行导航并完成自然语言指令。</a:t>
            </a:r>
            <a:endParaRPr lang="en-US" altLang="zh-CN" b="1" dirty="0"/>
          </a:p>
        </p:txBody>
      </p:sp>
    </p:spTree>
    <p:extLst>
      <p:ext uri="{BB962C8B-B14F-4D97-AF65-F5344CB8AC3E}">
        <p14:creationId xmlns="" xmlns:p14="http://schemas.microsoft.com/office/powerpoint/2010/main" val="704326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954932" y="200465"/>
            <a:ext cx="6315075" cy="6400800"/>
          </a:xfrm>
          <a:prstGeom prst="rect">
            <a:avLst/>
          </a:prstGeom>
          <a:noFill/>
          <a:ln w="9525">
            <a:noFill/>
            <a:miter lim="800000"/>
            <a:headEnd/>
            <a:tailEnd/>
          </a:ln>
        </p:spPr>
      </p:pic>
      <p:sp>
        <p:nvSpPr>
          <p:cNvPr id="7" name="TextBox 6"/>
          <p:cNvSpPr txBox="1"/>
          <p:nvPr/>
        </p:nvSpPr>
        <p:spPr>
          <a:xfrm>
            <a:off x="8187397" y="2757267"/>
            <a:ext cx="2672861" cy="2031325"/>
          </a:xfrm>
          <a:prstGeom prst="rect">
            <a:avLst/>
          </a:prstGeom>
          <a:noFill/>
        </p:spPr>
        <p:txBody>
          <a:bodyPr wrap="square" rtlCol="0">
            <a:spAutoFit/>
          </a:bodyPr>
          <a:lstStyle/>
          <a:p>
            <a:r>
              <a:rPr lang="zh-CN" altLang="en-US" b="1" dirty="0" smtClean="0">
                <a:solidFill>
                  <a:srgbClr val="FF0000"/>
                </a:solidFill>
              </a:rPr>
              <a:t>任务示意 </a:t>
            </a:r>
            <a:r>
              <a:rPr lang="en-US" altLang="zh-CN" b="1" dirty="0" smtClean="0"/>
              <a:t>—— </a:t>
            </a:r>
            <a:r>
              <a:rPr lang="zh-CN" altLang="en-US" b="1" dirty="0" smtClean="0"/>
              <a:t>人类给定指令：右转，面朝厨房。然后左转，从一张桌子旁边经过，进入走廊。沿着走廊继续走，拐进右手边没有门的那个门廊。在厕所门口停下来。</a:t>
            </a:r>
            <a:endParaRPr lang="zh-CN" altLang="en-US" dirty="0"/>
          </a:p>
        </p:txBody>
      </p:sp>
    </p:spTree>
    <p:extLst>
      <p:ext uri="{BB962C8B-B14F-4D97-AF65-F5344CB8AC3E}">
        <p14:creationId xmlns="" xmlns:p14="http://schemas.microsoft.com/office/powerpoint/2010/main" val="4289962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821" y="692769"/>
            <a:ext cx="10515600" cy="768731"/>
          </a:xfrm>
        </p:spPr>
        <p:txBody>
          <a:bodyPr>
            <a:normAutofit/>
          </a:bodyPr>
          <a:lstStyle/>
          <a:p>
            <a:r>
              <a:rPr lang="en-US" altLang="zh-CN" sz="3200" b="1" dirty="0" smtClean="0">
                <a:latin typeface="+mj-ea"/>
              </a:rPr>
              <a:t>VLN</a:t>
            </a:r>
            <a:r>
              <a:rPr lang="zh-CN" altLang="en-US" sz="3200" b="1" dirty="0" smtClean="0">
                <a:latin typeface="+mj-ea"/>
              </a:rPr>
              <a:t>的挑战及</a:t>
            </a:r>
            <a:r>
              <a:rPr lang="en-US" altLang="zh-CN" sz="3200" b="1" dirty="0" smtClean="0">
                <a:latin typeface="+mj-ea"/>
              </a:rPr>
              <a:t>RCM</a:t>
            </a:r>
            <a:endParaRPr lang="zh-CN" altLang="en-US" sz="3200" b="1" dirty="0">
              <a:latin typeface="+mj-ea"/>
            </a:endParaRPr>
          </a:p>
        </p:txBody>
      </p:sp>
      <p:sp>
        <p:nvSpPr>
          <p:cNvPr id="6" name="文本框 5"/>
          <p:cNvSpPr txBox="1"/>
          <p:nvPr/>
        </p:nvSpPr>
        <p:spPr>
          <a:xfrm>
            <a:off x="6935372" y="3221502"/>
            <a:ext cx="4235079" cy="2308324"/>
          </a:xfrm>
          <a:prstGeom prst="rect">
            <a:avLst/>
          </a:prstGeom>
          <a:noFill/>
        </p:spPr>
        <p:txBody>
          <a:bodyPr wrap="square" rtlCol="0">
            <a:spAutoFit/>
          </a:bodyPr>
          <a:lstStyle/>
          <a:p>
            <a:r>
              <a:rPr lang="zh-CN" altLang="en-US" dirty="0" smtClean="0"/>
              <a:t>作者们首先提出了一种新的强化跨模态匹配（</a:t>
            </a:r>
            <a:r>
              <a:rPr lang="en-US" altLang="zh-CN" dirty="0" smtClean="0"/>
              <a:t>RCM</a:t>
            </a:r>
            <a:r>
              <a:rPr lang="zh-CN" altLang="en-US" dirty="0" smtClean="0"/>
              <a:t>）方法，它可以</a:t>
            </a:r>
            <a:r>
              <a:rPr lang="zh-CN" altLang="en-US" dirty="0" smtClean="0">
                <a:solidFill>
                  <a:srgbClr val="FF0000"/>
                </a:solidFill>
              </a:rPr>
              <a:t>通过强化学习的方式同时促进局部和全局的跨模态参照</a:t>
            </a:r>
            <a:r>
              <a:rPr lang="zh-CN" altLang="en-US" dirty="0" smtClean="0"/>
              <a:t>。具体来说，他们</a:t>
            </a:r>
            <a:r>
              <a:rPr lang="zh-CN" altLang="en-US" dirty="0" smtClean="0">
                <a:solidFill>
                  <a:srgbClr val="FF0000"/>
                </a:solidFill>
              </a:rPr>
              <a:t>使用了一个匹配指标，它成为了鼓励模型增强外部指令和运动轨迹之间匹配的固有反馈；模型也使用了一个推理导航器，它用来在局部视觉场景中执行跨模态参照</a:t>
            </a:r>
            <a:r>
              <a:rPr lang="zh-CN" altLang="en-US" dirty="0" smtClean="0"/>
              <a:t>。</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05313" y="2761746"/>
            <a:ext cx="6300940" cy="3526521"/>
          </a:xfrm>
          <a:prstGeom prst="rect">
            <a:avLst/>
          </a:prstGeom>
          <a:noFill/>
          <a:ln w="9525">
            <a:noFill/>
            <a:miter lim="800000"/>
            <a:headEnd/>
            <a:tailEnd/>
          </a:ln>
        </p:spPr>
      </p:pic>
      <p:sp>
        <p:nvSpPr>
          <p:cNvPr id="8" name="TextBox 7"/>
          <p:cNvSpPr txBox="1"/>
          <p:nvPr/>
        </p:nvSpPr>
        <p:spPr>
          <a:xfrm>
            <a:off x="1223889" y="1814732"/>
            <a:ext cx="9340948" cy="646331"/>
          </a:xfrm>
          <a:prstGeom prst="rect">
            <a:avLst/>
          </a:prstGeom>
          <a:noFill/>
        </p:spPr>
        <p:txBody>
          <a:bodyPr wrap="square" rtlCol="0">
            <a:spAutoFit/>
          </a:bodyPr>
          <a:lstStyle/>
          <a:p>
            <a:r>
              <a:rPr lang="zh-CN" altLang="en-US" dirty="0" smtClean="0"/>
              <a:t>在这篇论文中，作者们研究了如何解决这个任务中的三个重点挑战：</a:t>
            </a:r>
            <a:r>
              <a:rPr lang="zh-CN" altLang="en-US" dirty="0" smtClean="0">
                <a:solidFill>
                  <a:srgbClr val="FF0000"/>
                </a:solidFill>
              </a:rPr>
              <a:t>跨模态参照，糟糕的反馈，以及泛化问题</a:t>
            </a:r>
            <a:r>
              <a:rPr lang="zh-CN" altLang="en-US" dirty="0" smtClean="0"/>
              <a:t>。</a:t>
            </a:r>
            <a:endParaRPr lang="zh-CN" altLang="en-US" dirty="0"/>
          </a:p>
        </p:txBody>
      </p:sp>
    </p:spTree>
    <p:extLst>
      <p:ext uri="{BB962C8B-B14F-4D97-AF65-F5344CB8AC3E}">
        <p14:creationId xmlns="" xmlns:p14="http://schemas.microsoft.com/office/powerpoint/2010/main" val="650808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821" y="692769"/>
            <a:ext cx="10515600" cy="768731"/>
          </a:xfrm>
        </p:spPr>
        <p:txBody>
          <a:bodyPr>
            <a:normAutofit/>
          </a:bodyPr>
          <a:lstStyle/>
          <a:p>
            <a:r>
              <a:rPr lang="en-US" altLang="zh-CN" sz="2000" b="1" dirty="0" smtClean="0">
                <a:latin typeface="+mj-ea"/>
              </a:rPr>
              <a:t>RCM</a:t>
            </a:r>
            <a:r>
              <a:rPr lang="zh-CN" altLang="en-US" sz="2000" b="1" dirty="0" smtClean="0">
                <a:latin typeface="+mj-ea"/>
              </a:rPr>
              <a:t>的</a:t>
            </a:r>
            <a:r>
              <a:rPr lang="en-US" altLang="zh-CN" sz="2000" b="1" dirty="0" smtClean="0">
                <a:latin typeface="+mj-ea"/>
              </a:rPr>
              <a:t>Cross-Modal Reasoning </a:t>
            </a:r>
            <a:r>
              <a:rPr lang="en-US" altLang="zh-CN" sz="2000" b="1" dirty="0" smtClean="0">
                <a:latin typeface="+mj-ea"/>
              </a:rPr>
              <a:t>Navigator</a:t>
            </a:r>
            <a:r>
              <a:rPr lang="zh-CN" altLang="en-US" sz="2000" b="1" dirty="0" smtClean="0">
                <a:latin typeface="+mj-ea"/>
              </a:rPr>
              <a:t>和</a:t>
            </a:r>
            <a:r>
              <a:rPr lang="en-US" altLang="zh-CN" sz="2000" b="1" dirty="0" smtClean="0">
                <a:latin typeface="+mj-ea"/>
              </a:rPr>
              <a:t>Cross-Modal Matching Critic</a:t>
            </a:r>
            <a:endParaRPr lang="zh-CN" altLang="en-US" sz="2000" b="1" dirty="0">
              <a:latin typeface="+mj-ea"/>
            </a:endParaRPr>
          </a:p>
        </p:txBody>
      </p:sp>
      <p:pic>
        <p:nvPicPr>
          <p:cNvPr id="1026" name="Picture 2"/>
          <p:cNvPicPr>
            <a:picLocks noChangeAspect="1" noChangeArrowheads="1"/>
          </p:cNvPicPr>
          <p:nvPr/>
        </p:nvPicPr>
        <p:blipFill>
          <a:blip r:embed="rId2" cstate="print"/>
          <a:srcRect/>
          <a:stretch>
            <a:fillRect/>
          </a:stretch>
        </p:blipFill>
        <p:spPr bwMode="auto">
          <a:xfrm>
            <a:off x="717380" y="1884484"/>
            <a:ext cx="5584947" cy="406178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310899" y="2843578"/>
            <a:ext cx="5369415" cy="2474009"/>
          </a:xfrm>
          <a:prstGeom prst="rect">
            <a:avLst/>
          </a:prstGeom>
          <a:noFill/>
          <a:ln w="9525">
            <a:noFill/>
            <a:miter lim="800000"/>
            <a:headEnd/>
            <a:tailEnd/>
          </a:ln>
        </p:spPr>
      </p:pic>
      <p:sp>
        <p:nvSpPr>
          <p:cNvPr id="9" name="TextBox 8"/>
          <p:cNvSpPr txBox="1"/>
          <p:nvPr/>
        </p:nvSpPr>
        <p:spPr>
          <a:xfrm>
            <a:off x="464233" y="6217921"/>
            <a:ext cx="5724644" cy="338554"/>
          </a:xfrm>
          <a:prstGeom prst="rect">
            <a:avLst/>
          </a:prstGeom>
          <a:noFill/>
        </p:spPr>
        <p:txBody>
          <a:bodyPr wrap="none" rtlCol="0">
            <a:spAutoFit/>
          </a:bodyPr>
          <a:lstStyle/>
          <a:p>
            <a:r>
              <a:rPr lang="zh-CN" altLang="en-US" sz="1600" dirty="0" smtClean="0"/>
              <a:t>利用历史文本、当前字段、当前视野来判断出应该走哪个方向</a:t>
            </a:r>
            <a:endParaRPr lang="zh-CN" altLang="en-US" sz="1600" dirty="0"/>
          </a:p>
        </p:txBody>
      </p:sp>
      <p:sp>
        <p:nvSpPr>
          <p:cNvPr id="10" name="TextBox 9"/>
          <p:cNvSpPr txBox="1"/>
          <p:nvPr/>
        </p:nvSpPr>
        <p:spPr>
          <a:xfrm>
            <a:off x="7158110" y="6201508"/>
            <a:ext cx="3672800" cy="338554"/>
          </a:xfrm>
          <a:prstGeom prst="rect">
            <a:avLst/>
          </a:prstGeom>
          <a:noFill/>
        </p:spPr>
        <p:txBody>
          <a:bodyPr wrap="none" rtlCol="0">
            <a:spAutoFit/>
          </a:bodyPr>
          <a:lstStyle/>
          <a:p>
            <a:r>
              <a:rPr lang="zh-CN" altLang="en-US" sz="1600" dirty="0" smtClean="0"/>
              <a:t>通过语言和当前运行轨迹进行内部修正</a:t>
            </a:r>
            <a:endParaRPr lang="zh-CN" altLang="en-US" sz="1600" dirty="0"/>
          </a:p>
        </p:txBody>
      </p:sp>
    </p:spTree>
    <p:extLst>
      <p:ext uri="{BB962C8B-B14F-4D97-AF65-F5344CB8AC3E}">
        <p14:creationId xmlns="" xmlns:p14="http://schemas.microsoft.com/office/powerpoint/2010/main" val="650808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821" y="692769"/>
            <a:ext cx="10515600" cy="768731"/>
          </a:xfrm>
        </p:spPr>
        <p:txBody>
          <a:bodyPr>
            <a:normAutofit/>
          </a:bodyPr>
          <a:lstStyle/>
          <a:p>
            <a:r>
              <a:rPr lang="zh-CN" altLang="en-US" sz="3200" b="1" dirty="0" smtClean="0">
                <a:latin typeface="+mj-ea"/>
              </a:rPr>
              <a:t>本文自监督模仿学习</a:t>
            </a:r>
            <a:r>
              <a:rPr lang="en-US" altLang="zh-CN" sz="3200" b="1" dirty="0" smtClean="0">
                <a:latin typeface="+mj-ea"/>
              </a:rPr>
              <a:t>----SIL</a:t>
            </a:r>
            <a:r>
              <a:rPr lang="zh-CN" altLang="en-US" sz="3200" b="1" dirty="0" smtClean="0">
                <a:latin typeface="+mj-ea"/>
              </a:rPr>
              <a:t>算法</a:t>
            </a:r>
            <a:endParaRPr lang="zh-CN" altLang="en-US" sz="3200" b="1" dirty="0">
              <a:latin typeface="+mj-ea"/>
            </a:endParaRPr>
          </a:p>
        </p:txBody>
      </p:sp>
      <p:pic>
        <p:nvPicPr>
          <p:cNvPr id="3074" name="Picture 2"/>
          <p:cNvPicPr>
            <a:picLocks noChangeAspect="1" noChangeArrowheads="1"/>
          </p:cNvPicPr>
          <p:nvPr/>
        </p:nvPicPr>
        <p:blipFill>
          <a:blip r:embed="rId2" cstate="print"/>
          <a:srcRect/>
          <a:stretch>
            <a:fillRect/>
          </a:stretch>
        </p:blipFill>
        <p:spPr bwMode="auto">
          <a:xfrm>
            <a:off x="502263" y="1937388"/>
            <a:ext cx="6382471" cy="3352067"/>
          </a:xfrm>
          <a:prstGeom prst="rect">
            <a:avLst/>
          </a:prstGeom>
          <a:noFill/>
          <a:ln w="9525">
            <a:noFill/>
            <a:miter lim="800000"/>
            <a:headEnd/>
            <a:tailEnd/>
          </a:ln>
        </p:spPr>
      </p:pic>
      <p:sp>
        <p:nvSpPr>
          <p:cNvPr id="7" name="TextBox 6"/>
          <p:cNvSpPr txBox="1"/>
          <p:nvPr/>
        </p:nvSpPr>
        <p:spPr>
          <a:xfrm>
            <a:off x="7934180" y="2236764"/>
            <a:ext cx="3165229" cy="3108960"/>
          </a:xfrm>
          <a:prstGeom prst="rect">
            <a:avLst/>
          </a:prstGeom>
          <a:noFill/>
        </p:spPr>
        <p:txBody>
          <a:bodyPr wrap="square" rtlCol="0">
            <a:spAutoFit/>
          </a:bodyPr>
          <a:lstStyle/>
          <a:p>
            <a:r>
              <a:rPr lang="zh-CN" altLang="en-US" dirty="0" smtClean="0"/>
              <a:t>为了</a:t>
            </a:r>
            <a:r>
              <a:rPr lang="zh-CN" altLang="en-US" dirty="0" smtClean="0">
                <a:solidFill>
                  <a:srgbClr val="FF0000"/>
                </a:solidFill>
              </a:rPr>
              <a:t>提高学习到的策略的泛化性</a:t>
            </a:r>
            <a:r>
              <a:rPr lang="zh-CN" altLang="en-US" dirty="0" smtClean="0"/>
              <a:t>，作者们还进一步提出了一个自监督模仿学习（</a:t>
            </a:r>
            <a:r>
              <a:rPr lang="en-US" altLang="zh-CN" dirty="0" smtClean="0"/>
              <a:t>SIL</a:t>
            </a:r>
            <a:r>
              <a:rPr lang="zh-CN" altLang="en-US" dirty="0" smtClean="0"/>
              <a:t>）方法，</a:t>
            </a:r>
            <a:r>
              <a:rPr lang="zh-CN" altLang="en-US" dirty="0" smtClean="0">
                <a:solidFill>
                  <a:srgbClr val="FF0000"/>
                </a:solidFill>
              </a:rPr>
              <a:t>通过模仿自己以往的良好决策的方式探索未曾见过的环境</a:t>
            </a:r>
            <a:r>
              <a:rPr lang="zh-CN" altLang="en-US" dirty="0" smtClean="0"/>
              <a:t>。作者们表明了 </a:t>
            </a:r>
            <a:r>
              <a:rPr lang="en-US" altLang="zh-CN" dirty="0" smtClean="0"/>
              <a:t>SIL </a:t>
            </a:r>
            <a:r>
              <a:rPr lang="zh-CN" altLang="en-US" dirty="0" smtClean="0"/>
              <a:t>可以逼近出更好、更高效的策略，这极大程度减小了智能体在见过和未见过的环境中的成功率表现的差别（从 </a:t>
            </a:r>
            <a:r>
              <a:rPr lang="en-US" altLang="zh-CN" dirty="0" smtClean="0"/>
              <a:t>30.7% </a:t>
            </a:r>
            <a:r>
              <a:rPr lang="zh-CN" altLang="en-US" dirty="0" smtClean="0"/>
              <a:t>降低到 </a:t>
            </a:r>
            <a:r>
              <a:rPr lang="en-US" altLang="zh-CN" dirty="0" smtClean="0"/>
              <a:t>11.7%</a:t>
            </a:r>
            <a:r>
              <a:rPr lang="zh-CN" altLang="en-US" dirty="0" smtClean="0"/>
              <a:t>）。</a:t>
            </a:r>
            <a:endParaRPr lang="zh-CN" altLang="en-US" dirty="0"/>
          </a:p>
        </p:txBody>
      </p:sp>
    </p:spTree>
    <p:extLst>
      <p:ext uri="{BB962C8B-B14F-4D97-AF65-F5344CB8AC3E}">
        <p14:creationId xmlns="" xmlns:p14="http://schemas.microsoft.com/office/powerpoint/2010/main" val="650808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8375" y="417879"/>
            <a:ext cx="9671304" cy="412115"/>
          </a:xfrm>
        </p:spPr>
        <p:txBody>
          <a:bodyPr>
            <a:normAutofit fontScale="90000"/>
          </a:bodyPr>
          <a:lstStyle/>
          <a:p>
            <a:r>
              <a:rPr lang="zh-CN" altLang="en-US" dirty="0" smtClean="0"/>
              <a:t>实验</a:t>
            </a:r>
            <a:endParaRPr lang="en-US" altLang="zh-CN" dirty="0" smtClean="0"/>
          </a:p>
        </p:txBody>
      </p:sp>
      <p:sp>
        <p:nvSpPr>
          <p:cNvPr id="3" name="内容占位符 2"/>
          <p:cNvSpPr>
            <a:spLocks noGrp="1"/>
          </p:cNvSpPr>
          <p:nvPr>
            <p:ph idx="1"/>
          </p:nvPr>
        </p:nvSpPr>
        <p:spPr>
          <a:xfrm>
            <a:off x="838200" y="1234440"/>
            <a:ext cx="10515600" cy="4942523"/>
          </a:xfrm>
        </p:spPr>
        <p:txBody>
          <a:bodyPr/>
          <a:lstStyle/>
          <a:p>
            <a:r>
              <a:rPr lang="zh-CN" altLang="en-US" dirty="0" smtClean="0"/>
              <a:t>在一个 </a:t>
            </a:r>
            <a:r>
              <a:rPr lang="en-US" altLang="zh-CN" dirty="0" smtClean="0"/>
              <a:t>VLN benchmark </a:t>
            </a:r>
            <a:r>
              <a:rPr lang="zh-CN" altLang="en-US" dirty="0" smtClean="0"/>
              <a:t>数据集上进行的评估结果表明，作者们提出的 </a:t>
            </a:r>
            <a:r>
              <a:rPr lang="en-US" altLang="zh-CN" dirty="0" smtClean="0"/>
              <a:t>RCM </a:t>
            </a:r>
            <a:r>
              <a:rPr lang="zh-CN" altLang="en-US" dirty="0" smtClean="0"/>
              <a:t>模型大幅超越已有模型，</a:t>
            </a:r>
            <a:r>
              <a:rPr lang="en-US" altLang="zh-CN" dirty="0" smtClean="0"/>
              <a:t>SPL </a:t>
            </a:r>
            <a:r>
              <a:rPr lang="zh-CN" altLang="en-US" dirty="0" smtClean="0"/>
              <a:t>分数提高了 </a:t>
            </a:r>
            <a:r>
              <a:rPr lang="en-US" altLang="zh-CN" dirty="0" smtClean="0"/>
              <a:t>10%</a:t>
            </a:r>
            <a:r>
              <a:rPr lang="zh-CN" altLang="en-US" dirty="0" smtClean="0"/>
              <a:t>，成为了新的 </a:t>
            </a:r>
            <a:r>
              <a:rPr lang="en-US" altLang="zh-CN" dirty="0" smtClean="0"/>
              <a:t>SOTA</a:t>
            </a:r>
            <a:r>
              <a:rPr lang="zh-CN" altLang="en-US" dirty="0" smtClean="0"/>
              <a:t>。</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04364" y="2793316"/>
            <a:ext cx="6326430" cy="3670295"/>
          </a:xfrm>
          <a:prstGeom prst="rect">
            <a:avLst/>
          </a:prstGeom>
          <a:noFill/>
          <a:ln w="9525">
            <a:noFill/>
            <a:miter lim="800000"/>
            <a:headEnd/>
            <a:tailEnd/>
          </a:ln>
        </p:spPr>
      </p:pic>
      <p:sp>
        <p:nvSpPr>
          <p:cNvPr id="5" name="TextBox 4"/>
          <p:cNvSpPr txBox="1"/>
          <p:nvPr/>
        </p:nvSpPr>
        <p:spPr>
          <a:xfrm>
            <a:off x="7596553" y="3938953"/>
            <a:ext cx="3812345" cy="1200329"/>
          </a:xfrm>
          <a:prstGeom prst="rect">
            <a:avLst/>
          </a:prstGeom>
          <a:noFill/>
        </p:spPr>
        <p:txBody>
          <a:bodyPr wrap="square" rtlCol="0">
            <a:spAutoFit/>
          </a:bodyPr>
          <a:lstStyle/>
          <a:p>
            <a:r>
              <a:rPr lang="zh-CN" altLang="en-US" dirty="0" smtClean="0"/>
              <a:t>路径长度（</a:t>
            </a:r>
            <a:r>
              <a:rPr lang="en-US" altLang="zh-CN" dirty="0" smtClean="0"/>
              <a:t>pl</a:t>
            </a:r>
            <a:r>
              <a:rPr lang="zh-CN" altLang="en-US" dirty="0" smtClean="0"/>
              <a:t>）、导航错误</a:t>
            </a:r>
            <a:r>
              <a:rPr lang="en-US" altLang="zh-CN" dirty="0" smtClean="0"/>
              <a:t>(ne)</a:t>
            </a:r>
            <a:r>
              <a:rPr lang="zh-CN" altLang="en-US" dirty="0" smtClean="0"/>
              <a:t>、</a:t>
            </a:r>
            <a:r>
              <a:rPr lang="en-US" altLang="zh-CN" smtClean="0"/>
              <a:t>oracle</a:t>
            </a:r>
            <a:r>
              <a:rPr lang="zh-CN" altLang="en-US" smtClean="0"/>
              <a:t>成功率</a:t>
            </a:r>
            <a:r>
              <a:rPr lang="zh-CN" altLang="en-US" dirty="0" smtClean="0"/>
              <a:t>（</a:t>
            </a:r>
            <a:r>
              <a:rPr lang="en-US" altLang="zh-CN" dirty="0" err="1" smtClean="0"/>
              <a:t>osr</a:t>
            </a:r>
            <a:r>
              <a:rPr lang="zh-CN" altLang="en-US" dirty="0" smtClean="0"/>
              <a:t>）、成功率（</a:t>
            </a:r>
            <a:r>
              <a:rPr lang="en-US" altLang="zh-CN" dirty="0" err="1" smtClean="0"/>
              <a:t>sr</a:t>
            </a:r>
            <a:r>
              <a:rPr lang="zh-CN" altLang="en-US" dirty="0" smtClean="0"/>
              <a:t>）、</a:t>
            </a:r>
            <a:r>
              <a:rPr lang="zh-CN" altLang="en-US" dirty="0" smtClean="0">
                <a:solidFill>
                  <a:srgbClr val="FF0000"/>
                </a:solidFill>
              </a:rPr>
              <a:t>成功率</a:t>
            </a:r>
            <a:r>
              <a:rPr lang="zh-CN" altLang="en-US" dirty="0" smtClean="0">
                <a:solidFill>
                  <a:srgbClr val="FF0000"/>
                </a:solidFill>
              </a:rPr>
              <a:t>加权逆路径长度（</a:t>
            </a:r>
            <a:r>
              <a:rPr lang="en-US" altLang="zh-CN" dirty="0" smtClean="0">
                <a:solidFill>
                  <a:srgbClr val="FF0000"/>
                </a:solidFill>
              </a:rPr>
              <a:t>SPL</a:t>
            </a:r>
            <a:r>
              <a:rPr lang="zh-CN" altLang="en-US" dirty="0" smtClean="0">
                <a:solidFill>
                  <a:srgbClr val="FF0000"/>
                </a:solidFill>
              </a:rPr>
              <a:t>）</a:t>
            </a:r>
            <a:r>
              <a:rPr lang="zh-CN" altLang="en-US" dirty="0" smtClean="0"/>
              <a:t>。</a:t>
            </a:r>
          </a:p>
          <a:p>
            <a:endParaRPr lang="zh-CN" altLang="en-US" dirty="0"/>
          </a:p>
        </p:txBody>
      </p:sp>
    </p:spTree>
    <p:extLst>
      <p:ext uri="{BB962C8B-B14F-4D97-AF65-F5344CB8AC3E}">
        <p14:creationId xmlns="" xmlns:p14="http://schemas.microsoft.com/office/powerpoint/2010/main" val="3766124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1930" y="2236764"/>
            <a:ext cx="10515600" cy="2743199"/>
          </a:xfrm>
        </p:spPr>
        <p:txBody>
          <a:bodyPr>
            <a:normAutofit/>
          </a:bodyPr>
          <a:lstStyle/>
          <a:p>
            <a:pPr algn="ctr">
              <a:buNone/>
            </a:pPr>
            <a:r>
              <a:rPr lang="zh-CN" altLang="en-US" sz="3200" dirty="0" smtClean="0">
                <a:latin typeface="+mj-ea"/>
                <a:ea typeface="+mj-ea"/>
              </a:rPr>
              <a:t>结论</a:t>
            </a:r>
            <a:endParaRPr lang="en-US" altLang="zh-CN" sz="3200" dirty="0" smtClean="0">
              <a:latin typeface="+mj-ea"/>
              <a:ea typeface="+mj-ea"/>
            </a:endParaRPr>
          </a:p>
          <a:p>
            <a:pPr>
              <a:buNone/>
            </a:pPr>
            <a:r>
              <a:rPr lang="en-US" altLang="zh-CN" dirty="0" smtClean="0"/>
              <a:t>VLN</a:t>
            </a:r>
            <a:r>
              <a:rPr lang="zh-CN" altLang="en-US" dirty="0" smtClean="0"/>
              <a:t>本身就是一个很难处理的任务，他们提出的学习框架是</a:t>
            </a:r>
            <a:r>
              <a:rPr lang="zh-CN" altLang="en-US" dirty="0" smtClean="0">
                <a:solidFill>
                  <a:srgbClr val="FF0000"/>
                </a:solidFill>
              </a:rPr>
              <a:t>模块化的、不依赖模型</a:t>
            </a:r>
            <a:r>
              <a:rPr lang="zh-CN" altLang="en-US" dirty="0" smtClean="0"/>
              <a:t>的，其中的组件未来都可以继续分别作出改进。论文中的 </a:t>
            </a:r>
            <a:r>
              <a:rPr lang="en-US" altLang="zh-CN" dirty="0" smtClean="0"/>
              <a:t>ablation study </a:t>
            </a:r>
            <a:r>
              <a:rPr lang="zh-CN" altLang="en-US" dirty="0" smtClean="0"/>
              <a:t>也表明了每个组件各自的效果。</a:t>
            </a:r>
            <a:endParaRPr lang="zh-CN" altLang="en-US" dirty="0"/>
          </a:p>
        </p:txBody>
      </p:sp>
    </p:spTree>
    <p:extLst>
      <p:ext uri="{BB962C8B-B14F-4D97-AF65-F5344CB8AC3E}">
        <p14:creationId xmlns="" xmlns:p14="http://schemas.microsoft.com/office/powerpoint/2010/main" val="4165832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463</Words>
  <Application>Microsoft Office PowerPoint</Application>
  <PresentationFormat>自定义</PresentationFormat>
  <Paragraphs>20</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Reinforced Cross-Modal Matching and Self-Supervised Imitation Learning for Vision-Language Navigation （PS：用人话给机器导航） </vt:lpstr>
      <vt:lpstr>幻灯片 2</vt:lpstr>
      <vt:lpstr>幻灯片 3</vt:lpstr>
      <vt:lpstr>VLN的挑战及RCM</vt:lpstr>
      <vt:lpstr>RCM的Cross-Modal Reasoning Navigator和Cross-Modal Matching Critic</vt:lpstr>
      <vt:lpstr>本文自监督模仿学习----SIL算法</vt:lpstr>
      <vt:lpstr>实验</vt:lpstr>
      <vt:lpstr>幻灯片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Sketch Synthesis Style Similarity:A New Structure Co-occurrence Texture Measure 面部素描合成风格相似度：一种新的结构共现纹理测量 </dc:title>
  <dc:creator>王萌萌</dc:creator>
  <cp:lastModifiedBy>Administrator</cp:lastModifiedBy>
  <cp:revision>36</cp:revision>
  <dcterms:created xsi:type="dcterms:W3CDTF">2019-03-11T12:56:34Z</dcterms:created>
  <dcterms:modified xsi:type="dcterms:W3CDTF">2019-03-14T08:36:11Z</dcterms:modified>
</cp:coreProperties>
</file>