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7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3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7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0F4A-748F-4FFF-B4C1-1979F444DDFD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0397-FEC4-4E60-9420-DA5410BC7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Selective Anchor-Free Module for Single-Shot Object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0304" y="4699318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Chenchen</a:t>
            </a:r>
            <a:r>
              <a:rPr lang="en-US" altLang="zh-CN" dirty="0" smtClean="0"/>
              <a:t> Zhu   </a:t>
            </a:r>
            <a:r>
              <a:rPr lang="en-US" altLang="zh-CN" dirty="0" err="1" smtClean="0"/>
              <a:t>Yihui</a:t>
            </a:r>
            <a:r>
              <a:rPr lang="en-US" altLang="zh-CN" dirty="0" smtClean="0"/>
              <a:t> He  </a:t>
            </a:r>
            <a:r>
              <a:rPr lang="en-US" altLang="zh-CN" dirty="0" err="1" smtClean="0"/>
              <a:t>Marios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Savvides</a:t>
            </a:r>
            <a:endParaRPr lang="en-US" altLang="zh-CN" dirty="0" smtClean="0"/>
          </a:p>
          <a:p>
            <a:r>
              <a:rPr lang="en-US" altLang="zh-CN" dirty="0" smtClean="0"/>
              <a:t>Carnegie Mellon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4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920" y="1088137"/>
            <a:ext cx="10515600" cy="4425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en-US" altLang="zh-CN" sz="2400" dirty="0" smtClean="0">
                <a:latin typeface="+mn-ea"/>
              </a:rPr>
              <a:t>COCO</a:t>
            </a:r>
            <a:r>
              <a:rPr lang="zh-CN" altLang="en-US" sz="2400" dirty="0" smtClean="0">
                <a:latin typeface="+mn-ea"/>
              </a:rPr>
              <a:t>数据集进行实验分析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作者在</a:t>
            </a:r>
            <a:r>
              <a:rPr lang="en-US" altLang="zh-CN" sz="2400" dirty="0" smtClean="0">
                <a:latin typeface="+mn-ea"/>
              </a:rPr>
              <a:t>ablation study</a:t>
            </a:r>
            <a:r>
              <a:rPr lang="zh-CN" altLang="en-US" sz="2400" dirty="0" smtClean="0">
                <a:latin typeface="+mn-ea"/>
              </a:rPr>
              <a:t>部分分析了</a:t>
            </a:r>
            <a:r>
              <a:rPr lang="en-US" altLang="zh-CN" sz="2400" dirty="0" smtClean="0">
                <a:latin typeface="+mn-ea"/>
              </a:rPr>
              <a:t>anchor-free</a:t>
            </a:r>
            <a:r>
              <a:rPr lang="zh-CN" altLang="en-US" sz="2400" dirty="0" smtClean="0">
                <a:latin typeface="+mn-ea"/>
              </a:rPr>
              <a:t>的必要性，</a:t>
            </a:r>
            <a:r>
              <a:rPr lang="en-US" altLang="zh-CN" sz="2400" dirty="0" smtClean="0">
                <a:latin typeface="+mn-ea"/>
              </a:rPr>
              <a:t>online feature selection</a:t>
            </a:r>
            <a:r>
              <a:rPr lang="zh-CN" altLang="en-US" sz="2400" dirty="0" smtClean="0">
                <a:latin typeface="+mn-ea"/>
              </a:rPr>
              <a:t>的重要性，以及选择的</a:t>
            </a:r>
            <a:r>
              <a:rPr lang="en-US" altLang="zh-CN" sz="2400" dirty="0" smtClean="0">
                <a:latin typeface="+mn-ea"/>
              </a:rPr>
              <a:t>feature level</a:t>
            </a:r>
            <a:r>
              <a:rPr lang="zh-CN" altLang="en-US" sz="2400" dirty="0" smtClean="0">
                <a:latin typeface="+mn-ea"/>
              </a:rPr>
              <a:t>是不是最优的。同时还指出</a:t>
            </a:r>
            <a:r>
              <a:rPr lang="en-US" altLang="zh-CN" sz="2400" dirty="0" smtClean="0">
                <a:latin typeface="+mn-ea"/>
              </a:rPr>
              <a:t>FSAF</a:t>
            </a:r>
            <a:r>
              <a:rPr lang="zh-CN" altLang="en-US" sz="2400" dirty="0" smtClean="0">
                <a:latin typeface="+mn-ea"/>
              </a:rPr>
              <a:t>非常</a:t>
            </a:r>
            <a:r>
              <a:rPr lang="en-US" altLang="zh-CN" sz="2400" dirty="0" smtClean="0">
                <a:latin typeface="+mn-ea"/>
              </a:rPr>
              <a:t>robust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efficient</a:t>
            </a:r>
            <a:r>
              <a:rPr lang="zh-CN" altLang="en-US" sz="2400" dirty="0" smtClean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65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13" y="2139696"/>
            <a:ext cx="5113735" cy="3628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77" y="2025788"/>
            <a:ext cx="5085588" cy="37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0A3F1F3-5B14-43B3-9889-D8A55619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1480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背景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目标检测中物体</a:t>
            </a:r>
            <a:r>
              <a:rPr lang="zh-CN" altLang="en-US" dirty="0" smtClean="0">
                <a:latin typeface="+mj-ea"/>
                <a:ea typeface="+mj-ea"/>
              </a:rPr>
              <a:t>尺度变化问题</a:t>
            </a:r>
            <a:r>
              <a:rPr lang="zh-CN" altLang="en-US" dirty="0">
                <a:latin typeface="+mj-ea"/>
                <a:ea typeface="+mj-ea"/>
              </a:rPr>
              <a:t>一直是个难解决的问题</a:t>
            </a:r>
            <a:r>
              <a:rPr lang="zh-CN" altLang="en-US" dirty="0" smtClean="0">
                <a:latin typeface="+mj-ea"/>
                <a:ea typeface="+mj-ea"/>
              </a:rPr>
              <a:t>，目前</a:t>
            </a:r>
            <a:r>
              <a:rPr lang="zh-CN" altLang="en-US" dirty="0">
                <a:latin typeface="+mj-ea"/>
                <a:ea typeface="+mj-ea"/>
              </a:rPr>
              <a:t>为止主要是</a:t>
            </a:r>
            <a:r>
              <a:rPr lang="zh-CN" altLang="en-US" dirty="0" smtClean="0">
                <a:latin typeface="+mj-ea"/>
                <a:ea typeface="+mj-ea"/>
              </a:rPr>
              <a:t>从网络结构</a:t>
            </a:r>
            <a:r>
              <a:rPr lang="zh-CN" altLang="en-US" dirty="0">
                <a:latin typeface="+mj-ea"/>
                <a:ea typeface="+mj-ea"/>
              </a:rPr>
              <a:t>设计、损失函数、训练方式等方面去缓解尺度带来的</a:t>
            </a:r>
            <a:r>
              <a:rPr lang="zh-CN" altLang="en-US" dirty="0" smtClean="0">
                <a:latin typeface="+mj-ea"/>
                <a:ea typeface="+mj-ea"/>
              </a:rPr>
              <a:t>烦恼。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大多数的</a:t>
            </a:r>
            <a:r>
              <a:rPr lang="en-US" altLang="zh-CN" dirty="0">
                <a:latin typeface="+mj-ea"/>
                <a:ea typeface="+mj-ea"/>
              </a:rPr>
              <a:t>Detector</a:t>
            </a:r>
            <a:r>
              <a:rPr lang="zh-CN" altLang="en-US" dirty="0">
                <a:latin typeface="+mj-ea"/>
                <a:ea typeface="+mj-ea"/>
              </a:rPr>
              <a:t>模型改进方法都集中在了</a:t>
            </a:r>
            <a:r>
              <a:rPr lang="en-US" altLang="zh-CN" dirty="0">
                <a:latin typeface="+mj-ea"/>
                <a:ea typeface="+mj-ea"/>
              </a:rPr>
              <a:t>two-stage</a:t>
            </a:r>
            <a:r>
              <a:rPr lang="zh-CN" altLang="en-US" dirty="0">
                <a:latin typeface="+mj-ea"/>
                <a:ea typeface="+mj-ea"/>
              </a:rPr>
              <a:t>阵营</a:t>
            </a:r>
            <a:r>
              <a:rPr lang="zh-CN" altLang="en-US" dirty="0" smtClean="0">
                <a:latin typeface="+mj-ea"/>
                <a:ea typeface="+mj-ea"/>
              </a:rPr>
              <a:t>中。</a:t>
            </a:r>
            <a:r>
              <a:rPr lang="en-US" altLang="zh-CN" dirty="0" smtClean="0">
                <a:latin typeface="+mj-ea"/>
                <a:ea typeface="+mj-ea"/>
              </a:rPr>
              <a:t>One-Stage</a:t>
            </a:r>
            <a:r>
              <a:rPr lang="zh-CN" altLang="en-US" dirty="0">
                <a:latin typeface="+mj-ea"/>
                <a:ea typeface="+mj-ea"/>
              </a:rPr>
              <a:t>其实更难一些，因为它依赖于全卷积结构来对</a:t>
            </a:r>
            <a:r>
              <a:rPr lang="en-US" altLang="zh-CN" dirty="0">
                <a:latin typeface="+mj-ea"/>
                <a:ea typeface="+mj-ea"/>
              </a:rPr>
              <a:t>feature map</a:t>
            </a:r>
            <a:r>
              <a:rPr lang="zh-CN" altLang="en-US" dirty="0">
                <a:latin typeface="+mj-ea"/>
                <a:ea typeface="+mj-ea"/>
              </a:rPr>
              <a:t>上进行均匀采样的</a:t>
            </a:r>
            <a:r>
              <a:rPr lang="en-US" altLang="zh-CN" dirty="0">
                <a:latin typeface="+mj-ea"/>
                <a:ea typeface="+mj-ea"/>
              </a:rPr>
              <a:t>anchor</a:t>
            </a:r>
            <a:r>
              <a:rPr lang="zh-CN" altLang="en-US" dirty="0">
                <a:latin typeface="+mj-ea"/>
                <a:ea typeface="+mj-ea"/>
              </a:rPr>
              <a:t>进行分类和位置调整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281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2064"/>
            <a:ext cx="10515600" cy="5664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动机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 smtClean="0">
                <a:latin typeface="+mj-ea"/>
                <a:ea typeface="+mj-ea"/>
              </a:rPr>
              <a:t>RetinaNet</a:t>
            </a:r>
            <a:r>
              <a:rPr lang="zh-CN" altLang="en-US" dirty="0">
                <a:latin typeface="+mj-ea"/>
              </a:rPr>
              <a:t>方法</a:t>
            </a:r>
            <a:r>
              <a:rPr lang="zh-CN" altLang="en-US" dirty="0" smtClean="0">
                <a:latin typeface="+mj-ea"/>
                <a:ea typeface="+mj-ea"/>
              </a:rPr>
              <a:t>存在局限，即训练每个实例的所选特征级别可能不是最佳的。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本文的动机是对现有的</a:t>
            </a:r>
            <a:r>
              <a:rPr lang="en-US" altLang="zh-CN" dirty="0" err="1" smtClean="0">
                <a:latin typeface="+mj-ea"/>
                <a:ea typeface="+mj-ea"/>
              </a:rPr>
              <a:t>RetinaNet</a:t>
            </a:r>
            <a:r>
              <a:rPr lang="zh-CN" altLang="en-US" dirty="0">
                <a:latin typeface="+mj-ea"/>
                <a:ea typeface="+mj-ea"/>
              </a:rPr>
              <a:t>方法进行</a:t>
            </a:r>
            <a:r>
              <a:rPr lang="zh-CN" altLang="en-US" dirty="0" smtClean="0">
                <a:latin typeface="+mj-ea"/>
                <a:ea typeface="+mj-ea"/>
              </a:rPr>
              <a:t>改进，不使用有</a:t>
            </a:r>
            <a:r>
              <a:rPr lang="en-US" altLang="zh-CN" dirty="0" smtClean="0">
                <a:latin typeface="+mj-ea"/>
                <a:ea typeface="+mj-ea"/>
              </a:rPr>
              <a:t>anchor</a:t>
            </a:r>
            <a:r>
              <a:rPr lang="zh-CN" altLang="en-US" dirty="0" smtClean="0">
                <a:latin typeface="+mj-ea"/>
                <a:ea typeface="+mj-ea"/>
              </a:rPr>
              <a:t>框来约束模块中的特征选择。而是让模型自动学习选择合适的</a:t>
            </a:r>
            <a:r>
              <a:rPr lang="en-US" altLang="zh-CN" dirty="0" smtClean="0">
                <a:latin typeface="+mj-ea"/>
                <a:ea typeface="+mj-ea"/>
              </a:rPr>
              <a:t>feature </a:t>
            </a:r>
            <a:r>
              <a:rPr lang="zh-CN" altLang="en-US" dirty="0" smtClean="0">
                <a:latin typeface="+mj-ea"/>
                <a:ea typeface="+mj-ea"/>
              </a:rPr>
              <a:t>去做预测。</a:t>
            </a:r>
          </a:p>
          <a:p>
            <a:pPr marL="0" indent="0"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4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D1B378-A099-4AA4-A6C3-3CEEA3C3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84721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文章</a:t>
            </a:r>
            <a:r>
              <a:rPr lang="zh-CN" altLang="en-US" dirty="0" smtClean="0"/>
              <a:t>贡献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）提出</a:t>
            </a:r>
            <a:r>
              <a:rPr lang="zh-CN" altLang="en-US" dirty="0"/>
              <a:t>一种简单有效的方法，叫做无锚点特征选择模块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）使用</a:t>
            </a:r>
            <a:r>
              <a:rPr lang="zh-CN" altLang="en-US" dirty="0"/>
              <a:t>大量的目标检测基准实验证明了本文提出的方法的有效性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3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432" y="594361"/>
            <a:ext cx="11213592" cy="3182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Method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本文使用的骨干网络为</a:t>
            </a:r>
            <a:r>
              <a:rPr lang="en-US" altLang="zh-CN" dirty="0" smtClean="0"/>
              <a:t>ResNeXt-101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RetinaNet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FSAF(feature selective anchor-free)</a:t>
            </a:r>
            <a:r>
              <a:rPr lang="zh-CN" altLang="en-US" dirty="0" smtClean="0"/>
              <a:t>模块。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单阶段目标检测网络</a:t>
            </a:r>
            <a:r>
              <a:rPr lang="en-US" altLang="zh-CN" dirty="0" err="1" smtClean="0"/>
              <a:t>RetinaNet</a:t>
            </a:r>
            <a:r>
              <a:rPr lang="zh-CN" altLang="en-US" dirty="0" smtClean="0"/>
              <a:t>实质是基于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+ FPN + FCN</a:t>
            </a:r>
            <a:r>
              <a:rPr lang="zh-CN" altLang="en-US" dirty="0" smtClean="0"/>
              <a:t>，</a:t>
            </a:r>
            <a:r>
              <a:rPr lang="en-US" altLang="zh-CN" dirty="0"/>
              <a:t> Focal loss </a:t>
            </a:r>
            <a:r>
              <a:rPr lang="zh-CN" altLang="en-US" dirty="0" smtClean="0"/>
              <a:t>函数。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74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引入</a:t>
            </a:r>
            <a:r>
              <a:rPr lang="en-US" altLang="zh-CN" dirty="0" smtClean="0"/>
              <a:t>FSAF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FSAF</a:t>
            </a:r>
            <a:r>
              <a:rPr lang="zh-CN" altLang="en-US" sz="2000" dirty="0">
                <a:latin typeface="+mn-ea"/>
              </a:rPr>
              <a:t>大体思想是在每一层都插入该模块，不用 </a:t>
            </a:r>
            <a:r>
              <a:rPr lang="en-US" altLang="zh-CN" sz="2000" dirty="0">
                <a:latin typeface="+mn-ea"/>
              </a:rPr>
              <a:t>anchor </a:t>
            </a:r>
            <a:r>
              <a:rPr lang="zh-CN" altLang="en-US" sz="2000" dirty="0">
                <a:latin typeface="+mn-ea"/>
              </a:rPr>
              <a:t>去检测 </a:t>
            </a:r>
            <a:r>
              <a:rPr lang="en-US" altLang="zh-CN" sz="2000" dirty="0">
                <a:latin typeface="+mn-ea"/>
              </a:rPr>
              <a:t>instance</a:t>
            </a:r>
            <a:r>
              <a:rPr lang="zh-CN" altLang="en-US" sz="2000" dirty="0">
                <a:latin typeface="+mn-ea"/>
              </a:rPr>
              <a:t>，而是通过哪一层的 </a:t>
            </a:r>
            <a:r>
              <a:rPr lang="en-US" altLang="zh-CN" sz="2000" dirty="0">
                <a:latin typeface="+mn-ea"/>
              </a:rPr>
              <a:t>FSAF </a:t>
            </a:r>
            <a:r>
              <a:rPr lang="zh-CN" altLang="en-US" sz="2000" dirty="0">
                <a:latin typeface="+mn-ea"/>
              </a:rPr>
              <a:t>对于这个 </a:t>
            </a:r>
            <a:r>
              <a:rPr lang="en-US" altLang="zh-CN" sz="2000" dirty="0">
                <a:latin typeface="+mn-ea"/>
              </a:rPr>
              <a:t>instance </a:t>
            </a:r>
            <a:r>
              <a:rPr lang="zh-CN" altLang="en-US" sz="2000" dirty="0">
                <a:latin typeface="+mn-ea"/>
              </a:rPr>
              <a:t>的损失最小，就认为这一层是最适合检测这个 </a:t>
            </a:r>
            <a:r>
              <a:rPr lang="en-US" altLang="zh-CN" sz="2000" dirty="0">
                <a:latin typeface="+mn-ea"/>
              </a:rPr>
              <a:t>instance </a:t>
            </a:r>
            <a:r>
              <a:rPr lang="zh-CN" altLang="en-US" sz="2000" dirty="0">
                <a:latin typeface="+mn-ea"/>
              </a:rPr>
              <a:t>的</a:t>
            </a:r>
            <a:endParaRPr lang="en-US" altLang="zh-CN" sz="2000" dirty="0">
              <a:latin typeface="+mn-ea"/>
            </a:endParaRP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175189"/>
            <a:ext cx="8020812" cy="21116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10" y="1996560"/>
            <a:ext cx="7209902" cy="20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76" y="210312"/>
            <a:ext cx="10860024" cy="653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anchor-free branch </a:t>
            </a:r>
            <a:r>
              <a:rPr lang="zh-CN" altLang="en-US" b="1" dirty="0"/>
              <a:t>是怎么不借助 </a:t>
            </a:r>
            <a:r>
              <a:rPr lang="en-US" altLang="zh-CN" b="1" dirty="0"/>
              <a:t>anchor </a:t>
            </a:r>
            <a:r>
              <a:rPr lang="zh-CN" altLang="en-US" b="1" dirty="0"/>
              <a:t>去检测物体的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在 </a:t>
            </a:r>
            <a:r>
              <a:rPr lang="en-US" altLang="zh-CN" sz="2000" dirty="0" err="1" smtClean="0">
                <a:latin typeface="+mn-ea"/>
              </a:rPr>
              <a:t>RetinaNet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的 </a:t>
            </a:r>
            <a:r>
              <a:rPr lang="en-US" altLang="zh-CN" sz="2000" dirty="0" smtClean="0">
                <a:latin typeface="+mn-ea"/>
              </a:rPr>
              <a:t>box </a:t>
            </a:r>
            <a:r>
              <a:rPr lang="zh-CN" altLang="en-US" sz="2000" dirty="0" smtClean="0">
                <a:latin typeface="+mn-ea"/>
              </a:rPr>
              <a:t>和 </a:t>
            </a:r>
            <a:r>
              <a:rPr lang="en-US" altLang="zh-CN" sz="2000" dirty="0" err="1" smtClean="0">
                <a:latin typeface="+mn-ea"/>
              </a:rPr>
              <a:t>cls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分支上仅仅各加了一层 </a:t>
            </a:r>
            <a:r>
              <a:rPr lang="en-US" altLang="zh-CN" sz="2000" dirty="0" err="1" smtClean="0">
                <a:latin typeface="+mn-ea"/>
              </a:rPr>
              <a:t>conv</a:t>
            </a:r>
            <a:r>
              <a:rPr lang="en-US" altLang="zh-CN" sz="2000" dirty="0" smtClean="0">
                <a:latin typeface="+mn-ea"/>
              </a:rPr>
              <a:t> layer</a:t>
            </a:r>
            <a:r>
              <a:rPr lang="zh-CN" altLang="en-US" sz="2000" dirty="0" smtClean="0">
                <a:latin typeface="+mn-ea"/>
              </a:rPr>
              <a:t>（，分别生成一个 </a:t>
            </a:r>
            <a:r>
              <a:rPr lang="en-US" altLang="zh-CN" sz="2000" dirty="0" smtClean="0">
                <a:latin typeface="+mn-ea"/>
              </a:rPr>
              <a:t>W × H × K classification output </a:t>
            </a:r>
            <a:r>
              <a:rPr lang="zh-CN" altLang="en-US" sz="2000" dirty="0" smtClean="0">
                <a:latin typeface="+mn-ea"/>
              </a:rPr>
              <a:t>和一个 </a:t>
            </a:r>
            <a:r>
              <a:rPr lang="en-US" altLang="zh-CN" sz="2000" dirty="0" smtClean="0">
                <a:latin typeface="+mn-ea"/>
              </a:rPr>
              <a:t>W × H × 4 </a:t>
            </a:r>
            <a:r>
              <a:rPr lang="zh-CN" altLang="en-US" sz="2000" dirty="0" smtClean="0">
                <a:latin typeface="+mn-ea"/>
              </a:rPr>
              <a:t>的 </a:t>
            </a:r>
            <a:r>
              <a:rPr lang="en-US" altLang="zh-CN" sz="2000" dirty="0" smtClean="0">
                <a:latin typeface="+mn-ea"/>
              </a:rPr>
              <a:t>regression output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其中 </a:t>
            </a:r>
            <a:r>
              <a:rPr lang="en-US" altLang="zh-CN" sz="2000" dirty="0">
                <a:latin typeface="+mn-ea"/>
              </a:rPr>
              <a:t>K </a:t>
            </a:r>
            <a:r>
              <a:rPr lang="zh-CN" altLang="en-US" sz="2000" dirty="0">
                <a:latin typeface="+mn-ea"/>
              </a:rPr>
              <a:t>是类别</a:t>
            </a:r>
            <a:r>
              <a:rPr lang="zh-CN" altLang="en-US" sz="2000" dirty="0" smtClean="0">
                <a:latin typeface="+mn-ea"/>
              </a:rPr>
              <a:t>数量。</a:t>
            </a:r>
            <a:endParaRPr lang="en-US" altLang="zh-CN" sz="2000" dirty="0">
              <a:latin typeface="+mn-ea"/>
            </a:endParaRPr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classification output </a:t>
            </a:r>
            <a:r>
              <a:rPr lang="zh-CN" altLang="en-US" sz="2000" dirty="0">
                <a:latin typeface="+mn-ea"/>
              </a:rPr>
              <a:t>的 每一个 </a:t>
            </a:r>
            <a:r>
              <a:rPr lang="en-US" altLang="zh-CN" sz="2000" dirty="0">
                <a:latin typeface="+mn-ea"/>
              </a:rPr>
              <a:t>pixel </a:t>
            </a:r>
            <a:r>
              <a:rPr lang="zh-CN" altLang="en-US" sz="2000" dirty="0">
                <a:latin typeface="+mn-ea"/>
              </a:rPr>
              <a:t>就表示这个位置应该是什么类别，它的标签可以通过 </a:t>
            </a:r>
            <a:r>
              <a:rPr lang="en-US" altLang="zh-CN" sz="2000" dirty="0">
                <a:latin typeface="+mn-ea"/>
              </a:rPr>
              <a:t>ground-truth </a:t>
            </a:r>
            <a:r>
              <a:rPr lang="zh-CN" altLang="en-US" sz="2000" dirty="0">
                <a:latin typeface="+mn-ea"/>
              </a:rPr>
              <a:t>投影计算，并且设置一定的比例后得到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09" y="2232470"/>
            <a:ext cx="6620041" cy="22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8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6968" y="564613"/>
            <a:ext cx="10259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+mn-ea"/>
              </a:rPr>
              <a:t>而 </a:t>
            </a:r>
            <a:r>
              <a:rPr lang="en-US" altLang="zh-CN" sz="2000" dirty="0">
                <a:latin typeface="+mn-ea"/>
              </a:rPr>
              <a:t>regression output </a:t>
            </a:r>
            <a:r>
              <a:rPr lang="zh-CN" altLang="en-US" sz="2000" dirty="0">
                <a:latin typeface="+mn-ea"/>
              </a:rPr>
              <a:t>只针对于 </a:t>
            </a:r>
            <a:r>
              <a:rPr lang="en-US" altLang="zh-CN" sz="2000" dirty="0">
                <a:latin typeface="+mn-ea"/>
              </a:rPr>
              <a:t>0.2 </a:t>
            </a:r>
            <a:r>
              <a:rPr lang="zh-CN" altLang="en-US" sz="2000" dirty="0">
                <a:latin typeface="+mn-ea"/>
              </a:rPr>
              <a:t>倍的 </a:t>
            </a:r>
            <a:r>
              <a:rPr lang="en-US" altLang="zh-CN" sz="2000" dirty="0">
                <a:latin typeface="+mn-ea"/>
              </a:rPr>
              <a:t>instance box </a:t>
            </a:r>
            <a:r>
              <a:rPr lang="zh-CN" altLang="en-US" sz="2000" dirty="0">
                <a:latin typeface="+mn-ea"/>
              </a:rPr>
              <a:t>进行训练，回归像素点（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j</a:t>
            </a:r>
            <a:r>
              <a:rPr lang="zh-CN" altLang="en-US" sz="2000" dirty="0">
                <a:latin typeface="+mn-ea"/>
              </a:rPr>
              <a:t>）离边界的距离，如下图所示：</a:t>
            </a:r>
          </a:p>
        </p:txBody>
      </p:sp>
      <p:sp>
        <p:nvSpPr>
          <p:cNvPr id="7" name="矩形 6"/>
          <p:cNvSpPr/>
          <p:nvPr/>
        </p:nvSpPr>
        <p:spPr>
          <a:xfrm>
            <a:off x="978408" y="5475890"/>
            <a:ext cx="10369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+mn-ea"/>
              </a:rPr>
              <a:t>对于回归部分来说，就是预测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个位置偏移量映射。无锚分支的总回归损失是所有有效区域上</a:t>
            </a:r>
            <a:r>
              <a:rPr lang="en-US" altLang="zh-CN" sz="2000" dirty="0" err="1">
                <a:latin typeface="+mn-ea"/>
              </a:rPr>
              <a:t>IoU</a:t>
            </a:r>
            <a:r>
              <a:rPr lang="zh-CN" altLang="en-US" sz="2000" dirty="0">
                <a:latin typeface="+mn-ea"/>
              </a:rPr>
              <a:t>损失的平均值。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68" y="1726052"/>
            <a:ext cx="3981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2064"/>
            <a:ext cx="10515600" cy="5664899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anchor-free branch </a:t>
            </a:r>
            <a:r>
              <a:rPr lang="zh-CN" altLang="en-US" dirty="0" smtClean="0"/>
              <a:t>怎么和 </a:t>
            </a:r>
            <a:r>
              <a:rPr lang="en-US" altLang="zh-CN" dirty="0" smtClean="0"/>
              <a:t>anchor-based branch </a:t>
            </a:r>
            <a:r>
              <a:rPr lang="zh-CN" altLang="en-US" dirty="0" smtClean="0"/>
              <a:t>联合起来？</a:t>
            </a:r>
          </a:p>
          <a:p>
            <a:endParaRPr lang="zh-CN" altLang="en-US" dirty="0" smtClean="0"/>
          </a:p>
          <a:p>
            <a:r>
              <a:rPr lang="zh-CN" altLang="en-US" sz="2000" dirty="0" smtClean="0">
                <a:latin typeface="+mn-ea"/>
              </a:rPr>
              <a:t>如下图，哪一个 </a:t>
            </a:r>
            <a:r>
              <a:rPr lang="en-US" altLang="zh-CN" sz="2000" dirty="0" smtClean="0">
                <a:latin typeface="+mn-ea"/>
              </a:rPr>
              <a:t>anchor-free branch </a:t>
            </a:r>
            <a:r>
              <a:rPr lang="zh-CN" altLang="en-US" sz="2000" dirty="0" smtClean="0">
                <a:latin typeface="+mn-ea"/>
              </a:rPr>
              <a:t>输出的 </a:t>
            </a:r>
            <a:r>
              <a:rPr lang="en-US" altLang="zh-CN" sz="2000" dirty="0" smtClean="0">
                <a:latin typeface="+mn-ea"/>
              </a:rPr>
              <a:t>loss </a:t>
            </a:r>
            <a:r>
              <a:rPr lang="zh-CN" altLang="en-US" sz="2000" dirty="0" smtClean="0">
                <a:latin typeface="+mn-ea"/>
              </a:rPr>
              <a:t>最小，就把 </a:t>
            </a:r>
            <a:r>
              <a:rPr lang="en-US" altLang="zh-CN" sz="2000" dirty="0" smtClean="0">
                <a:latin typeface="+mn-ea"/>
              </a:rPr>
              <a:t>ground-truth </a:t>
            </a:r>
            <a:r>
              <a:rPr lang="zh-CN" altLang="en-US" sz="2000" dirty="0" smtClean="0">
                <a:latin typeface="+mn-ea"/>
              </a:rPr>
              <a:t>分配去哪一个层：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60" y="2474884"/>
            <a:ext cx="8023031" cy="21093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7864" y="5169700"/>
            <a:ext cx="10021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在训练阶段，它与 </a:t>
            </a:r>
            <a:r>
              <a:rPr lang="en-US" altLang="zh-CN" dirty="0" smtClean="0"/>
              <a:t>anchor-based </a:t>
            </a:r>
            <a:r>
              <a:rPr lang="zh-CN" altLang="en-US" dirty="0" smtClean="0"/>
              <a:t>的分支进行加权训练，通过 </a:t>
            </a:r>
            <a:r>
              <a:rPr lang="el-GR" altLang="zh-CN" dirty="0" smtClean="0"/>
              <a:t>λ = 0.5 </a:t>
            </a:r>
            <a:r>
              <a:rPr lang="zh-CN" altLang="en-US" dirty="0" smtClean="0"/>
              <a:t>进行权衡。在推理的时候，还需要进行这样的 </a:t>
            </a:r>
            <a:r>
              <a:rPr lang="en-US" altLang="zh-CN" dirty="0" smtClean="0"/>
              <a:t>selective </a:t>
            </a:r>
            <a:r>
              <a:rPr lang="zh-CN" altLang="en-US" dirty="0" smtClean="0"/>
              <a:t>吗？当然不用了，不过要把 </a:t>
            </a:r>
            <a:r>
              <a:rPr lang="en-US" altLang="zh-CN" dirty="0" smtClean="0"/>
              <a:t>anchor-free branch </a:t>
            </a:r>
            <a:r>
              <a:rPr lang="zh-CN" altLang="en-US" dirty="0" smtClean="0"/>
              <a:t>得到的 </a:t>
            </a:r>
            <a:r>
              <a:rPr lang="en-US" altLang="zh-CN" dirty="0" smtClean="0"/>
              <a:t>box </a:t>
            </a:r>
            <a:r>
              <a:rPr lang="zh-CN" altLang="en-US" dirty="0" smtClean="0"/>
              <a:t>拿过来和 </a:t>
            </a:r>
            <a:r>
              <a:rPr lang="en-US" altLang="zh-CN" dirty="0" smtClean="0"/>
              <a:t>anchor-based branch </a:t>
            </a:r>
            <a:r>
              <a:rPr lang="zh-CN" altLang="en-US" dirty="0" smtClean="0"/>
              <a:t>一起做 </a:t>
            </a:r>
            <a:r>
              <a:rPr lang="en-US" altLang="zh-CN" dirty="0" smtClean="0"/>
              <a:t>NMS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08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565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Feature Selective Anchor-Free Module for Single-Shot Object Detection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Selective Anchor-Free Module for Single-Shot Object Detection</dc:title>
  <dc:creator>王萌萌</dc:creator>
  <cp:lastModifiedBy>王萌萌</cp:lastModifiedBy>
  <cp:revision>11</cp:revision>
  <dcterms:created xsi:type="dcterms:W3CDTF">2019-03-22T04:25:50Z</dcterms:created>
  <dcterms:modified xsi:type="dcterms:W3CDTF">2019-03-22T05:56:25Z</dcterms:modified>
</cp:coreProperties>
</file>