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8" r:id="rId6"/>
    <p:sldId id="278" r:id="rId7"/>
    <p:sldId id="269" r:id="rId8"/>
    <p:sldId id="277" r:id="rId9"/>
    <p:sldId id="265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9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2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84A8-F817-4196-94E4-E8A7B8A07C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13D0-D5EC-4F3D-81A6-AC238B20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Densely Connected Convolutional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6064" y="477247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Gao Huang ∗  Cornell University</a:t>
            </a:r>
          </a:p>
          <a:p>
            <a:r>
              <a:rPr lang="en-US" altLang="zh-CN" dirty="0" smtClean="0"/>
              <a:t>Zhuang Liu ∗  Tsinghua University</a:t>
            </a:r>
          </a:p>
          <a:p>
            <a:r>
              <a:rPr lang="en-US" altLang="zh-CN" dirty="0" smtClean="0"/>
              <a:t>Laurens van der </a:t>
            </a:r>
            <a:r>
              <a:rPr lang="en-US" altLang="zh-CN" dirty="0" err="1" smtClean="0"/>
              <a:t>Maaten</a:t>
            </a:r>
            <a:r>
              <a:rPr lang="en-US" altLang="zh-CN" dirty="0"/>
              <a:t> </a:t>
            </a:r>
            <a:r>
              <a:rPr lang="en-US" altLang="zh-CN" dirty="0" smtClean="0"/>
              <a:t>   Facebook AI Research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05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实验</a:t>
            </a:r>
            <a:r>
              <a:rPr lang="zh-CN" altLang="en-US" b="1" dirty="0" smtClean="0"/>
              <a:t>结果</a:t>
            </a:r>
            <a:endParaRPr lang="en-US" altLang="zh-CN" b="1" dirty="0" smtClean="0"/>
          </a:p>
          <a:p>
            <a:r>
              <a:rPr lang="zh-CN" altLang="en-US" dirty="0"/>
              <a:t>作者在多个</a:t>
            </a:r>
            <a:r>
              <a:rPr lang="en-US" altLang="zh-CN" dirty="0"/>
              <a:t>benchmark</a:t>
            </a:r>
            <a:r>
              <a:rPr lang="zh-CN" altLang="en-US" dirty="0"/>
              <a:t>数据集上训练了多种</a:t>
            </a:r>
            <a:r>
              <a:rPr lang="en-US" altLang="zh-CN" dirty="0" err="1"/>
              <a:t>DenseNet</a:t>
            </a:r>
            <a:r>
              <a:rPr lang="zh-CN" altLang="en-US" dirty="0"/>
              <a:t>模型</a:t>
            </a:r>
            <a:r>
              <a:rPr lang="en-US" altLang="zh-CN" dirty="0"/>
              <a:t>,</a:t>
            </a:r>
            <a:r>
              <a:rPr lang="zh-CN" altLang="en-US" dirty="0"/>
              <a:t>并与</a:t>
            </a:r>
            <a:r>
              <a:rPr lang="en-US" altLang="zh-CN" dirty="0"/>
              <a:t>state-of-art</a:t>
            </a:r>
            <a:r>
              <a:rPr lang="zh-CN" altLang="en-US" dirty="0"/>
              <a:t>的模型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 err="1"/>
              <a:t>ResNet</a:t>
            </a:r>
            <a:r>
              <a:rPr lang="zh-CN" altLang="en-US" dirty="0"/>
              <a:t>和其变种</a:t>
            </a:r>
            <a:r>
              <a:rPr lang="en-US" altLang="zh-CN" dirty="0"/>
              <a:t>)</a:t>
            </a:r>
            <a:r>
              <a:rPr lang="zh-CN" altLang="en-US" dirty="0"/>
              <a:t>进行对比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Datasets  </a:t>
            </a:r>
            <a:r>
              <a:rPr lang="zh-CN" altLang="zh-CN" dirty="0"/>
              <a:t>数据</a:t>
            </a:r>
            <a:r>
              <a:rPr lang="zh-CN" altLang="zh-CN" dirty="0" smtClean="0"/>
              <a:t>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CIFAR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SVHN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作者在不同数据集上采用的</a:t>
            </a:r>
            <a:r>
              <a:rPr lang="en-US" altLang="zh-CN" dirty="0" err="1"/>
              <a:t>DenseNet</a:t>
            </a:r>
            <a:r>
              <a:rPr lang="zh-CN" altLang="en-US" dirty="0"/>
              <a:t>网络会有一点不一样，比如在</a:t>
            </a:r>
            <a:r>
              <a:rPr lang="en-US" altLang="zh-CN" dirty="0" err="1"/>
              <a:t>Imagenet</a:t>
            </a:r>
            <a:r>
              <a:rPr lang="zh-CN" altLang="en-US" dirty="0"/>
              <a:t>数据集上，</a:t>
            </a:r>
            <a:r>
              <a:rPr lang="en-US" altLang="zh-CN" dirty="0" err="1"/>
              <a:t>DenseNet</a:t>
            </a:r>
            <a:r>
              <a:rPr lang="en-US" altLang="zh-CN" dirty="0"/>
              <a:t>-BC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dense block</a:t>
            </a:r>
            <a:r>
              <a:rPr lang="zh-CN" altLang="en-US" dirty="0"/>
              <a:t>，但是在别的数据集上只用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dense block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8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0896"/>
            <a:ext cx="10515600" cy="5866067"/>
          </a:xfrm>
        </p:spPr>
        <p:txBody>
          <a:bodyPr/>
          <a:lstStyle/>
          <a:p>
            <a:r>
              <a:rPr lang="en-US" altLang="zh-CN" dirty="0"/>
              <a:t>Table2</a:t>
            </a:r>
            <a:r>
              <a:rPr lang="zh-CN" altLang="en-US" dirty="0"/>
              <a:t>是在三个数据集（</a:t>
            </a:r>
            <a:r>
              <a:rPr lang="en-US" altLang="zh-CN" dirty="0"/>
              <a:t>C10</a:t>
            </a:r>
            <a:r>
              <a:rPr lang="zh-CN" altLang="en-US" dirty="0"/>
              <a:t>，</a:t>
            </a:r>
            <a:r>
              <a:rPr lang="en-US" altLang="zh-CN" dirty="0"/>
              <a:t>C100</a:t>
            </a:r>
            <a:r>
              <a:rPr lang="zh-CN" altLang="en-US" dirty="0"/>
              <a:t>，</a:t>
            </a:r>
            <a:r>
              <a:rPr lang="en-US" altLang="zh-CN" dirty="0"/>
              <a:t>SVHN</a:t>
            </a:r>
            <a:r>
              <a:rPr lang="zh-CN" altLang="en-US" dirty="0"/>
              <a:t>）上和其他算法的对比结果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4" y="1189353"/>
            <a:ext cx="6946634" cy="42392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8344" y="5530632"/>
            <a:ext cx="9973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DenseNet</a:t>
            </a:r>
            <a:r>
              <a:rPr lang="en-US" altLang="zh-CN" dirty="0" smtClean="0"/>
              <a:t>-BC</a:t>
            </a:r>
            <a:r>
              <a:rPr lang="zh-CN" altLang="en-US" dirty="0"/>
              <a:t>的网络参数和相同深度的</a:t>
            </a:r>
            <a:r>
              <a:rPr lang="en-US" altLang="zh-CN" dirty="0" err="1"/>
              <a:t>DenseNet</a:t>
            </a:r>
            <a:r>
              <a:rPr lang="zh-CN" altLang="en-US" dirty="0"/>
              <a:t>相比确实减少了很多！参数减少除了可以节省内存，还能减少过拟合。</a:t>
            </a:r>
          </a:p>
        </p:txBody>
      </p:sp>
    </p:spTree>
    <p:extLst>
      <p:ext uri="{BB962C8B-B14F-4D97-AF65-F5344CB8AC3E}">
        <p14:creationId xmlns:p14="http://schemas.microsoft.com/office/powerpoint/2010/main" val="366573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/>
          <a:lstStyle/>
          <a:p>
            <a:r>
              <a:rPr lang="en-US" altLang="zh-CN" dirty="0"/>
              <a:t>Figure3</a:t>
            </a:r>
            <a:r>
              <a:rPr lang="zh-CN" altLang="en-US" dirty="0"/>
              <a:t>是</a:t>
            </a:r>
            <a:r>
              <a:rPr lang="en-US" altLang="zh-CN" dirty="0" err="1"/>
              <a:t>DenseNet</a:t>
            </a:r>
            <a:r>
              <a:rPr lang="en-US" altLang="zh-CN" dirty="0"/>
              <a:t>-BC</a:t>
            </a:r>
            <a:r>
              <a:rPr lang="zh-CN" altLang="en-US" dirty="0"/>
              <a:t>和</a:t>
            </a:r>
            <a:r>
              <a:rPr lang="en-US" altLang="zh-CN" dirty="0" err="1"/>
              <a:t>ResNet</a:t>
            </a:r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数据集上的对比，</a:t>
            </a:r>
            <a:r>
              <a:rPr lang="zh-CN" altLang="en-US" dirty="0" smtClean="0"/>
              <a:t>左图</a:t>
            </a:r>
            <a:r>
              <a:rPr lang="zh-CN" altLang="en-US" dirty="0"/>
              <a:t>是参数复杂度和错误率的对比</a:t>
            </a:r>
            <a:r>
              <a:rPr lang="zh-CN" altLang="en-US" dirty="0" smtClean="0"/>
              <a:t>，右</a:t>
            </a:r>
            <a:r>
              <a:rPr lang="zh-CN" altLang="en-US" dirty="0" smtClean="0"/>
              <a:t>图是</a:t>
            </a:r>
            <a:r>
              <a:rPr lang="en-US" altLang="zh-CN" dirty="0"/>
              <a:t>flops</a:t>
            </a:r>
            <a:r>
              <a:rPr lang="zh-CN" altLang="en-US" dirty="0"/>
              <a:t>（可以理解为计算复杂度）和错误率的对比，同样有效果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33789" y="2561272"/>
            <a:ext cx="7388035" cy="339147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0955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1208"/>
            <a:ext cx="10515600" cy="5655755"/>
          </a:xfrm>
        </p:spPr>
        <p:txBody>
          <a:bodyPr/>
          <a:lstStyle/>
          <a:p>
            <a:r>
              <a:rPr lang="en-US" altLang="zh-CN" dirty="0" smtClean="0"/>
              <a:t>Figure4</a:t>
            </a:r>
            <a:r>
              <a:rPr lang="zh-CN" altLang="en-US" dirty="0" smtClean="0"/>
              <a:t>。</a:t>
            </a:r>
            <a:r>
              <a:rPr lang="zh-CN" altLang="en-US" dirty="0"/>
              <a:t>左边的图表示不同类型</a:t>
            </a:r>
            <a:r>
              <a:rPr lang="en-US" altLang="zh-CN" dirty="0" err="1"/>
              <a:t>DenseNet</a:t>
            </a:r>
            <a:r>
              <a:rPr lang="zh-CN" altLang="en-US" dirty="0"/>
              <a:t>的参数和</a:t>
            </a:r>
            <a:r>
              <a:rPr lang="en-US" altLang="zh-CN" dirty="0"/>
              <a:t>error</a:t>
            </a:r>
            <a:r>
              <a:rPr lang="zh-CN" altLang="en-US" dirty="0"/>
              <a:t>对比。中间的图表示</a:t>
            </a:r>
            <a:r>
              <a:rPr lang="en-US" altLang="zh-CN" dirty="0" err="1"/>
              <a:t>DenseNet</a:t>
            </a:r>
            <a:r>
              <a:rPr lang="en-US" altLang="zh-CN" dirty="0"/>
              <a:t>-BC</a:t>
            </a:r>
            <a:r>
              <a:rPr lang="zh-CN" altLang="en-US" dirty="0"/>
              <a:t>和</a:t>
            </a:r>
            <a:r>
              <a:rPr lang="en-US" altLang="zh-CN" dirty="0" err="1"/>
              <a:t>ResNet</a:t>
            </a:r>
            <a:r>
              <a:rPr lang="zh-CN" altLang="en-US" dirty="0"/>
              <a:t>在参数和</a:t>
            </a:r>
            <a:r>
              <a:rPr lang="en-US" altLang="zh-CN" dirty="0"/>
              <a:t>error</a:t>
            </a:r>
            <a:r>
              <a:rPr lang="zh-CN" altLang="en-US" dirty="0"/>
              <a:t>的对比</a:t>
            </a:r>
            <a:r>
              <a:rPr lang="zh-CN" altLang="en-US" dirty="0" smtClean="0"/>
              <a:t>，右边</a:t>
            </a:r>
            <a:r>
              <a:rPr lang="zh-CN" altLang="en-US" dirty="0"/>
              <a:t>的图也是表达</a:t>
            </a:r>
            <a:r>
              <a:rPr lang="en-US" altLang="zh-CN" dirty="0"/>
              <a:t>DenseNet-BC-100</a:t>
            </a:r>
            <a:r>
              <a:rPr lang="zh-CN" altLang="en-US" dirty="0"/>
              <a:t>只需要很少的参数就能达到和</a:t>
            </a:r>
            <a:r>
              <a:rPr lang="en-US" altLang="zh-CN" dirty="0"/>
              <a:t>ResNet-1001</a:t>
            </a:r>
            <a:r>
              <a:rPr lang="zh-CN" altLang="en-US" dirty="0"/>
              <a:t>相同的结果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6" y="2826689"/>
            <a:ext cx="11882368" cy="28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9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2648"/>
            <a:ext cx="10515600" cy="5564315"/>
          </a:xfrm>
        </p:spPr>
        <p:txBody>
          <a:bodyPr>
            <a:normAutofit/>
          </a:bodyPr>
          <a:lstStyle/>
          <a:p>
            <a:r>
              <a:rPr lang="zh-CN" altLang="en-US" dirty="0"/>
              <a:t>总结：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</a:t>
            </a:r>
            <a:r>
              <a:rPr lang="zh-CN" altLang="en-US" dirty="0"/>
              <a:t>文章提出的</a:t>
            </a:r>
            <a:r>
              <a:rPr lang="en-US" altLang="zh-CN" dirty="0" err="1"/>
              <a:t>DenseNet</a:t>
            </a:r>
            <a:r>
              <a:rPr lang="zh-CN" altLang="en-US" dirty="0"/>
              <a:t>核心思想在于建立了不同层之间的连接关系，充分利用了功能，进一步减轻了梯度消失问题，加深网络不是问题，而且训练效果非常好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另外</a:t>
            </a:r>
            <a:r>
              <a:rPr lang="zh-CN" altLang="en-US" dirty="0"/>
              <a:t>，利用瓶颈层</a:t>
            </a:r>
            <a:r>
              <a:rPr lang="zh-CN" altLang="en-US" dirty="0" smtClean="0"/>
              <a:t>，</a:t>
            </a:r>
            <a:r>
              <a:rPr lang="zh-CN" altLang="en-US" dirty="0"/>
              <a:t>过渡层</a:t>
            </a:r>
            <a:r>
              <a:rPr lang="zh-CN" altLang="en-US" dirty="0" smtClean="0"/>
              <a:t>以及</a:t>
            </a:r>
            <a:r>
              <a:rPr lang="zh-CN" altLang="en-US" dirty="0"/>
              <a:t>较小的增长率使得网络变窄，参数减少，有效抑制了过拟合，同时计算量也减少了</a:t>
            </a:r>
            <a:r>
              <a:rPr lang="en-US" altLang="zh-CN" dirty="0"/>
              <a:t>.</a:t>
            </a:r>
            <a:r>
              <a:rPr lang="en-US" altLang="zh-CN" dirty="0" err="1"/>
              <a:t>DenseNet</a:t>
            </a:r>
            <a:r>
              <a:rPr lang="zh-CN" altLang="en-US" dirty="0"/>
              <a:t>优点很多，而且在和</a:t>
            </a:r>
            <a:r>
              <a:rPr lang="en-US" altLang="zh-CN" dirty="0"/>
              <a:t>RESNET</a:t>
            </a:r>
            <a:r>
              <a:rPr lang="zh-CN" altLang="en-US" dirty="0"/>
              <a:t>的对比中优势还是非常明显的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33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</a:t>
            </a:r>
            <a:r>
              <a:rPr lang="zh-CN" altLang="en-US" dirty="0"/>
              <a:t>是受什么启发提出来的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很大</a:t>
            </a:r>
            <a:r>
              <a:rPr lang="zh-CN" altLang="en-US" dirty="0"/>
              <a:t>程度上</a:t>
            </a:r>
            <a:r>
              <a:rPr lang="zh-CN" altLang="en-US" dirty="0" smtClean="0"/>
              <a:t>源于作者发表</a:t>
            </a:r>
            <a:r>
              <a:rPr lang="zh-CN" altLang="en-US" dirty="0"/>
              <a:t>在 </a:t>
            </a:r>
            <a:r>
              <a:rPr lang="en-US" altLang="zh-CN" dirty="0"/>
              <a:t>ECCV </a:t>
            </a:r>
            <a:r>
              <a:rPr lang="zh-CN" altLang="en-US" dirty="0"/>
              <a:t>上的一个叫做随机深度网络（</a:t>
            </a:r>
            <a:r>
              <a:rPr lang="en-US" altLang="zh-CN" dirty="0"/>
              <a:t>Deep networks with stochastic depth</a:t>
            </a:r>
            <a:r>
              <a:rPr lang="zh-CN" altLang="en-US" dirty="0"/>
              <a:t>）工作。</a:t>
            </a:r>
            <a:r>
              <a:rPr lang="zh-CN" altLang="en-US" dirty="0" smtClean="0"/>
              <a:t>当时提出</a:t>
            </a:r>
            <a:r>
              <a:rPr lang="zh-CN" altLang="en-US" dirty="0"/>
              <a:t>了一种类似于 </a:t>
            </a:r>
            <a:r>
              <a:rPr lang="en-US" altLang="zh-CN" dirty="0"/>
              <a:t>Dropout </a:t>
            </a:r>
            <a:r>
              <a:rPr lang="zh-CN" altLang="en-US" dirty="0"/>
              <a:t>的方法来改进</a:t>
            </a:r>
            <a:r>
              <a:rPr lang="en-US" altLang="zh-CN" dirty="0" err="1"/>
              <a:t>ResNet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28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DenseNet</a:t>
            </a:r>
            <a:r>
              <a:rPr lang="zh-CN" altLang="en-US" b="1" dirty="0"/>
              <a:t>的几个</a:t>
            </a:r>
            <a:r>
              <a:rPr lang="zh-CN" altLang="en-US" b="1" dirty="0" smtClean="0"/>
              <a:t>优点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，减轻</a:t>
            </a:r>
            <a:r>
              <a:rPr lang="zh-CN" altLang="en-US" dirty="0" smtClean="0"/>
              <a:t>了梯度消失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，加强了特征的传递 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，更有效地利用了特征 </a:t>
            </a:r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，一定程度上较少了参数数量</a:t>
            </a:r>
          </a:p>
        </p:txBody>
      </p:sp>
    </p:spTree>
    <p:extLst>
      <p:ext uri="{BB962C8B-B14F-4D97-AF65-F5344CB8AC3E}">
        <p14:creationId xmlns:p14="http://schemas.microsoft.com/office/powerpoint/2010/main" val="68766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56" y="566928"/>
            <a:ext cx="10515600" cy="54637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 smtClean="0"/>
              <a:t>DenseNet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让网络中的每一层都直接与其前面层相连，实现特征的重复利用；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同时把网络的每一层设计得特别「窄」，即只学习非常少的特征图（最极端情况就是每一层只学习一个特征图），达到降低冗余性的目的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58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248" y="557784"/>
            <a:ext cx="10707624" cy="5619179"/>
          </a:xfrm>
        </p:spPr>
        <p:txBody>
          <a:bodyPr/>
          <a:lstStyle/>
          <a:p>
            <a:r>
              <a:rPr lang="zh-CN" altLang="en-US" dirty="0"/>
              <a:t>网络结构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Figure </a:t>
            </a:r>
            <a:r>
              <a:rPr lang="en-US" altLang="zh-CN" dirty="0"/>
              <a:t>1: A 5-layer dense block with a growth rate of k = </a:t>
            </a:r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smtClean="0"/>
              <a:t>Each </a:t>
            </a:r>
            <a:r>
              <a:rPr lang="en-US" altLang="zh-CN" dirty="0"/>
              <a:t>layer takes all preceding feature-maps as input.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89" y="2615038"/>
            <a:ext cx="5786732" cy="4074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31" y="4932369"/>
            <a:ext cx="3258341" cy="365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94776" y="537000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[]</a:t>
            </a:r>
            <a:r>
              <a:rPr lang="zh-CN" altLang="en-US" dirty="0"/>
              <a:t>代表</a:t>
            </a:r>
            <a:r>
              <a:rPr lang="en-US" altLang="zh-CN" dirty="0"/>
              <a:t>concatenation(</a:t>
            </a:r>
            <a:r>
              <a:rPr lang="zh-CN" altLang="en-US" dirty="0" smtClean="0"/>
              <a:t>拼接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3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网络结构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紧密连接（</a:t>
            </a:r>
            <a:r>
              <a:rPr lang="en-US" altLang="zh-CN" dirty="0"/>
              <a:t>Dense connectivity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/>
              <a:t>DenseNet</a:t>
            </a:r>
            <a:r>
              <a:rPr lang="zh-CN" altLang="en-US" dirty="0"/>
              <a:t>结构中</a:t>
            </a:r>
            <a:r>
              <a:rPr lang="zh-CN" altLang="en-US" dirty="0" smtClean="0"/>
              <a:t>，</a:t>
            </a:r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一层的输出</a:t>
            </a:r>
            <a:r>
              <a:rPr lang="zh-CN" altLang="en-US" dirty="0" smtClean="0"/>
              <a:t>都输入给后面</a:t>
            </a:r>
            <a:r>
              <a:rPr lang="zh-CN" altLang="en-US" dirty="0"/>
              <a:t>的所有层</a:t>
            </a:r>
            <a:r>
              <a:rPr lang="zh-CN" altLang="en-US" dirty="0" smtClean="0"/>
              <a:t>，该结构</a:t>
            </a:r>
            <a:r>
              <a:rPr lang="zh-CN" altLang="en-US" dirty="0"/>
              <a:t>使用的是连结结构（</a:t>
            </a:r>
            <a:r>
              <a:rPr lang="en-US" altLang="zh-CN" dirty="0"/>
              <a:t>concatenate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这样</a:t>
            </a:r>
            <a:r>
              <a:rPr lang="zh-CN" altLang="en-US" dirty="0"/>
              <a:t>的结构可以减少网络参数，避免</a:t>
            </a:r>
            <a:r>
              <a:rPr lang="en-US" altLang="zh-CN" dirty="0" err="1"/>
              <a:t>ResNet</a:t>
            </a:r>
            <a:r>
              <a:rPr lang="zh-CN" altLang="en-US" dirty="0"/>
              <a:t>中可能出现的缺点（例如某些层被选择性丢弃，信息阻塞等）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组成函数（</a:t>
            </a:r>
            <a:r>
              <a:rPr lang="en-US" altLang="zh-CN" dirty="0"/>
              <a:t>Composite 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Batch </a:t>
            </a:r>
            <a:r>
              <a:rPr lang="en-US" altLang="zh-CN" dirty="0"/>
              <a:t>Normalization + </a:t>
            </a:r>
            <a:r>
              <a:rPr lang="en-US" altLang="zh-CN" dirty="0" err="1"/>
              <a:t>ReLU</a:t>
            </a:r>
            <a:r>
              <a:rPr lang="en-US" altLang="zh-CN" dirty="0"/>
              <a:t> + 3*3 </a:t>
            </a:r>
            <a:r>
              <a:rPr lang="en-US" altLang="zh-CN" dirty="0" err="1"/>
              <a:t>Conv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7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0896"/>
            <a:ext cx="10515600" cy="586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过渡</a:t>
            </a:r>
            <a:r>
              <a:rPr lang="zh-CN" altLang="en-US" dirty="0"/>
              <a:t>层（</a:t>
            </a:r>
            <a:r>
              <a:rPr lang="en-US" altLang="zh-CN" dirty="0"/>
              <a:t>Transition Layer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过渡层</a:t>
            </a:r>
            <a:r>
              <a:rPr lang="zh-CN" altLang="en-US" sz="2400" dirty="0" smtClean="0">
                <a:latin typeface="+mn-ea"/>
              </a:rPr>
              <a:t>包含</a:t>
            </a:r>
            <a:r>
              <a:rPr lang="zh-CN" altLang="en-US" sz="2400" dirty="0">
                <a:latin typeface="+mn-ea"/>
              </a:rPr>
              <a:t>池化</a:t>
            </a:r>
            <a:r>
              <a:rPr lang="zh-CN" altLang="en-US" sz="2400" dirty="0" smtClean="0">
                <a:latin typeface="+mn-ea"/>
              </a:rPr>
              <a:t>层和瓶颈</a:t>
            </a:r>
            <a:r>
              <a:rPr lang="zh-CN" altLang="en-US" sz="2400" dirty="0">
                <a:latin typeface="+mn-ea"/>
              </a:rPr>
              <a:t>层（</a:t>
            </a:r>
            <a:r>
              <a:rPr lang="en-US" altLang="zh-CN" sz="2400" dirty="0">
                <a:latin typeface="+mn-ea"/>
              </a:rPr>
              <a:t>bottleneck layer</a:t>
            </a:r>
            <a:r>
              <a:rPr lang="zh-CN" altLang="en-US" sz="2400" dirty="0">
                <a:latin typeface="+mn-ea"/>
              </a:rPr>
              <a:t>，即</a:t>
            </a:r>
            <a:r>
              <a:rPr lang="en-US" altLang="zh-CN" sz="2400" dirty="0">
                <a:latin typeface="+mn-ea"/>
              </a:rPr>
              <a:t>1*1</a:t>
            </a:r>
            <a:r>
              <a:rPr lang="zh-CN" altLang="en-US" sz="2400" dirty="0">
                <a:latin typeface="+mn-ea"/>
              </a:rPr>
              <a:t>卷积层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Pooling </a:t>
            </a:r>
            <a:r>
              <a:rPr lang="en-US" altLang="zh-CN" sz="2400" dirty="0" smtClean="0">
                <a:latin typeface="+mn-ea"/>
              </a:rPr>
              <a:t>Layers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zh-CN" sz="2400" dirty="0" smtClean="0">
                <a:latin typeface="+mn-ea"/>
              </a:rPr>
              <a:t>为了</a:t>
            </a:r>
            <a:r>
              <a:rPr lang="zh-CN" altLang="zh-CN" sz="2400" dirty="0">
                <a:latin typeface="+mn-ea"/>
              </a:rPr>
              <a:t>便于</a:t>
            </a:r>
            <a:r>
              <a:rPr lang="zh-CN" altLang="zh-CN" sz="2400" dirty="0" smtClean="0">
                <a:latin typeface="+mn-ea"/>
              </a:rPr>
              <a:t>在架构</a:t>
            </a:r>
            <a:r>
              <a:rPr lang="zh-CN" altLang="zh-CN" sz="2400" dirty="0">
                <a:latin typeface="+mn-ea"/>
              </a:rPr>
              <a:t>中进行下采样</a:t>
            </a:r>
            <a:r>
              <a:rPr lang="zh-CN" altLang="zh-CN" sz="2400" dirty="0" smtClean="0">
                <a:latin typeface="+mn-ea"/>
              </a:rPr>
              <a:t>，将</a:t>
            </a:r>
            <a:r>
              <a:rPr lang="zh-CN" altLang="zh-CN" sz="2400" dirty="0">
                <a:latin typeface="+mn-ea"/>
              </a:rPr>
              <a:t>网络划分为多个密集连接的密集</a:t>
            </a:r>
            <a:r>
              <a:rPr lang="zh-CN" altLang="zh-CN" sz="2400" dirty="0" smtClean="0">
                <a:latin typeface="+mn-ea"/>
              </a:rPr>
              <a:t>块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zh-CN" sz="2400" dirty="0" smtClean="0">
                <a:latin typeface="+mn-ea"/>
              </a:rPr>
              <a:t>参见</a:t>
            </a:r>
            <a:r>
              <a:rPr lang="zh-CN" altLang="zh-CN" sz="2400" dirty="0">
                <a:latin typeface="+mn-ea"/>
              </a:rPr>
              <a:t>图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zh-CN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+mn-ea"/>
              </a:rPr>
              <a:t>将</a:t>
            </a:r>
            <a:r>
              <a:rPr lang="zh-CN" altLang="zh-CN" sz="2400" dirty="0">
                <a:latin typeface="+mn-ea"/>
              </a:rPr>
              <a:t>块之间的层称为过渡层，它们进行卷积和池化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31" y="3450304"/>
            <a:ext cx="9044698" cy="12771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5256" y="5518511"/>
            <a:ext cx="10241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：具有三个密集块的深层</a:t>
            </a:r>
            <a:r>
              <a:rPr lang="en-US" altLang="zh-CN" dirty="0" err="1"/>
              <a:t>DenseNet</a:t>
            </a:r>
            <a:r>
              <a:rPr lang="zh-CN" altLang="en-US" dirty="0"/>
              <a:t>。 两个相邻块之间的层称为</a:t>
            </a:r>
            <a:r>
              <a:rPr lang="zh-CN" altLang="en-US" dirty="0" smtClean="0"/>
              <a:t>过渡</a:t>
            </a:r>
            <a:r>
              <a:rPr lang="zh-CN" altLang="en-US" dirty="0"/>
              <a:t>层，并通过卷积和池化来改变特征图大小。</a:t>
            </a:r>
          </a:p>
        </p:txBody>
      </p:sp>
    </p:spTree>
    <p:extLst>
      <p:ext uri="{BB962C8B-B14F-4D97-AF65-F5344CB8AC3E}">
        <p14:creationId xmlns:p14="http://schemas.microsoft.com/office/powerpoint/2010/main" val="124224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9536"/>
            <a:ext cx="10515600" cy="5317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）瓶颈</a:t>
            </a:r>
            <a:r>
              <a:rPr lang="zh-CN" altLang="en-US" dirty="0"/>
              <a:t>层</a:t>
            </a:r>
          </a:p>
          <a:p>
            <a:pPr marL="0" indent="0">
              <a:buNone/>
            </a:pPr>
            <a:r>
              <a:rPr lang="en-US" altLang="zh-CN" dirty="0" smtClean="0"/>
              <a:t>1*1</a:t>
            </a:r>
            <a:r>
              <a:rPr lang="zh-CN" altLang="en-US" dirty="0"/>
              <a:t>的卷积层用于压缩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压缩</a:t>
            </a:r>
            <a:r>
              <a:rPr lang="zh-CN" altLang="en-US" dirty="0"/>
              <a:t>（</a:t>
            </a:r>
            <a:r>
              <a:rPr lang="en-US" altLang="zh-CN" dirty="0"/>
              <a:t>Compression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跟</a:t>
            </a:r>
            <a:r>
              <a:rPr lang="en-US" altLang="zh-CN" dirty="0"/>
              <a:t>1*1</a:t>
            </a:r>
            <a:r>
              <a:rPr lang="zh-CN" altLang="en-US" dirty="0"/>
              <a:t>卷积层作用类似，压缩参数。作者选择压缩率（</a:t>
            </a:r>
            <a:r>
              <a:rPr lang="en-US" altLang="zh-CN" dirty="0"/>
              <a:t>theta</a:t>
            </a:r>
            <a:r>
              <a:rPr lang="zh-CN" altLang="en-US" dirty="0"/>
              <a:t>）为</a:t>
            </a:r>
            <a:r>
              <a:rPr lang="en-US" altLang="zh-CN" dirty="0"/>
              <a:t>0.5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包含</a:t>
            </a:r>
            <a:r>
              <a:rPr lang="en-US" altLang="zh-CN" dirty="0"/>
              <a:t>bottleneck layer</a:t>
            </a:r>
            <a:r>
              <a:rPr lang="zh-CN" altLang="en-US" dirty="0"/>
              <a:t>的叫</a:t>
            </a:r>
            <a:r>
              <a:rPr lang="en-US" altLang="zh-CN" dirty="0" err="1"/>
              <a:t>DenseNet</a:t>
            </a:r>
            <a:r>
              <a:rPr lang="en-US" altLang="zh-CN" dirty="0"/>
              <a:t>-B</a:t>
            </a:r>
            <a:r>
              <a:rPr lang="zh-CN" altLang="en-US" dirty="0"/>
              <a:t>，包含压缩层的叫</a:t>
            </a:r>
            <a:r>
              <a:rPr lang="en-US" altLang="zh-CN" dirty="0" err="1"/>
              <a:t>DenseNet</a:t>
            </a:r>
            <a:r>
              <a:rPr lang="en-US" altLang="zh-CN" dirty="0"/>
              <a:t>-C</a:t>
            </a:r>
            <a:r>
              <a:rPr lang="zh-CN" altLang="en-US" dirty="0"/>
              <a:t>，两者都包含的叫</a:t>
            </a:r>
            <a:r>
              <a:rPr lang="en-US" altLang="zh-CN" dirty="0" err="1"/>
              <a:t>DenseNet</a:t>
            </a:r>
            <a:r>
              <a:rPr lang="en-US" altLang="zh-CN" dirty="0"/>
              <a:t>-BC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92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8912"/>
            <a:ext cx="10515600" cy="573805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增长率（</a:t>
            </a:r>
            <a:r>
              <a:rPr lang="en-US" altLang="zh-CN" dirty="0"/>
              <a:t>Growth rate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网络层输出的特征图数量</a:t>
            </a:r>
            <a:r>
              <a:rPr lang="en-US" altLang="zh-CN" dirty="0"/>
              <a:t>K</a:t>
            </a:r>
            <a:r>
              <a:rPr lang="zh-CN" altLang="en-US" dirty="0"/>
              <a:t>又称为</a:t>
            </a:r>
            <a:r>
              <a:rPr lang="en-US" altLang="zh-CN" dirty="0"/>
              <a:t>Growth </a:t>
            </a:r>
            <a:r>
              <a:rPr lang="en-US" altLang="zh-CN" dirty="0" smtClean="0"/>
              <a:t>rate</a:t>
            </a:r>
            <a:r>
              <a:rPr lang="zh-CN" altLang="en-US" dirty="0"/>
              <a:t>。但是由于</a:t>
            </a:r>
            <a:r>
              <a:rPr lang="en-US" altLang="zh-CN" dirty="0" err="1"/>
              <a:t>DenseNet</a:t>
            </a:r>
            <a:r>
              <a:rPr lang="zh-CN" altLang="en-US" dirty="0"/>
              <a:t>中每一层都能直接为后面网络所用，所以</a:t>
            </a:r>
            <a:r>
              <a:rPr lang="en-US" altLang="zh-CN" dirty="0"/>
              <a:t>k</a:t>
            </a:r>
            <a:r>
              <a:rPr lang="zh-CN" altLang="en-US" dirty="0"/>
              <a:t>被限制在一个很小的数值。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80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721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Densely Connected Convolutional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Densely Connected Convolutional Networks</dc:title>
  <dc:creator>王萌萌</dc:creator>
  <cp:lastModifiedBy>王萌萌</cp:lastModifiedBy>
  <cp:revision>14</cp:revision>
  <dcterms:created xsi:type="dcterms:W3CDTF">2019-04-11T06:48:53Z</dcterms:created>
  <dcterms:modified xsi:type="dcterms:W3CDTF">2019-04-12T02:27:33Z</dcterms:modified>
</cp:coreProperties>
</file>