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4"/>
  </p:notesMasterIdLst>
  <p:sldIdLst>
    <p:sldId id="256" r:id="rId3"/>
    <p:sldId id="257" r:id="rId4"/>
    <p:sldId id="258" r:id="rId5"/>
    <p:sldId id="259" r:id="rId6"/>
    <p:sldId id="260" r:id="rId7"/>
    <p:sldId id="265" r:id="rId8"/>
    <p:sldId id="266" r:id="rId9"/>
    <p:sldId id="261" r:id="rId10"/>
    <p:sldId id="262" r:id="rId11"/>
    <p:sldId id="263" r:id="rId12"/>
    <p:sldId id="264" r:id="rId13"/>
  </p:sldIdLst>
  <p:sldSz cx="12192000" cy="6858000"/>
  <p:notesSz cx="7559675" cy="10691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5" d="100"/>
          <a:sy n="55" d="100"/>
        </p:scale>
        <p:origin x="-114" y="-33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2BE1F01C-0FE6-45FB-90D3-719360D2C13F}" type="datetimeFigureOut">
              <a:rPr lang="zh-CN" altLang="en-US" smtClean="0"/>
              <a:t>2019/3/26</a:t>
            </a:fld>
            <a:endParaRPr lang="zh-CN" altLang="en-US"/>
          </a:p>
        </p:txBody>
      </p:sp>
      <p:sp>
        <p:nvSpPr>
          <p:cNvPr id="4" name="幻灯片图像占位符 3"/>
          <p:cNvSpPr>
            <a:spLocks noGrp="1" noRot="1" noChangeAspect="1"/>
          </p:cNvSpPr>
          <p:nvPr>
            <p:ph type="sldImg" idx="2"/>
          </p:nvPr>
        </p:nvSpPr>
        <p:spPr>
          <a:xfrm>
            <a:off x="215900" y="801688"/>
            <a:ext cx="7127875" cy="40100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7375F277-34A6-40F7-9E42-CD2B7E9B2EB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a:t>
            </a:r>
            <a:r>
              <a:rPr lang="zh-CN" altLang="en-US" sz="1200" kern="1200" dirty="0" smtClean="0">
                <a:solidFill>
                  <a:schemeClr val="tx1"/>
                </a:solidFill>
                <a:latin typeface="+mn-lt"/>
                <a:ea typeface="+mn-ea"/>
                <a:cs typeface="+mn-cs"/>
              </a:rPr>
              <a:t>实际的目标就是学习从</a:t>
            </a:r>
            <a:r>
              <a:rPr lang="en-US" altLang="zh-CN" sz="1200" kern="1200" dirty="0" smtClean="0">
                <a:solidFill>
                  <a:schemeClr val="tx1"/>
                </a:solidFill>
                <a:latin typeface="+mn-lt"/>
                <a:ea typeface="+mn-ea"/>
                <a:cs typeface="+mn-cs"/>
              </a:rPr>
              <a:t>X</a:t>
            </a:r>
            <a:r>
              <a:rPr lang="zh-CN" altLang="en-US" sz="1200" kern="1200" dirty="0" smtClean="0">
                <a:solidFill>
                  <a:schemeClr val="tx1"/>
                </a:solidFill>
                <a:latin typeface="+mn-lt"/>
                <a:ea typeface="+mn-ea"/>
                <a:cs typeface="+mn-cs"/>
              </a:rPr>
              <a:t>到</a:t>
            </a:r>
            <a:r>
              <a:rPr lang="en-US" altLang="zh-CN" sz="1200" kern="1200" dirty="0" smtClean="0">
                <a:solidFill>
                  <a:schemeClr val="tx1"/>
                </a:solidFill>
                <a:latin typeface="+mn-lt"/>
                <a:ea typeface="+mn-ea"/>
                <a:cs typeface="+mn-cs"/>
              </a:rPr>
              <a:t>Y</a:t>
            </a:r>
            <a:r>
              <a:rPr lang="zh-CN" altLang="en-US" sz="1200" kern="1200" dirty="0" smtClean="0">
                <a:solidFill>
                  <a:schemeClr val="tx1"/>
                </a:solidFill>
                <a:latin typeface="+mn-lt"/>
                <a:ea typeface="+mn-ea"/>
                <a:cs typeface="+mn-cs"/>
              </a:rPr>
              <a:t>的映射。我们设这个映射为</a:t>
            </a:r>
            <a:r>
              <a:rPr lang="en-US" altLang="zh-CN" sz="1200" kern="1200" dirty="0" smtClean="0">
                <a:solidFill>
                  <a:schemeClr val="tx1"/>
                </a:solidFill>
                <a:latin typeface="+mn-lt"/>
                <a:ea typeface="+mn-ea"/>
                <a:cs typeface="+mn-cs"/>
              </a:rPr>
              <a:t>F</a:t>
            </a:r>
            <a:r>
              <a:rPr lang="zh-CN" altLang="en-US" sz="1200" kern="1200" dirty="0" smtClean="0">
                <a:solidFill>
                  <a:schemeClr val="tx1"/>
                </a:solidFill>
                <a:latin typeface="+mn-lt"/>
                <a:ea typeface="+mn-ea"/>
                <a:cs typeface="+mn-cs"/>
              </a:rPr>
              <a:t>。它就对应着</a:t>
            </a:r>
            <a:r>
              <a:rPr lang="en-US" altLang="zh-CN" sz="1200" kern="1200" dirty="0" smtClean="0">
                <a:solidFill>
                  <a:schemeClr val="tx1"/>
                </a:solidFill>
                <a:latin typeface="+mn-lt"/>
                <a:ea typeface="+mn-ea"/>
                <a:cs typeface="+mn-cs"/>
              </a:rPr>
              <a:t>GAN</a:t>
            </a:r>
            <a:r>
              <a:rPr lang="zh-CN" altLang="en-US" sz="1200" kern="1200" dirty="0" smtClean="0">
                <a:solidFill>
                  <a:schemeClr val="tx1"/>
                </a:solidFill>
                <a:latin typeface="+mn-lt"/>
                <a:ea typeface="+mn-ea"/>
                <a:cs typeface="+mn-cs"/>
              </a:rPr>
              <a:t>中的生成器，</a:t>
            </a:r>
            <a:r>
              <a:rPr lang="en-US" altLang="zh-CN" sz="1200" kern="1200" dirty="0" smtClean="0">
                <a:solidFill>
                  <a:schemeClr val="tx1"/>
                </a:solidFill>
                <a:latin typeface="+mn-lt"/>
                <a:ea typeface="+mn-ea"/>
                <a:cs typeface="+mn-cs"/>
              </a:rPr>
              <a:t>F</a:t>
            </a:r>
            <a:r>
              <a:rPr lang="zh-CN" altLang="en-US" sz="1200" kern="1200" dirty="0" smtClean="0">
                <a:solidFill>
                  <a:schemeClr val="tx1"/>
                </a:solidFill>
                <a:latin typeface="+mn-lt"/>
                <a:ea typeface="+mn-ea"/>
                <a:cs typeface="+mn-cs"/>
              </a:rPr>
              <a:t>可以将</a:t>
            </a:r>
            <a:r>
              <a:rPr lang="en-US" altLang="zh-CN" sz="1200" kern="1200" dirty="0" smtClean="0">
                <a:solidFill>
                  <a:schemeClr val="tx1"/>
                </a:solidFill>
                <a:latin typeface="+mn-lt"/>
                <a:ea typeface="+mn-ea"/>
                <a:cs typeface="+mn-cs"/>
              </a:rPr>
              <a:t>X</a:t>
            </a:r>
            <a:r>
              <a:rPr lang="zh-CN" altLang="en-US" sz="1200" kern="1200" dirty="0" smtClean="0">
                <a:solidFill>
                  <a:schemeClr val="tx1"/>
                </a:solidFill>
                <a:latin typeface="+mn-lt"/>
                <a:ea typeface="+mn-ea"/>
                <a:cs typeface="+mn-cs"/>
              </a:rPr>
              <a:t>中的图片</a:t>
            </a:r>
            <a:r>
              <a:rPr lang="en-US" altLang="zh-CN" sz="1200" kern="1200" dirty="0" smtClean="0">
                <a:solidFill>
                  <a:schemeClr val="tx1"/>
                </a:solidFill>
                <a:latin typeface="+mn-lt"/>
                <a:ea typeface="+mn-ea"/>
                <a:cs typeface="+mn-cs"/>
              </a:rPr>
              <a:t>x</a:t>
            </a:r>
            <a:r>
              <a:rPr lang="zh-CN" altLang="en-US" sz="1200" kern="1200" dirty="0" smtClean="0">
                <a:solidFill>
                  <a:schemeClr val="tx1"/>
                </a:solidFill>
                <a:latin typeface="+mn-lt"/>
                <a:ea typeface="+mn-ea"/>
                <a:cs typeface="+mn-cs"/>
              </a:rPr>
              <a:t>转换为</a:t>
            </a:r>
            <a:r>
              <a:rPr lang="en-US" altLang="zh-CN" sz="1200" kern="1200" dirty="0" smtClean="0">
                <a:solidFill>
                  <a:schemeClr val="tx1"/>
                </a:solidFill>
                <a:latin typeface="+mn-lt"/>
                <a:ea typeface="+mn-ea"/>
                <a:cs typeface="+mn-cs"/>
              </a:rPr>
              <a:t>Y</a:t>
            </a:r>
            <a:r>
              <a:rPr lang="zh-CN" altLang="en-US" sz="1200" kern="1200" dirty="0" smtClean="0">
                <a:solidFill>
                  <a:schemeClr val="tx1"/>
                </a:solidFill>
                <a:latin typeface="+mn-lt"/>
                <a:ea typeface="+mn-ea"/>
                <a:cs typeface="+mn-cs"/>
              </a:rPr>
              <a:t>中的图片</a:t>
            </a:r>
            <a:r>
              <a:rPr lang="en-US" altLang="zh-CN" sz="1200" kern="1200" dirty="0" smtClean="0">
                <a:solidFill>
                  <a:schemeClr val="tx1"/>
                </a:solidFill>
                <a:latin typeface="+mn-lt"/>
                <a:ea typeface="+mn-ea"/>
                <a:cs typeface="+mn-cs"/>
              </a:rPr>
              <a:t>F(x)</a:t>
            </a:r>
            <a:r>
              <a:rPr lang="zh-CN" altLang="en-US" sz="1200" kern="1200" dirty="0" smtClean="0">
                <a:solidFill>
                  <a:schemeClr val="tx1"/>
                </a:solidFill>
                <a:latin typeface="+mn-lt"/>
                <a:ea typeface="+mn-ea"/>
                <a:cs typeface="+mn-cs"/>
              </a:rPr>
              <a:t>。</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）但单纯的使用这一个损失是无法进行训练的。原因在于，映射</a:t>
            </a:r>
            <a:r>
              <a:rPr lang="en-US" altLang="zh-CN" sz="1200" kern="1200" dirty="0" smtClean="0">
                <a:solidFill>
                  <a:schemeClr val="tx1"/>
                </a:solidFill>
                <a:latin typeface="+mn-lt"/>
                <a:ea typeface="+mn-ea"/>
                <a:cs typeface="+mn-cs"/>
              </a:rPr>
              <a:t>F</a:t>
            </a:r>
            <a:r>
              <a:rPr lang="zh-CN" altLang="en-US" sz="1200" kern="1200" dirty="0" smtClean="0">
                <a:solidFill>
                  <a:schemeClr val="tx1"/>
                </a:solidFill>
                <a:latin typeface="+mn-lt"/>
                <a:ea typeface="+mn-ea"/>
                <a:cs typeface="+mn-cs"/>
              </a:rPr>
              <a:t>完全可以将所有</a:t>
            </a:r>
            <a:r>
              <a:rPr lang="en-US" altLang="zh-CN" sz="1200" kern="1200" dirty="0" smtClean="0">
                <a:solidFill>
                  <a:schemeClr val="tx1"/>
                </a:solidFill>
                <a:latin typeface="+mn-lt"/>
                <a:ea typeface="+mn-ea"/>
                <a:cs typeface="+mn-cs"/>
              </a:rPr>
              <a:t>x</a:t>
            </a:r>
            <a:r>
              <a:rPr lang="zh-CN" altLang="en-US" sz="1200" kern="1200" dirty="0" smtClean="0">
                <a:solidFill>
                  <a:schemeClr val="tx1"/>
                </a:solidFill>
                <a:latin typeface="+mn-lt"/>
                <a:ea typeface="+mn-ea"/>
                <a:cs typeface="+mn-cs"/>
              </a:rPr>
              <a:t>都映射为</a:t>
            </a:r>
            <a:r>
              <a:rPr lang="en-US" altLang="zh-CN" sz="1200" kern="1200" dirty="0" smtClean="0">
                <a:solidFill>
                  <a:schemeClr val="tx1"/>
                </a:solidFill>
                <a:latin typeface="+mn-lt"/>
                <a:ea typeface="+mn-ea"/>
                <a:cs typeface="+mn-cs"/>
              </a:rPr>
              <a:t>Y</a:t>
            </a:r>
            <a:r>
              <a:rPr lang="zh-CN" altLang="en-US" sz="1200" kern="1200" dirty="0" smtClean="0">
                <a:solidFill>
                  <a:schemeClr val="tx1"/>
                </a:solidFill>
                <a:latin typeface="+mn-lt"/>
                <a:ea typeface="+mn-ea"/>
                <a:cs typeface="+mn-cs"/>
              </a:rPr>
              <a:t>空间中的同一张图片，使损失无效化。我们再假设一个映射</a:t>
            </a:r>
            <a:r>
              <a:rPr lang="en-US" altLang="zh-CN" sz="1200" kern="1200" dirty="0" smtClean="0">
                <a:solidFill>
                  <a:schemeClr val="tx1"/>
                </a:solidFill>
                <a:latin typeface="+mn-lt"/>
                <a:ea typeface="+mn-ea"/>
                <a:cs typeface="+mn-cs"/>
              </a:rPr>
              <a:t>G</a:t>
            </a:r>
            <a:r>
              <a:rPr lang="zh-CN" altLang="en-US" sz="1200" kern="1200" dirty="0" smtClean="0">
                <a:solidFill>
                  <a:schemeClr val="tx1"/>
                </a:solidFill>
                <a:latin typeface="+mn-lt"/>
                <a:ea typeface="+mn-ea"/>
                <a:cs typeface="+mn-cs"/>
              </a:rPr>
              <a:t>，它可以将</a:t>
            </a:r>
            <a:r>
              <a:rPr lang="en-US" altLang="zh-CN" sz="1200" kern="1200" dirty="0" smtClean="0">
                <a:solidFill>
                  <a:schemeClr val="tx1"/>
                </a:solidFill>
                <a:latin typeface="+mn-lt"/>
                <a:ea typeface="+mn-ea"/>
                <a:cs typeface="+mn-cs"/>
              </a:rPr>
              <a:t>Y</a:t>
            </a:r>
            <a:r>
              <a:rPr lang="zh-CN" altLang="en-US" sz="1200" kern="1200" dirty="0" smtClean="0">
                <a:solidFill>
                  <a:schemeClr val="tx1"/>
                </a:solidFill>
                <a:latin typeface="+mn-lt"/>
                <a:ea typeface="+mn-ea"/>
                <a:cs typeface="+mn-cs"/>
              </a:rPr>
              <a:t>空间中的图片</a:t>
            </a:r>
            <a:r>
              <a:rPr lang="en-US" altLang="zh-CN" sz="1200" kern="1200" dirty="0" smtClean="0">
                <a:solidFill>
                  <a:schemeClr val="tx1"/>
                </a:solidFill>
                <a:latin typeface="+mn-lt"/>
                <a:ea typeface="+mn-ea"/>
                <a:cs typeface="+mn-cs"/>
              </a:rPr>
              <a:t>y</a:t>
            </a:r>
            <a:r>
              <a:rPr lang="zh-CN" altLang="en-US" sz="1200" kern="1200" dirty="0" smtClean="0">
                <a:solidFill>
                  <a:schemeClr val="tx1"/>
                </a:solidFill>
                <a:latin typeface="+mn-lt"/>
                <a:ea typeface="+mn-ea"/>
                <a:cs typeface="+mn-cs"/>
              </a:rPr>
              <a:t>转换为</a:t>
            </a:r>
            <a:r>
              <a:rPr lang="en-US" altLang="zh-CN" sz="1200" kern="1200" dirty="0" smtClean="0">
                <a:solidFill>
                  <a:schemeClr val="tx1"/>
                </a:solidFill>
                <a:latin typeface="+mn-lt"/>
                <a:ea typeface="+mn-ea"/>
                <a:cs typeface="+mn-cs"/>
              </a:rPr>
              <a:t>X</a:t>
            </a:r>
            <a:r>
              <a:rPr lang="zh-CN" altLang="en-US" sz="1200" kern="1200" dirty="0" smtClean="0">
                <a:solidFill>
                  <a:schemeClr val="tx1"/>
                </a:solidFill>
                <a:latin typeface="+mn-lt"/>
                <a:ea typeface="+mn-ea"/>
                <a:cs typeface="+mn-cs"/>
              </a:rPr>
              <a:t>中的图片</a:t>
            </a:r>
            <a:r>
              <a:rPr lang="en-US" altLang="zh-CN" sz="1200" kern="1200" dirty="0" smtClean="0">
                <a:solidFill>
                  <a:schemeClr val="tx1"/>
                </a:solidFill>
                <a:latin typeface="+mn-lt"/>
                <a:ea typeface="+mn-ea"/>
                <a:cs typeface="+mn-cs"/>
              </a:rPr>
              <a:t>G(y)</a:t>
            </a:r>
            <a:r>
              <a:rPr lang="zh-CN" altLang="en-US"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CycleGAN</a:t>
            </a:r>
            <a:r>
              <a:rPr lang="zh-CN" altLang="en-US" sz="1200" kern="1200" dirty="0" smtClean="0">
                <a:solidFill>
                  <a:schemeClr val="tx1"/>
                </a:solidFill>
                <a:latin typeface="+mn-lt"/>
                <a:ea typeface="+mn-ea"/>
                <a:cs typeface="+mn-cs"/>
              </a:rPr>
              <a:t>同时学习</a:t>
            </a:r>
            <a:r>
              <a:rPr lang="en-US" altLang="zh-CN" sz="1200" kern="1200" dirty="0" smtClean="0">
                <a:solidFill>
                  <a:schemeClr val="tx1"/>
                </a:solidFill>
                <a:latin typeface="+mn-lt"/>
                <a:ea typeface="+mn-ea"/>
                <a:cs typeface="+mn-cs"/>
              </a:rPr>
              <a:t>F</a:t>
            </a:r>
            <a:r>
              <a:rPr lang="zh-CN" altLang="en-US" sz="1200" kern="1200" dirty="0" smtClean="0">
                <a:solidFill>
                  <a:schemeClr val="tx1"/>
                </a:solidFill>
                <a:latin typeface="+mn-lt"/>
                <a:ea typeface="+mn-ea"/>
                <a:cs typeface="+mn-cs"/>
              </a:rPr>
              <a:t>和</a:t>
            </a:r>
            <a:r>
              <a:rPr lang="en-US" altLang="zh-CN" sz="1200" kern="1200" dirty="0" smtClean="0">
                <a:solidFill>
                  <a:schemeClr val="tx1"/>
                </a:solidFill>
                <a:latin typeface="+mn-lt"/>
                <a:ea typeface="+mn-ea"/>
                <a:cs typeface="+mn-cs"/>
              </a:rPr>
              <a:t>G</a:t>
            </a:r>
            <a:r>
              <a:rPr lang="zh-CN" altLang="en-US" sz="1200" kern="1200" dirty="0" smtClean="0">
                <a:solidFill>
                  <a:schemeClr val="tx1"/>
                </a:solidFill>
                <a:latin typeface="+mn-lt"/>
                <a:ea typeface="+mn-ea"/>
                <a:cs typeface="+mn-cs"/>
              </a:rPr>
              <a:t>两个映射，并要求  ，以及  。也就是说，将</a:t>
            </a:r>
            <a:r>
              <a:rPr lang="en-US" altLang="zh-CN" sz="1200" kern="1200" dirty="0" smtClean="0">
                <a:solidFill>
                  <a:schemeClr val="tx1"/>
                </a:solidFill>
                <a:latin typeface="+mn-lt"/>
                <a:ea typeface="+mn-ea"/>
                <a:cs typeface="+mn-cs"/>
              </a:rPr>
              <a:t>X</a:t>
            </a:r>
            <a:r>
              <a:rPr lang="zh-CN" altLang="en-US" sz="1200" kern="1200" dirty="0" smtClean="0">
                <a:solidFill>
                  <a:schemeClr val="tx1"/>
                </a:solidFill>
                <a:latin typeface="+mn-lt"/>
                <a:ea typeface="+mn-ea"/>
                <a:cs typeface="+mn-cs"/>
              </a:rPr>
              <a:t>的图片转换到</a:t>
            </a:r>
            <a:r>
              <a:rPr lang="en-US" altLang="zh-CN" sz="1200" kern="1200" dirty="0" smtClean="0">
                <a:solidFill>
                  <a:schemeClr val="tx1"/>
                </a:solidFill>
                <a:latin typeface="+mn-lt"/>
                <a:ea typeface="+mn-ea"/>
                <a:cs typeface="+mn-cs"/>
              </a:rPr>
              <a:t>Y</a:t>
            </a:r>
            <a:r>
              <a:rPr lang="zh-CN" altLang="en-US" sz="1200" kern="1200" dirty="0" smtClean="0">
                <a:solidFill>
                  <a:schemeClr val="tx1"/>
                </a:solidFill>
                <a:latin typeface="+mn-lt"/>
                <a:ea typeface="+mn-ea"/>
                <a:cs typeface="+mn-cs"/>
              </a:rPr>
              <a:t>空间后，应该还可以转换回来。这样就杜绝模型把所有</a:t>
            </a:r>
            <a:r>
              <a:rPr lang="en-US" altLang="zh-CN" sz="1200" kern="1200" dirty="0" smtClean="0">
                <a:solidFill>
                  <a:schemeClr val="tx1"/>
                </a:solidFill>
                <a:latin typeface="+mn-lt"/>
                <a:ea typeface="+mn-ea"/>
                <a:cs typeface="+mn-cs"/>
              </a:rPr>
              <a:t>X</a:t>
            </a:r>
            <a:r>
              <a:rPr lang="zh-CN" altLang="en-US" sz="1200" kern="1200" dirty="0" smtClean="0">
                <a:solidFill>
                  <a:schemeClr val="tx1"/>
                </a:solidFill>
                <a:latin typeface="+mn-lt"/>
                <a:ea typeface="+mn-ea"/>
                <a:cs typeface="+mn-cs"/>
              </a:rPr>
              <a:t>的图片都转换为</a:t>
            </a:r>
            <a:r>
              <a:rPr lang="en-US" altLang="zh-CN" sz="1200" kern="1200" dirty="0" smtClean="0">
                <a:solidFill>
                  <a:schemeClr val="tx1"/>
                </a:solidFill>
                <a:latin typeface="+mn-lt"/>
                <a:ea typeface="+mn-ea"/>
                <a:cs typeface="+mn-cs"/>
              </a:rPr>
              <a:t>Y</a:t>
            </a:r>
            <a:r>
              <a:rPr lang="zh-CN" altLang="en-US" sz="1200" kern="1200" dirty="0" smtClean="0">
                <a:solidFill>
                  <a:schemeClr val="tx1"/>
                </a:solidFill>
                <a:latin typeface="+mn-lt"/>
                <a:ea typeface="+mn-ea"/>
                <a:cs typeface="+mn-cs"/>
              </a:rPr>
              <a:t>空间中的同一张图片了。</a:t>
            </a:r>
            <a:endParaRPr lang="zh-CN" altLang="en-US" dirty="0"/>
          </a:p>
        </p:txBody>
      </p:sp>
      <p:sp>
        <p:nvSpPr>
          <p:cNvPr id="4" name="灯片编号占位符 3"/>
          <p:cNvSpPr>
            <a:spLocks noGrp="1"/>
          </p:cNvSpPr>
          <p:nvPr>
            <p:ph type="sldNum" sz="quarter" idx="10"/>
          </p:nvPr>
        </p:nvSpPr>
        <p:spPr/>
        <p:txBody>
          <a:bodyPr/>
          <a:lstStyle/>
          <a:p>
            <a:fld id="{7375F277-34A6-40F7-9E42-CD2B7E9B2EB3}" type="slidenum">
              <a:rPr lang="zh-CN" altLang="en-US" smtClean="0"/>
              <a:t>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pic>
        <p:nvPicPr>
          <p:cNvPr id="34" name="图片 33"/>
          <p:cNvPicPr/>
          <p:nvPr/>
        </p:nvPicPr>
        <p:blipFill>
          <a:blip r:embed="rId2" cstate="print"/>
          <a:stretch/>
        </p:blipFill>
        <p:spPr>
          <a:xfrm>
            <a:off x="3602880" y="1604520"/>
            <a:ext cx="4984920" cy="3977280"/>
          </a:xfrm>
          <a:prstGeom prst="rect">
            <a:avLst/>
          </a:prstGeom>
          <a:ln>
            <a:noFill/>
          </a:ln>
        </p:spPr>
      </p:pic>
      <p:pic>
        <p:nvPicPr>
          <p:cNvPr id="35" name="图片 34"/>
          <p:cNvPicPr/>
          <p:nvPr/>
        </p:nvPicPr>
        <p:blipFill>
          <a:blip r:embed="rId2" cstate="print"/>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pic>
        <p:nvPicPr>
          <p:cNvPr id="70" name="图片 69"/>
          <p:cNvPicPr/>
          <p:nvPr/>
        </p:nvPicPr>
        <p:blipFill>
          <a:blip r:embed="rId2" cstate="print"/>
          <a:stretch/>
        </p:blipFill>
        <p:spPr>
          <a:xfrm>
            <a:off x="3602880" y="1604520"/>
            <a:ext cx="4984920" cy="3977280"/>
          </a:xfrm>
          <a:prstGeom prst="rect">
            <a:avLst/>
          </a:prstGeom>
          <a:ln>
            <a:noFill/>
          </a:ln>
        </p:spPr>
      </p:pic>
      <p:pic>
        <p:nvPicPr>
          <p:cNvPr id="71" name="图片 70"/>
          <p:cNvPicPr/>
          <p:nvPr/>
        </p:nvPicPr>
        <p:blipFill>
          <a:blip r:embed="rId2" cstate="print"/>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lstStyle/>
          <a:p>
            <a:endParaRPr lang="zh-CN" sz="18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080" cy="1144440"/>
          </a:xfrm>
          <a:prstGeom prst="rect">
            <a:avLst/>
          </a:prstGeom>
        </p:spPr>
        <p:txBody>
          <a:bodyPr lIns="0" tIns="0" rIns="0" bIns="0" anchor="ctr"/>
          <a:lstStyle/>
          <a:p>
            <a:endParaRPr lang="zh-CN" sz="1800" b="0" strike="noStrike" spc="-1">
              <a:solidFill>
                <a:srgbClr val="000000"/>
              </a:solidFill>
              <a:uFill>
                <a:solidFill>
                  <a:srgbClr val="FFFFFF"/>
                </a:solidFill>
              </a:uFill>
              <a:latin typeface="Arial"/>
            </a:endParaRPr>
          </a:p>
        </p:txBody>
      </p:sp>
      <p:sp>
        <p:nvSpPr>
          <p:cNvPr id="3" name="PlaceHolder 2"/>
          <p:cNvSpPr>
            <a:spLocks noGrp="1"/>
          </p:cNvSpPr>
          <p:nvPr>
            <p:ph type="body"/>
          </p:nvPr>
        </p:nvSpPr>
        <p:spPr>
          <a:xfrm>
            <a:off x="609480" y="1604520"/>
            <a:ext cx="10972080" cy="3976920"/>
          </a:xfrm>
          <a:prstGeom prst="rect">
            <a:avLst/>
          </a:prstGeom>
        </p:spPr>
        <p:txBody>
          <a:bodyPr lIns="0" tIns="0" rIns="0" bIns="0"/>
          <a:lstStyle/>
          <a:p>
            <a:pPr marL="432000" indent="-324000">
              <a:buClr>
                <a:srgbClr val="000000"/>
              </a:buClr>
              <a:buSzPct val="45000"/>
              <a:buFont typeface="Wingdings" charset="2"/>
              <a:buChar char=""/>
            </a:pPr>
            <a:r>
              <a:rPr lang="zh-CN"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zh-CN"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zh-CN"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zh-CN"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zh-CN"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zh-CN"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zh-CN"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lstStyle/>
          <a:p>
            <a:r>
              <a:rPr lang="zh-CN" sz="18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zh-CN"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zh-CN"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zh-CN"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zh-CN"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zh-C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zh-C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zh-C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1487520" y="754528"/>
            <a:ext cx="9142920" cy="238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2800" b="0" strike="noStrike" spc="-1">
                <a:solidFill>
                  <a:srgbClr val="000000"/>
                </a:solidFill>
                <a:uFill>
                  <a:solidFill>
                    <a:srgbClr val="FFFFFF"/>
                  </a:solidFill>
                </a:uFill>
                <a:latin typeface="Arial"/>
                <a:ea typeface="DejaVu Sans"/>
              </a:rPr>
              <a:t>Semantically Tied Paired Cycle Consistency for Zero-Shot Sketch-based Image Retrieval</a:t>
            </a:r>
            <a:endParaRPr lang="en-US" sz="1800" b="0" strike="noStrike" spc="-1">
              <a:solidFill>
                <a:srgbClr val="000000"/>
              </a:solidFill>
              <a:uFill>
                <a:solidFill>
                  <a:srgbClr val="FFFFFF"/>
                </a:solidFill>
              </a:uFill>
              <a:latin typeface="Arial"/>
            </a:endParaRPr>
          </a:p>
          <a:p>
            <a:pPr algn="ctr">
              <a:lnSpc>
                <a:spcPct val="100000"/>
              </a:lnSpc>
            </a:pPr>
            <a:r>
              <a:rPr lang="en-US" sz="3100" b="0" strike="noStrike" spc="-1">
                <a:solidFill>
                  <a:srgbClr val="000000"/>
                </a:solidFill>
                <a:uFill>
                  <a:solidFill>
                    <a:srgbClr val="FFFFFF"/>
                  </a:solidFill>
                </a:uFill>
                <a:latin typeface="Calibri Light"/>
                <a:ea typeface="DejaVu Sans"/>
              </a:rPr>
              <a:t>（PS：基于草图的图像检索）</a:t>
            </a:r>
            <a:endParaRPr lang="en-US" sz="1800" b="0" strike="noStrike" spc="-1">
              <a:solidFill>
                <a:srgbClr val="000000"/>
              </a:solidFill>
              <a:uFill>
                <a:solidFill>
                  <a:srgbClr val="FFFFFF"/>
                </a:solidFill>
              </a:uFill>
              <a:latin typeface="Arial"/>
            </a:endParaRPr>
          </a:p>
          <a:p>
            <a:pPr algn="ctr">
              <a:lnSpc>
                <a:spcPct val="100000"/>
              </a:lnSpc>
            </a:pPr>
            <a:endParaRPr lang="en-US" sz="1800" b="0" strike="noStrike" spc="-1">
              <a:solidFill>
                <a:srgbClr val="000000"/>
              </a:solidFill>
              <a:uFill>
                <a:solidFill>
                  <a:srgbClr val="FFFFFF"/>
                </a:solidFill>
              </a:uFill>
              <a:latin typeface="Arial"/>
            </a:endParaRPr>
          </a:p>
        </p:txBody>
      </p:sp>
      <p:sp>
        <p:nvSpPr>
          <p:cNvPr id="73" name="CustomShape 2"/>
          <p:cNvSpPr/>
          <p:nvPr/>
        </p:nvSpPr>
        <p:spPr>
          <a:xfrm>
            <a:off x="1487520" y="3068960"/>
            <a:ext cx="9142920" cy="79208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dirty="0" err="1">
                <a:solidFill>
                  <a:srgbClr val="000000"/>
                </a:solidFill>
                <a:uFill>
                  <a:solidFill>
                    <a:srgbClr val="FFFFFF"/>
                  </a:solidFill>
                </a:uFill>
                <a:latin typeface="Calibri"/>
                <a:ea typeface="DejaVu Sans"/>
              </a:rPr>
              <a:t>作者</a:t>
            </a:r>
            <a:r>
              <a:rPr lang="en-US" sz="2400" b="0" strike="noStrike" spc="-1" dirty="0">
                <a:solidFill>
                  <a:srgbClr val="000000"/>
                </a:solidFill>
                <a:uFill>
                  <a:solidFill>
                    <a:srgbClr val="FFFFFF"/>
                  </a:solidFill>
                </a:uFill>
                <a:latin typeface="Calibri"/>
                <a:ea typeface="DejaVu Sans"/>
              </a:rPr>
              <a:t>：</a:t>
            </a:r>
            <a:endParaRPr lang="en-US" sz="1800" b="0" strike="noStrike" spc="-1" dirty="0">
              <a:solidFill>
                <a:srgbClr val="000000"/>
              </a:solidFill>
              <a:uFill>
                <a:solidFill>
                  <a:srgbClr val="FFFFFF"/>
                </a:solidFill>
              </a:uFill>
              <a:latin typeface="Arial"/>
            </a:endParaRPr>
          </a:p>
        </p:txBody>
      </p:sp>
      <p:pic>
        <p:nvPicPr>
          <p:cNvPr id="74" name="Picture 2"/>
          <p:cNvPicPr/>
          <p:nvPr/>
        </p:nvPicPr>
        <p:blipFill>
          <a:blip r:embed="rId2" cstate="print"/>
          <a:stretch/>
        </p:blipFill>
        <p:spPr>
          <a:xfrm>
            <a:off x="1897784" y="3573016"/>
            <a:ext cx="8374680" cy="1656000"/>
          </a:xfrm>
          <a:prstGeom prst="rect">
            <a:avLst/>
          </a:prstGeom>
          <a:ln w="9360">
            <a:noFill/>
          </a:ln>
        </p:spPr>
      </p:pic>
      <p:pic>
        <p:nvPicPr>
          <p:cNvPr id="3074" name="Picture 2"/>
          <p:cNvPicPr>
            <a:picLocks noChangeAspect="1" noChangeArrowheads="1"/>
          </p:cNvPicPr>
          <p:nvPr/>
        </p:nvPicPr>
        <p:blipFill>
          <a:blip r:embed="rId3" cstate="print"/>
          <a:srcRect/>
          <a:stretch>
            <a:fillRect/>
          </a:stretch>
        </p:blipFill>
        <p:spPr bwMode="auto">
          <a:xfrm>
            <a:off x="47328" y="3429000"/>
            <a:ext cx="2088232" cy="2033892"/>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9984432" y="3429000"/>
            <a:ext cx="2016224" cy="2016224"/>
          </a:xfrm>
          <a:prstGeom prst="rect">
            <a:avLst/>
          </a:prstGeom>
          <a:noFill/>
          <a:ln w="9525">
            <a:noFill/>
            <a:miter lim="800000"/>
            <a:headEnd/>
            <a:tailEnd/>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888480" y="417960"/>
            <a:ext cx="9670320" cy="41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3200" b="1" strike="noStrike" spc="-1">
                <a:solidFill>
                  <a:srgbClr val="000000"/>
                </a:solidFill>
                <a:uFill>
                  <a:solidFill>
                    <a:srgbClr val="FFFFFF"/>
                  </a:solidFill>
                </a:uFill>
                <a:latin typeface="Calibri Light"/>
                <a:ea typeface="DejaVu Sans"/>
              </a:rPr>
              <a:t>更多直观的对比</a:t>
            </a:r>
            <a:endParaRPr lang="en-US" sz="1800" b="0" strike="noStrike" spc="-1">
              <a:solidFill>
                <a:srgbClr val="000000"/>
              </a:solidFill>
              <a:uFill>
                <a:solidFill>
                  <a:srgbClr val="FFFFFF"/>
                </a:solidFill>
              </a:uFill>
              <a:latin typeface="Arial"/>
            </a:endParaRPr>
          </a:p>
        </p:txBody>
      </p:sp>
      <p:pic>
        <p:nvPicPr>
          <p:cNvPr id="93" name="Picture 3"/>
          <p:cNvPicPr/>
          <p:nvPr/>
        </p:nvPicPr>
        <p:blipFill>
          <a:blip r:embed="rId2" cstate="print"/>
          <a:stretch/>
        </p:blipFill>
        <p:spPr>
          <a:xfrm>
            <a:off x="1559520" y="1340640"/>
            <a:ext cx="8699760" cy="511236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888480" y="417960"/>
            <a:ext cx="9670320" cy="41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3200" b="1" strike="noStrike" spc="-1">
                <a:solidFill>
                  <a:srgbClr val="000000"/>
                </a:solidFill>
                <a:uFill>
                  <a:solidFill>
                    <a:srgbClr val="FFFFFF"/>
                  </a:solidFill>
                </a:uFill>
                <a:latin typeface="Calibri Light"/>
                <a:ea typeface="DejaVu Sans"/>
              </a:rPr>
              <a:t>更多直观的对比</a:t>
            </a:r>
            <a:endParaRPr lang="en-US" sz="1800" b="0" strike="noStrike" spc="-1">
              <a:solidFill>
                <a:srgbClr val="000000"/>
              </a:solidFill>
              <a:uFill>
                <a:solidFill>
                  <a:srgbClr val="FFFFFF"/>
                </a:solidFill>
              </a:uFill>
              <a:latin typeface="Arial"/>
            </a:endParaRPr>
          </a:p>
        </p:txBody>
      </p:sp>
      <p:pic>
        <p:nvPicPr>
          <p:cNvPr id="95" name="Picture 2"/>
          <p:cNvPicPr/>
          <p:nvPr/>
        </p:nvPicPr>
        <p:blipFill>
          <a:blip r:embed="rId2" cstate="print"/>
          <a:stretch/>
        </p:blipFill>
        <p:spPr>
          <a:xfrm>
            <a:off x="1487520" y="1124640"/>
            <a:ext cx="9432720" cy="546192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CustomShape 1"/>
          <p:cNvSpPr/>
          <p:nvPr/>
        </p:nvSpPr>
        <p:spPr>
          <a:xfrm>
            <a:off x="911520" y="692640"/>
            <a:ext cx="10514520" cy="76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3200" b="1" strike="noStrike" spc="-1">
                <a:solidFill>
                  <a:srgbClr val="000000"/>
                </a:solidFill>
                <a:uFill>
                  <a:solidFill>
                    <a:srgbClr val="FFFFFF"/>
                  </a:solidFill>
                </a:uFill>
                <a:latin typeface="Calibri Light"/>
                <a:ea typeface="DejaVu Sans"/>
              </a:rPr>
              <a:t>文章背景-</a:t>
            </a:r>
            <a:r>
              <a:rPr lang="en-US" sz="3200" b="0" strike="noStrike" spc="-1">
                <a:solidFill>
                  <a:srgbClr val="000000"/>
                </a:solidFill>
                <a:uFill>
                  <a:solidFill>
                    <a:srgbClr val="FFFFFF"/>
                  </a:solidFill>
                </a:uFill>
                <a:latin typeface="Arial"/>
                <a:ea typeface="DejaVu Sans"/>
              </a:rPr>
              <a:t>手绘识图</a:t>
            </a:r>
            <a:endParaRPr lang="en-US" sz="1800" b="0" strike="noStrike" spc="-1">
              <a:solidFill>
                <a:srgbClr val="000000"/>
              </a:solidFill>
              <a:uFill>
                <a:solidFill>
                  <a:srgbClr val="FFFFFF"/>
                </a:solidFill>
              </a:uFill>
              <a:latin typeface="Arial"/>
            </a:endParaRPr>
          </a:p>
        </p:txBody>
      </p:sp>
      <p:sp>
        <p:nvSpPr>
          <p:cNvPr id="76" name="CustomShape 2"/>
          <p:cNvSpPr/>
          <p:nvPr/>
        </p:nvSpPr>
        <p:spPr>
          <a:xfrm>
            <a:off x="1343520" y="5157360"/>
            <a:ext cx="9216720" cy="210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uFill>
                  <a:solidFill>
                    <a:srgbClr val="FFFFFF"/>
                  </a:solidFill>
                </a:uFill>
                <a:latin typeface="宋体"/>
                <a:ea typeface="宋体"/>
              </a:rPr>
              <a:t>1）在某些情况下</a:t>
            </a:r>
            <a:r>
              <a:rPr lang="en-US" sz="2400" b="0" strike="noStrike" spc="-1">
                <a:solidFill>
                  <a:srgbClr val="FF0000"/>
                </a:solidFill>
                <a:uFill>
                  <a:solidFill>
                    <a:srgbClr val="FFFFFF"/>
                  </a:solidFill>
                </a:uFill>
                <a:latin typeface="宋体"/>
                <a:ea typeface="宋体"/>
              </a:rPr>
              <a:t>用户所需的查询是难以描述的</a:t>
            </a:r>
            <a:r>
              <a:rPr lang="en-US" sz="2400" b="0" strike="noStrike" spc="-1">
                <a:solidFill>
                  <a:srgbClr val="000000"/>
                </a:solidFill>
                <a:uFill>
                  <a:solidFill>
                    <a:srgbClr val="FFFFFF"/>
                  </a:solidFill>
                </a:uFill>
                <a:latin typeface="宋体"/>
                <a:ea typeface="宋体"/>
              </a:rPr>
              <a:t>，而</a:t>
            </a:r>
            <a:r>
              <a:rPr lang="en-US" sz="2400" b="0" strike="noStrike" spc="-1">
                <a:solidFill>
                  <a:srgbClr val="FF0000"/>
                </a:solidFill>
                <a:uFill>
                  <a:solidFill>
                    <a:srgbClr val="FFFFFF"/>
                  </a:solidFill>
                </a:uFill>
                <a:latin typeface="宋体"/>
                <a:ea typeface="宋体"/>
              </a:rPr>
              <a:t>用户可以轻松绘制触摸屏上所需的物体</a:t>
            </a:r>
            <a:r>
              <a:rPr lang="en-US" sz="2400" b="0" strike="noStrike" spc="-1">
                <a:solidFill>
                  <a:srgbClr val="000000"/>
                </a:solidFill>
                <a:uFill>
                  <a:solidFill>
                    <a:srgbClr val="FFFFFF"/>
                  </a:solidFill>
                </a:uFill>
                <a:latin typeface="宋体"/>
                <a:ea typeface="宋体"/>
              </a:rPr>
              <a:t>。因为草图可以有效地表达形状、姿势和细节。这种任务叫做</a:t>
            </a:r>
            <a:r>
              <a:rPr lang="en-US" sz="2400" b="1" strike="noStrike" spc="-1">
                <a:solidFill>
                  <a:srgbClr val="000000"/>
                </a:solidFill>
                <a:uFill>
                  <a:solidFill>
                    <a:srgbClr val="FFFFFF"/>
                  </a:solidFill>
                </a:uFill>
                <a:latin typeface="宋体"/>
                <a:ea typeface="宋体"/>
              </a:rPr>
              <a:t>SBIR（</a:t>
            </a:r>
            <a:r>
              <a:rPr lang="en-US" sz="2400" b="1" strike="noStrike" spc="-1">
                <a:solidFill>
                  <a:srgbClr val="000000"/>
                </a:solidFill>
                <a:uFill>
                  <a:solidFill>
                    <a:srgbClr val="FFFFFF"/>
                  </a:solidFill>
                </a:uFill>
                <a:latin typeface="Arial"/>
                <a:ea typeface="DejaVu Sans"/>
              </a:rPr>
              <a:t>sketch-based image retrieval</a:t>
            </a:r>
            <a:r>
              <a:rPr lang="en-US" sz="2400" b="0" strike="noStrike" spc="-1">
                <a:solidFill>
                  <a:srgbClr val="000000"/>
                </a:solidFill>
                <a:uFill>
                  <a:solidFill>
                    <a:srgbClr val="FFFFFF"/>
                  </a:solidFill>
                </a:uFill>
                <a:latin typeface="宋体"/>
                <a:ea typeface="宋体"/>
              </a:rPr>
              <a: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77" name="Picture 2"/>
          <p:cNvPicPr/>
          <p:nvPr/>
        </p:nvPicPr>
        <p:blipFill>
          <a:blip r:embed="rId2" cstate="print"/>
          <a:stretch/>
        </p:blipFill>
        <p:spPr>
          <a:xfrm>
            <a:off x="3935880" y="1268640"/>
            <a:ext cx="3744000" cy="397728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911520" y="692640"/>
            <a:ext cx="10514520" cy="76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3200" b="1" strike="noStrike" spc="-1">
                <a:solidFill>
                  <a:srgbClr val="000000"/>
                </a:solidFill>
                <a:uFill>
                  <a:solidFill>
                    <a:srgbClr val="FFFFFF"/>
                  </a:solidFill>
                </a:uFill>
                <a:latin typeface="Calibri Light"/>
                <a:ea typeface="DejaVu Sans"/>
              </a:rPr>
              <a:t>文章背景-</a:t>
            </a:r>
            <a:r>
              <a:rPr lang="en-US" sz="3200" b="1" strike="noStrike" spc="-1">
                <a:solidFill>
                  <a:srgbClr val="000000"/>
                </a:solidFill>
                <a:uFill>
                  <a:solidFill>
                    <a:srgbClr val="FFFFFF"/>
                  </a:solidFill>
                </a:uFill>
                <a:latin typeface="宋体"/>
                <a:ea typeface="宋体"/>
              </a:rPr>
              <a:t> Zero-Shot Learning</a:t>
            </a:r>
            <a:endParaRPr lang="en-US" sz="1800" b="0" strike="noStrike" spc="-1">
              <a:solidFill>
                <a:srgbClr val="000000"/>
              </a:solidFill>
              <a:uFill>
                <a:solidFill>
                  <a:srgbClr val="FFFFFF"/>
                </a:solidFill>
              </a:uFill>
              <a:latin typeface="Arial"/>
            </a:endParaRPr>
          </a:p>
        </p:txBody>
      </p:sp>
      <p:sp>
        <p:nvSpPr>
          <p:cNvPr id="79" name="CustomShape 2"/>
          <p:cNvSpPr/>
          <p:nvPr/>
        </p:nvSpPr>
        <p:spPr>
          <a:xfrm>
            <a:off x="1415480" y="4885224"/>
            <a:ext cx="9216720" cy="19727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000000"/>
                </a:solidFill>
                <a:uFill>
                  <a:solidFill>
                    <a:srgbClr val="FFFFFF"/>
                  </a:solidFill>
                </a:uFill>
                <a:latin typeface="宋体"/>
                <a:ea typeface="宋体"/>
              </a:rPr>
              <a:t>2）而且实际中，用户画的草图不一定包含在标注数据库中。</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2400" b="0" strike="noStrike" spc="-1" dirty="0" err="1">
                <a:solidFill>
                  <a:srgbClr val="000000"/>
                </a:solidFill>
                <a:uFill>
                  <a:solidFill>
                    <a:srgbClr val="FFFFFF"/>
                  </a:solidFill>
                </a:uFill>
                <a:latin typeface="宋体"/>
                <a:ea typeface="宋体"/>
              </a:rPr>
              <a:t>本文结合</a:t>
            </a:r>
            <a:r>
              <a:rPr lang="en-US" sz="2400" b="1" strike="noStrike" spc="-1" dirty="0" err="1">
                <a:solidFill>
                  <a:srgbClr val="000000"/>
                </a:solidFill>
                <a:uFill>
                  <a:solidFill>
                    <a:srgbClr val="FFFFFF"/>
                  </a:solidFill>
                </a:uFill>
                <a:latin typeface="宋体"/>
                <a:ea typeface="宋体"/>
              </a:rPr>
              <a:t>SBIR（</a:t>
            </a:r>
            <a:r>
              <a:rPr lang="en-US" sz="2400" b="1" strike="noStrike" spc="-1" dirty="0" err="1">
                <a:solidFill>
                  <a:srgbClr val="000000"/>
                </a:solidFill>
                <a:uFill>
                  <a:solidFill>
                    <a:srgbClr val="FFFFFF"/>
                  </a:solidFill>
                </a:uFill>
                <a:latin typeface="Arial"/>
                <a:ea typeface="DejaVu Sans"/>
              </a:rPr>
              <a:t>sketch</a:t>
            </a:r>
            <a:r>
              <a:rPr lang="en-US" sz="2400" b="1" strike="noStrike" spc="-1" dirty="0">
                <a:solidFill>
                  <a:srgbClr val="000000"/>
                </a:solidFill>
                <a:uFill>
                  <a:solidFill>
                    <a:srgbClr val="FFFFFF"/>
                  </a:solidFill>
                </a:uFill>
                <a:latin typeface="Arial"/>
                <a:ea typeface="DejaVu Sans"/>
              </a:rPr>
              <a:t>-based image </a:t>
            </a:r>
            <a:r>
              <a:rPr lang="en-US" sz="2400" b="1" strike="noStrike" spc="-1" dirty="0" err="1">
                <a:solidFill>
                  <a:srgbClr val="000000"/>
                </a:solidFill>
                <a:uFill>
                  <a:solidFill>
                    <a:srgbClr val="FFFFFF"/>
                  </a:solidFill>
                </a:uFill>
                <a:latin typeface="Arial"/>
                <a:ea typeface="DejaVu Sans"/>
              </a:rPr>
              <a:t>retrieval</a:t>
            </a:r>
            <a:r>
              <a:rPr lang="en-US" sz="2400" b="0" strike="noStrike" spc="-1" dirty="0" err="1">
                <a:solidFill>
                  <a:srgbClr val="000000"/>
                </a:solidFill>
                <a:uFill>
                  <a:solidFill>
                    <a:srgbClr val="FFFFFF"/>
                  </a:solidFill>
                </a:uFill>
                <a:latin typeface="宋体"/>
                <a:ea typeface="宋体"/>
              </a:rPr>
              <a:t>）和</a:t>
            </a:r>
            <a:r>
              <a:rPr lang="en-US" sz="2400" b="1" strike="noStrike" spc="-1" dirty="0" err="1">
                <a:solidFill>
                  <a:srgbClr val="000000"/>
                </a:solidFill>
                <a:uFill>
                  <a:solidFill>
                    <a:srgbClr val="FFFFFF"/>
                  </a:solidFill>
                </a:uFill>
                <a:latin typeface="宋体"/>
                <a:ea typeface="宋体"/>
              </a:rPr>
              <a:t>ZSL</a:t>
            </a:r>
            <a:r>
              <a:rPr lang="en-US" sz="2400" b="1" strike="noStrike" spc="-1" dirty="0">
                <a:solidFill>
                  <a:srgbClr val="000000"/>
                </a:solidFill>
                <a:uFill>
                  <a:solidFill>
                    <a:srgbClr val="FFFFFF"/>
                  </a:solidFill>
                </a:uFill>
                <a:latin typeface="宋体"/>
                <a:ea typeface="宋体"/>
              </a:rPr>
              <a:t>(Zero-Shot Learning)，</a:t>
            </a:r>
            <a:r>
              <a:rPr lang="en-US" sz="2400" b="0" strike="noStrike" spc="-1" dirty="0">
                <a:solidFill>
                  <a:srgbClr val="000000"/>
                </a:solidFill>
                <a:uFill>
                  <a:solidFill>
                    <a:srgbClr val="FFFFFF"/>
                  </a:solidFill>
                </a:uFill>
                <a:latin typeface="宋体"/>
                <a:ea typeface="宋体"/>
              </a:rPr>
              <a:t>提出</a:t>
            </a:r>
            <a:r>
              <a:rPr lang="en-US" sz="2400" b="0" strike="noStrike" spc="-1" dirty="0">
                <a:solidFill>
                  <a:srgbClr val="FF0000"/>
                </a:solidFill>
                <a:uFill>
                  <a:solidFill>
                    <a:srgbClr val="FFFFFF"/>
                  </a:solidFill>
                </a:uFill>
                <a:latin typeface="宋体"/>
                <a:ea typeface="宋体"/>
              </a:rPr>
              <a:t>SEM-PCYC补充传统文本图像的跨模式检索或者经典的基于内容的图像检索协议。</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pic>
        <p:nvPicPr>
          <p:cNvPr id="80" name="图片 79"/>
          <p:cNvPicPr/>
          <p:nvPr/>
        </p:nvPicPr>
        <p:blipFill>
          <a:blip r:embed="rId2" cstate="print"/>
          <a:stretch/>
        </p:blipFill>
        <p:spPr>
          <a:xfrm rot="21583200">
            <a:off x="2503483" y="1428047"/>
            <a:ext cx="6257352" cy="3241201"/>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767520" y="620640"/>
            <a:ext cx="3992040" cy="5763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90000"/>
              </a:lnSpc>
            </a:pPr>
            <a:r>
              <a:rPr lang="en-US" sz="3200" b="1" strike="noStrike" spc="-1">
                <a:solidFill>
                  <a:srgbClr val="000000"/>
                </a:solidFill>
                <a:uFill>
                  <a:solidFill>
                    <a:srgbClr val="FFFFFF"/>
                  </a:solidFill>
                </a:uFill>
                <a:latin typeface="Calibri Light"/>
                <a:ea typeface="DejaVu Sans"/>
              </a:rPr>
              <a:t>SEM-PCYC的任务描述</a:t>
            </a:r>
            <a:endParaRPr lang="en-US" sz="1800" b="0" strike="noStrike" spc="-1">
              <a:solidFill>
                <a:srgbClr val="000000"/>
              </a:solidFill>
              <a:uFill>
                <a:solidFill>
                  <a:srgbClr val="FFFFFF"/>
                </a:solidFill>
              </a:uFill>
              <a:latin typeface="Arial"/>
            </a:endParaRPr>
          </a:p>
        </p:txBody>
      </p:sp>
      <p:pic>
        <p:nvPicPr>
          <p:cNvPr id="82" name="Picture 2"/>
          <p:cNvPicPr/>
          <p:nvPr/>
        </p:nvPicPr>
        <p:blipFill>
          <a:blip r:embed="rId2" cstate="print"/>
          <a:stretch/>
        </p:blipFill>
        <p:spPr>
          <a:xfrm>
            <a:off x="623520" y="1196640"/>
            <a:ext cx="10489680" cy="4532400"/>
          </a:xfrm>
          <a:prstGeom prst="rect">
            <a:avLst/>
          </a:prstGeom>
          <a:ln w="9360">
            <a:noFill/>
          </a:ln>
        </p:spPr>
      </p:pic>
      <p:sp>
        <p:nvSpPr>
          <p:cNvPr id="83" name="CustomShape 2"/>
          <p:cNvSpPr/>
          <p:nvPr/>
        </p:nvSpPr>
        <p:spPr>
          <a:xfrm>
            <a:off x="2882880" y="6093360"/>
            <a:ext cx="54388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Arial"/>
                <a:ea typeface="DejaVu Sans"/>
              </a:rPr>
              <a:t>通过对已知类的训练，来预测未知草图，并进行预测</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596520" y="537480"/>
            <a:ext cx="10514520" cy="76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3200" b="1" strike="noStrike" spc="-1">
                <a:solidFill>
                  <a:srgbClr val="000000"/>
                </a:solidFill>
                <a:uFill>
                  <a:solidFill>
                    <a:srgbClr val="FFFFFF"/>
                  </a:solidFill>
                </a:uFill>
                <a:latin typeface="Calibri Light"/>
                <a:ea typeface="DejaVu Sans"/>
              </a:rPr>
              <a:t>SEM-PCYC的系统框架</a:t>
            </a:r>
            <a:endParaRPr lang="en-US" sz="1800" b="0" strike="noStrike" spc="-1">
              <a:solidFill>
                <a:srgbClr val="000000"/>
              </a:solidFill>
              <a:uFill>
                <a:solidFill>
                  <a:srgbClr val="FFFFFF"/>
                </a:solidFill>
              </a:uFill>
              <a:latin typeface="Arial"/>
            </a:endParaRPr>
          </a:p>
        </p:txBody>
      </p:sp>
      <p:sp>
        <p:nvSpPr>
          <p:cNvPr id="85" name="CustomShape 2"/>
          <p:cNvSpPr/>
          <p:nvPr/>
        </p:nvSpPr>
        <p:spPr>
          <a:xfrm>
            <a:off x="4003560" y="-144360"/>
            <a:ext cx="303840" cy="303840"/>
          </a:xfrm>
          <a:prstGeom prst="rect">
            <a:avLst/>
          </a:prstGeom>
          <a:noFill/>
          <a:ln>
            <a:noFill/>
          </a:ln>
        </p:spPr>
        <p:style>
          <a:lnRef idx="0">
            <a:scrgbClr r="0" g="0" b="0"/>
          </a:lnRef>
          <a:fillRef idx="0">
            <a:scrgbClr r="0" g="0" b="0"/>
          </a:fillRef>
          <a:effectRef idx="0">
            <a:scrgbClr r="0" g="0" b="0"/>
          </a:effectRef>
          <a:fontRef idx="minor"/>
        </p:style>
      </p:sp>
      <p:pic>
        <p:nvPicPr>
          <p:cNvPr id="86" name="Picture 3"/>
          <p:cNvPicPr/>
          <p:nvPr/>
        </p:nvPicPr>
        <p:blipFill>
          <a:blip r:embed="rId2" cstate="print"/>
          <a:stretch/>
        </p:blipFill>
        <p:spPr>
          <a:xfrm>
            <a:off x="983520" y="1340640"/>
            <a:ext cx="10105560" cy="466704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479376" y="548680"/>
            <a:ext cx="10514520" cy="76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3200" b="1" strike="noStrike" spc="-1" dirty="0" err="1" smtClean="0">
                <a:solidFill>
                  <a:srgbClr val="000000"/>
                </a:solidFill>
                <a:uFill>
                  <a:solidFill>
                    <a:srgbClr val="FFFFFF"/>
                  </a:solidFill>
                </a:uFill>
                <a:latin typeface="Calibri Light"/>
                <a:ea typeface="DejaVu Sans"/>
              </a:rPr>
              <a:t>CycleGAN的系统框架</a:t>
            </a:r>
            <a:endParaRPr lang="en-US" sz="1800" b="0" strike="noStrike" spc="-1" dirty="0">
              <a:solidFill>
                <a:srgbClr val="000000"/>
              </a:solidFill>
              <a:uFill>
                <a:solidFill>
                  <a:srgbClr val="FFFFFF"/>
                </a:solidFill>
              </a:uFill>
              <a:latin typeface="Arial"/>
            </a:endParaRPr>
          </a:p>
        </p:txBody>
      </p:sp>
      <p:sp>
        <p:nvSpPr>
          <p:cNvPr id="85" name="CustomShape 2"/>
          <p:cNvSpPr/>
          <p:nvPr/>
        </p:nvSpPr>
        <p:spPr>
          <a:xfrm>
            <a:off x="4003560" y="-144360"/>
            <a:ext cx="303840" cy="303840"/>
          </a:xfrm>
          <a:prstGeom prst="rect">
            <a:avLst/>
          </a:prstGeom>
          <a:noFill/>
          <a:ln>
            <a:noFill/>
          </a:ln>
        </p:spPr>
        <p:style>
          <a:lnRef idx="0">
            <a:scrgbClr r="0" g="0" b="0"/>
          </a:lnRef>
          <a:fillRef idx="0">
            <a:scrgbClr r="0" g="0" b="0"/>
          </a:fillRef>
          <a:effectRef idx="0">
            <a:scrgbClr r="0" g="0" b="0"/>
          </a:effectRef>
          <a:fontRef idx="minor"/>
        </p:style>
      </p:sp>
      <p:pic>
        <p:nvPicPr>
          <p:cNvPr id="1026" name="Picture 2"/>
          <p:cNvPicPr>
            <a:picLocks noChangeAspect="1" noChangeArrowheads="1"/>
          </p:cNvPicPr>
          <p:nvPr/>
        </p:nvPicPr>
        <p:blipFill>
          <a:blip r:embed="rId3" cstate="print"/>
          <a:srcRect/>
          <a:stretch>
            <a:fillRect/>
          </a:stretch>
        </p:blipFill>
        <p:spPr bwMode="auto">
          <a:xfrm>
            <a:off x="479376" y="1268760"/>
            <a:ext cx="8496944" cy="4464496"/>
          </a:xfrm>
          <a:prstGeom prst="rect">
            <a:avLst/>
          </a:prstGeom>
          <a:noFill/>
          <a:ln w="9525">
            <a:noFill/>
            <a:miter lim="800000"/>
            <a:headEnd/>
            <a:tailEnd/>
          </a:ln>
        </p:spPr>
      </p:pic>
      <p:sp>
        <p:nvSpPr>
          <p:cNvPr id="6" name="TextBox 5"/>
          <p:cNvSpPr txBox="1"/>
          <p:nvPr/>
        </p:nvSpPr>
        <p:spPr>
          <a:xfrm>
            <a:off x="8976320" y="2348880"/>
            <a:ext cx="2877664" cy="3416320"/>
          </a:xfrm>
          <a:prstGeom prst="rect">
            <a:avLst/>
          </a:prstGeom>
          <a:noFill/>
        </p:spPr>
        <p:txBody>
          <a:bodyPr wrap="square" rtlCol="0">
            <a:spAutoFit/>
          </a:bodyPr>
          <a:lstStyle/>
          <a:p>
            <a:r>
              <a:rPr lang="zh-CN" altLang="zh-CN" dirty="0" smtClean="0"/>
              <a:t>该模型通过从域DA</a:t>
            </a:r>
            <a:r>
              <a:rPr lang="zh-CN" altLang="zh-CN" dirty="0" smtClean="0">
                <a:solidFill>
                  <a:srgbClr val="FF0000"/>
                </a:solidFill>
              </a:rPr>
              <a:t>获取输入图像</a:t>
            </a:r>
            <a:r>
              <a:rPr lang="zh-CN" altLang="zh-CN" dirty="0" smtClean="0"/>
              <a:t>，该输入图像</a:t>
            </a:r>
            <a:r>
              <a:rPr lang="zh-CN" altLang="zh-CN" dirty="0" smtClean="0">
                <a:solidFill>
                  <a:srgbClr val="FF0000"/>
                </a:solidFill>
              </a:rPr>
              <a:t>被传递到第一个生成器GeneratorA→B</a:t>
            </a:r>
            <a:r>
              <a:rPr lang="zh-CN" altLang="zh-CN" dirty="0" smtClean="0"/>
              <a:t>，其任务是将来自域DA的给定图像转换到目标域DB中的图像。然后这个新生成的图像被</a:t>
            </a:r>
            <a:r>
              <a:rPr lang="zh-CN" altLang="zh-CN" dirty="0" smtClean="0">
                <a:solidFill>
                  <a:srgbClr val="FF0000"/>
                </a:solidFill>
              </a:rPr>
              <a:t>传递到另一个生成器GeneratorB→A</a:t>
            </a:r>
            <a:r>
              <a:rPr lang="zh-CN" altLang="zh-CN" dirty="0" smtClean="0"/>
              <a:t>，其任务是在原始域DA转换回图像CyclicA。</a:t>
            </a:r>
          </a:p>
          <a:p>
            <a:endParaRPr lang="zh-CN" altLang="en-US" dirty="0"/>
          </a:p>
        </p:txBody>
      </p:sp>
      <p:sp>
        <p:nvSpPr>
          <p:cNvPr id="7" name="TextBox 6"/>
          <p:cNvSpPr txBox="1"/>
          <p:nvPr/>
        </p:nvSpPr>
        <p:spPr>
          <a:xfrm>
            <a:off x="767408" y="6021288"/>
            <a:ext cx="6464334" cy="369332"/>
          </a:xfrm>
          <a:prstGeom prst="rect">
            <a:avLst/>
          </a:prstGeom>
          <a:noFill/>
        </p:spPr>
        <p:txBody>
          <a:bodyPr wrap="none" rtlCol="0">
            <a:spAutoFit/>
          </a:bodyPr>
          <a:lstStyle/>
          <a:p>
            <a:r>
              <a:rPr lang="en-US" altLang="zh-CN" dirty="0" smtClean="0">
                <a:solidFill>
                  <a:srgbClr val="FF0000"/>
                </a:solidFill>
              </a:rPr>
              <a:t>https://www.leiphone.com/news/201709/i9qlcvWrpitOacjf.html</a:t>
            </a:r>
            <a:endParaRPr lang="zh-CN" altLang="en-US"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596520" y="537480"/>
            <a:ext cx="10514520" cy="76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3200" b="1" strike="noStrike" spc="-1" dirty="0" err="1" smtClean="0">
                <a:solidFill>
                  <a:srgbClr val="000000"/>
                </a:solidFill>
                <a:uFill>
                  <a:solidFill>
                    <a:srgbClr val="FFFFFF"/>
                  </a:solidFill>
                </a:uFill>
                <a:latin typeface="Calibri Light"/>
                <a:ea typeface="DejaVu Sans"/>
              </a:rPr>
              <a:t>CycleGAN的</a:t>
            </a:r>
            <a:r>
              <a:rPr lang="zh-CN" altLang="en-US" sz="3200" b="1" strike="noStrike" spc="-1" dirty="0" smtClean="0">
                <a:solidFill>
                  <a:srgbClr val="000000"/>
                </a:solidFill>
                <a:uFill>
                  <a:solidFill>
                    <a:srgbClr val="FFFFFF"/>
                  </a:solidFill>
                </a:uFill>
                <a:latin typeface="Calibri Light"/>
                <a:ea typeface="DejaVu Sans"/>
              </a:rPr>
              <a:t>效果</a:t>
            </a:r>
            <a:endParaRPr lang="en-US" altLang="zh-CN" sz="3200" b="1" strike="noStrike" spc="-1" dirty="0" smtClean="0">
              <a:solidFill>
                <a:srgbClr val="000000"/>
              </a:solidFill>
              <a:uFill>
                <a:solidFill>
                  <a:srgbClr val="FFFFFF"/>
                </a:solidFill>
              </a:uFill>
              <a:latin typeface="Calibri Light"/>
              <a:ea typeface="DejaVu Sans"/>
            </a:endParaRPr>
          </a:p>
        </p:txBody>
      </p:sp>
      <p:sp>
        <p:nvSpPr>
          <p:cNvPr id="85" name="CustomShape 2"/>
          <p:cNvSpPr/>
          <p:nvPr/>
        </p:nvSpPr>
        <p:spPr>
          <a:xfrm>
            <a:off x="4003560" y="-144360"/>
            <a:ext cx="303840" cy="303840"/>
          </a:xfrm>
          <a:prstGeom prst="rect">
            <a:avLst/>
          </a:prstGeom>
          <a:noFill/>
          <a:ln>
            <a:noFill/>
          </a:ln>
        </p:spPr>
        <p:style>
          <a:lnRef idx="0">
            <a:scrgbClr r="0" g="0" b="0"/>
          </a:lnRef>
          <a:fillRef idx="0">
            <a:scrgbClr r="0" g="0" b="0"/>
          </a:fillRef>
          <a:effectRef idx="0">
            <a:scrgbClr r="0" g="0" b="0"/>
          </a:effectRef>
          <a:fontRef idx="minor"/>
        </p:style>
      </p:sp>
      <p:pic>
        <p:nvPicPr>
          <p:cNvPr id="2050" name="Picture 2"/>
          <p:cNvPicPr>
            <a:picLocks noChangeAspect="1" noChangeArrowheads="1"/>
          </p:cNvPicPr>
          <p:nvPr/>
        </p:nvPicPr>
        <p:blipFill>
          <a:blip r:embed="rId2" cstate="print"/>
          <a:srcRect/>
          <a:stretch>
            <a:fillRect/>
          </a:stretch>
        </p:blipFill>
        <p:spPr bwMode="auto">
          <a:xfrm>
            <a:off x="4727848" y="1412776"/>
            <a:ext cx="6768752" cy="5049231"/>
          </a:xfrm>
          <a:prstGeom prst="rect">
            <a:avLst/>
          </a:prstGeom>
          <a:noFill/>
          <a:ln w="9525">
            <a:noFill/>
            <a:miter lim="800000"/>
            <a:headEnd/>
            <a:tailEnd/>
          </a:ln>
        </p:spPr>
      </p:pic>
      <p:sp>
        <p:nvSpPr>
          <p:cNvPr id="7" name="TextBox 6"/>
          <p:cNvSpPr txBox="1"/>
          <p:nvPr/>
        </p:nvSpPr>
        <p:spPr>
          <a:xfrm>
            <a:off x="407368" y="2852936"/>
            <a:ext cx="3960440" cy="1569660"/>
          </a:xfrm>
          <a:prstGeom prst="rect">
            <a:avLst/>
          </a:prstGeom>
          <a:noFill/>
        </p:spPr>
        <p:txBody>
          <a:bodyPr wrap="square" rtlCol="0">
            <a:spAutoFit/>
          </a:bodyPr>
          <a:lstStyle/>
          <a:p>
            <a:r>
              <a:rPr lang="zh-CN" altLang="en-US" sz="2400" b="1" dirty="0" smtClean="0">
                <a:solidFill>
                  <a:srgbClr val="FF0000"/>
                </a:solidFill>
              </a:rPr>
              <a:t>自动将某一类图片转换成另外一类图片</a:t>
            </a:r>
            <a:r>
              <a:rPr lang="zh-CN" altLang="en-US" sz="2400" b="1" dirty="0" smtClean="0"/>
              <a:t>，</a:t>
            </a:r>
            <a:r>
              <a:rPr lang="zh-CN" altLang="en-US" sz="2400" dirty="0" smtClean="0"/>
              <a:t>比如将普通的马和斑马进行互相转换，将苹果和橘子进行互相转换。</a:t>
            </a:r>
            <a:endParaRPr lang="zh-CN" altLang="en-US"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888480" y="417960"/>
            <a:ext cx="9670320" cy="41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3200" b="1" strike="noStrike" spc="-1">
                <a:solidFill>
                  <a:srgbClr val="000000"/>
                </a:solidFill>
                <a:uFill>
                  <a:solidFill>
                    <a:srgbClr val="FFFFFF"/>
                  </a:solidFill>
                </a:uFill>
                <a:latin typeface="Calibri Light"/>
                <a:ea typeface="DejaVu Sans"/>
              </a:rPr>
              <a:t>实验</a:t>
            </a:r>
            <a:endParaRPr lang="en-US" sz="1800" b="0" strike="noStrike" spc="-1">
              <a:solidFill>
                <a:srgbClr val="000000"/>
              </a:solidFill>
              <a:uFill>
                <a:solidFill>
                  <a:srgbClr val="FFFFFF"/>
                </a:solidFill>
              </a:uFill>
              <a:latin typeface="Arial"/>
            </a:endParaRPr>
          </a:p>
        </p:txBody>
      </p:sp>
      <p:sp>
        <p:nvSpPr>
          <p:cNvPr id="88" name="CustomShape 2"/>
          <p:cNvSpPr/>
          <p:nvPr/>
        </p:nvSpPr>
        <p:spPr>
          <a:xfrm>
            <a:off x="839520" y="908640"/>
            <a:ext cx="10514520" cy="143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uFill>
                  <a:solidFill>
                    <a:srgbClr val="FFFFFF"/>
                  </a:solidFill>
                </a:uFill>
                <a:latin typeface="Calibri"/>
                <a:ea typeface="DejaVu Sans"/>
              </a:rPr>
              <a:t>	在</a:t>
            </a:r>
            <a:r>
              <a:rPr lang="en-US" sz="2400" b="0" strike="noStrike" spc="-1">
                <a:solidFill>
                  <a:srgbClr val="000000"/>
                </a:solidFill>
                <a:uFill>
                  <a:solidFill>
                    <a:srgbClr val="FFFFFF"/>
                  </a:solidFill>
                </a:uFill>
                <a:latin typeface="Arial"/>
                <a:ea typeface="DejaVu Sans"/>
              </a:rPr>
              <a:t> The Sketchy Dataset 和TU-Berlin</a:t>
            </a:r>
            <a:r>
              <a:rPr lang="en-US" sz="2400" b="0" strike="noStrike" spc="-1">
                <a:solidFill>
                  <a:srgbClr val="000000"/>
                </a:solidFill>
                <a:uFill>
                  <a:solidFill>
                    <a:srgbClr val="FFFFFF"/>
                  </a:solidFill>
                </a:uFill>
                <a:latin typeface="Calibri"/>
                <a:ea typeface="DejaVu Sans"/>
              </a:rPr>
              <a:t>数据集上进行的评估结果表明， </a:t>
            </a:r>
            <a:r>
              <a:rPr lang="en-US" sz="2400" b="1" strike="noStrike" spc="-1">
                <a:solidFill>
                  <a:srgbClr val="000000"/>
                </a:solidFill>
                <a:uFill>
                  <a:solidFill>
                    <a:srgbClr val="FFFFFF"/>
                  </a:solidFill>
                </a:uFill>
                <a:latin typeface="Calibri Light"/>
                <a:ea typeface="DejaVu Sans"/>
              </a:rPr>
              <a:t>SEM-PCYC </a:t>
            </a:r>
            <a:r>
              <a:rPr lang="en-US" sz="2400" b="0" strike="noStrike" spc="-1">
                <a:solidFill>
                  <a:srgbClr val="000000"/>
                </a:solidFill>
                <a:uFill>
                  <a:solidFill>
                    <a:srgbClr val="FFFFFF"/>
                  </a:solidFill>
                </a:uFill>
                <a:latin typeface="Calibri"/>
                <a:ea typeface="DejaVu Sans"/>
              </a:rPr>
              <a:t>的表现大幅优于主流的检测算法，</a:t>
            </a:r>
            <a:r>
              <a:rPr lang="en-US" sz="2400" b="1" strike="noStrike" spc="-1">
                <a:solidFill>
                  <a:srgbClr val="FF0000"/>
                </a:solidFill>
                <a:uFill>
                  <a:solidFill>
                    <a:srgbClr val="FFFFFF"/>
                  </a:solidFill>
                </a:uFill>
                <a:latin typeface="Calibri"/>
                <a:ea typeface="DejaVu Sans"/>
              </a:rPr>
              <a:t>超过了之前最好的结果9%左右 </a:t>
            </a:r>
            <a:r>
              <a:rPr lang="en-US" sz="2400" b="0" strike="noStrike" spc="-1">
                <a:solidFill>
                  <a:srgbClr val="000000"/>
                </a:solidFill>
                <a:uFill>
                  <a:solidFill>
                    <a:srgbClr val="FFFFFF"/>
                  </a:solidFill>
                </a:uFill>
                <a:latin typeface="Calibri"/>
                <a:ea typeface="DejaVu Sans"/>
              </a:rPr>
              <a:t>。</a:t>
            </a:r>
            <a:endParaRPr lang="en-US" sz="1800" b="0" strike="noStrike" spc="-1">
              <a:solidFill>
                <a:srgbClr val="000000"/>
              </a:solidFill>
              <a:uFill>
                <a:solidFill>
                  <a:srgbClr val="FFFFFF"/>
                </a:solidFill>
              </a:uFill>
              <a:latin typeface="Arial"/>
            </a:endParaRPr>
          </a:p>
        </p:txBody>
      </p:sp>
      <p:pic>
        <p:nvPicPr>
          <p:cNvPr id="89" name="Picture 2"/>
          <p:cNvPicPr/>
          <p:nvPr/>
        </p:nvPicPr>
        <p:blipFill>
          <a:blip r:embed="rId2" cstate="print"/>
          <a:stretch/>
        </p:blipFill>
        <p:spPr>
          <a:xfrm>
            <a:off x="1271520" y="1772640"/>
            <a:ext cx="9432720" cy="492840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911520" y="836640"/>
            <a:ext cx="9670320" cy="41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3200" b="1" strike="noStrike" spc="-1">
                <a:solidFill>
                  <a:srgbClr val="000000"/>
                </a:solidFill>
                <a:uFill>
                  <a:solidFill>
                    <a:srgbClr val="FFFFFF"/>
                  </a:solidFill>
                </a:uFill>
                <a:latin typeface="Calibri Light"/>
                <a:ea typeface="DejaVu Sans"/>
              </a:rPr>
              <a:t>实验</a:t>
            </a:r>
            <a:endParaRPr lang="en-US" sz="1800" b="0" strike="noStrike" spc="-1">
              <a:solidFill>
                <a:srgbClr val="000000"/>
              </a:solidFill>
              <a:uFill>
                <a:solidFill>
                  <a:srgbClr val="FFFFFF"/>
                </a:solidFill>
              </a:uFill>
              <a:latin typeface="Arial"/>
            </a:endParaRPr>
          </a:p>
        </p:txBody>
      </p:sp>
      <p:pic>
        <p:nvPicPr>
          <p:cNvPr id="91" name="Picture 2"/>
          <p:cNvPicPr/>
          <p:nvPr/>
        </p:nvPicPr>
        <p:blipFill>
          <a:blip r:embed="rId2" cstate="print"/>
          <a:stretch/>
        </p:blipFill>
        <p:spPr>
          <a:xfrm>
            <a:off x="479520" y="1700640"/>
            <a:ext cx="11376000" cy="432000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405</TotalTime>
  <Words>308</Words>
  <Application>Microsoft Office PowerPoint</Application>
  <PresentationFormat>自定义</PresentationFormat>
  <Paragraphs>27</Paragraphs>
  <Slides>11</Slides>
  <Notes>1</Notes>
  <HiddenSlides>0</HiddenSlides>
  <MMClips>0</MMClips>
  <ScaleCrop>false</ScaleCrop>
  <HeadingPairs>
    <vt:vector size="4" baseType="variant">
      <vt:variant>
        <vt:lpstr>主题</vt:lpstr>
      </vt:variant>
      <vt:variant>
        <vt:i4>2</vt:i4>
      </vt:variant>
      <vt:variant>
        <vt:lpstr>幻灯片标题</vt:lpstr>
      </vt:variant>
      <vt:variant>
        <vt:i4>11</vt:i4>
      </vt:variant>
    </vt:vector>
  </HeadingPairs>
  <TitlesOfParts>
    <vt:vector size="13" baseType="lpstr">
      <vt:lpstr>Office Theme</vt:lpstr>
      <vt:lpstr>Office Theme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Sketch Synthesis Style Similarity:A New Structure Co-occurrence Texture Measure 面部素描合成风格相似度：一种新的结构共现纹理测量 </dc:title>
  <dc:subject/>
  <dc:creator>王萌萌</dc:creator>
  <dc:description/>
  <cp:lastModifiedBy>Administrator</cp:lastModifiedBy>
  <cp:revision>80</cp:revision>
  <dcterms:created xsi:type="dcterms:W3CDTF">2019-03-11T12:56:34Z</dcterms:created>
  <dcterms:modified xsi:type="dcterms:W3CDTF">2019-03-26T07:01:00Z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自定义</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