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59" r:id="rId5"/>
    <p:sldId id="260" r:id="rId6"/>
    <p:sldId id="281" r:id="rId7"/>
    <p:sldId id="261" r:id="rId8"/>
    <p:sldId id="265" r:id="rId9"/>
    <p:sldId id="269" r:id="rId10"/>
    <p:sldId id="270" r:id="rId11"/>
    <p:sldId id="275" r:id="rId12"/>
    <p:sldId id="276" r:id="rId13"/>
    <p:sldId id="279"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335174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640955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248223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10268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134888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226699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197898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424229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215341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352191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433E89-748B-46C2-A90A-C23B18BE1D99}" type="datetimeFigureOut">
              <a:rPr lang="zh-CN" altLang="en-US" smtClean="0"/>
              <a:t>2019/3/26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247293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33E89-748B-46C2-A90A-C23B18BE1D99}" type="datetimeFigureOut">
              <a:rPr lang="zh-CN" altLang="en-US" smtClean="0"/>
              <a:t>2019/3/26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DEC2A-85B3-451B-8471-411F34FA6D55}" type="slidenum">
              <a:rPr lang="zh-CN" altLang="en-US" smtClean="0"/>
              <a:t>‹#›</a:t>
            </a:fld>
            <a:endParaRPr lang="zh-CN" altLang="en-US"/>
          </a:p>
        </p:txBody>
      </p:sp>
    </p:spTree>
    <p:extLst>
      <p:ext uri="{BB962C8B-B14F-4D97-AF65-F5344CB8AC3E}">
        <p14:creationId xmlns:p14="http://schemas.microsoft.com/office/powerpoint/2010/main" val="482712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9992" y="1003491"/>
            <a:ext cx="9144000" cy="2387600"/>
          </a:xfrm>
        </p:spPr>
        <p:txBody>
          <a:bodyPr>
            <a:normAutofit fontScale="90000"/>
          </a:bodyPr>
          <a:lstStyle/>
          <a:p>
            <a:r>
              <a:rPr lang="en-US" altLang="zh-CN" dirty="0"/>
              <a:t>Learning Regularity in Skeleton Trajectories for Anomaly Detection in Videos</a:t>
            </a:r>
            <a:endParaRPr lang="zh-CN" altLang="en-US" dirty="0"/>
          </a:p>
        </p:txBody>
      </p:sp>
      <p:sp>
        <p:nvSpPr>
          <p:cNvPr id="3" name="副标题 2"/>
          <p:cNvSpPr>
            <a:spLocks noGrp="1"/>
          </p:cNvSpPr>
          <p:nvPr>
            <p:ph type="subTitle" idx="1"/>
          </p:nvPr>
        </p:nvSpPr>
        <p:spPr>
          <a:xfrm>
            <a:off x="1716024" y="3941064"/>
            <a:ext cx="9144000" cy="2194560"/>
          </a:xfrm>
        </p:spPr>
        <p:txBody>
          <a:bodyPr>
            <a:normAutofit/>
          </a:bodyPr>
          <a:lstStyle/>
          <a:p>
            <a:r>
              <a:rPr lang="en-US" altLang="zh-CN" dirty="0"/>
              <a:t>Romero </a:t>
            </a:r>
            <a:r>
              <a:rPr lang="en-US" altLang="zh-CN" dirty="0" err="1"/>
              <a:t>Morais</a:t>
            </a:r>
            <a:r>
              <a:rPr lang="en-US" altLang="zh-CN" dirty="0"/>
              <a:t> 1∗ , </a:t>
            </a:r>
            <a:r>
              <a:rPr lang="en-US" altLang="zh-CN" dirty="0" err="1"/>
              <a:t>Vuong</a:t>
            </a:r>
            <a:r>
              <a:rPr lang="en-US" altLang="zh-CN" dirty="0"/>
              <a:t> Le 1 , </a:t>
            </a:r>
            <a:r>
              <a:rPr lang="en-US" altLang="zh-CN" dirty="0" err="1"/>
              <a:t>Truyen</a:t>
            </a:r>
            <a:r>
              <a:rPr lang="en-US" altLang="zh-CN" dirty="0"/>
              <a:t> Tran 1 , </a:t>
            </a:r>
            <a:r>
              <a:rPr lang="en-US" altLang="zh-CN" dirty="0" err="1"/>
              <a:t>Budhaditya</a:t>
            </a:r>
            <a:r>
              <a:rPr lang="en-US" altLang="zh-CN" dirty="0"/>
              <a:t> </a:t>
            </a:r>
            <a:r>
              <a:rPr lang="en-US" altLang="zh-CN" dirty="0" err="1"/>
              <a:t>Saha</a:t>
            </a:r>
            <a:r>
              <a:rPr lang="en-US" altLang="zh-CN" dirty="0"/>
              <a:t> 1 , Moussa Mansour 2,3 , </a:t>
            </a:r>
            <a:r>
              <a:rPr lang="en-US" altLang="zh-CN" dirty="0" err="1"/>
              <a:t>Svetha</a:t>
            </a:r>
            <a:r>
              <a:rPr lang="en-US" altLang="zh-CN" dirty="0"/>
              <a:t> </a:t>
            </a:r>
            <a:r>
              <a:rPr lang="en-US" altLang="zh-CN" dirty="0" err="1"/>
              <a:t>Venkatesh</a:t>
            </a:r>
            <a:r>
              <a:rPr lang="en-US" altLang="zh-CN" dirty="0"/>
              <a:t> 1</a:t>
            </a:r>
          </a:p>
          <a:p>
            <a:r>
              <a:rPr lang="en-US" altLang="zh-CN" dirty="0"/>
              <a:t>1 Applied Artificial Intelligence Institute, </a:t>
            </a:r>
            <a:r>
              <a:rPr lang="en-US" altLang="zh-CN" dirty="0" err="1"/>
              <a:t>Deakin</a:t>
            </a:r>
            <a:r>
              <a:rPr lang="en-US" altLang="zh-CN" dirty="0"/>
              <a:t> University, </a:t>
            </a:r>
            <a:r>
              <a:rPr lang="en-US" altLang="zh-CN" dirty="0" smtClean="0"/>
              <a:t>Australia2 </a:t>
            </a:r>
            <a:r>
              <a:rPr lang="en-US" altLang="zh-CN" dirty="0" err="1"/>
              <a:t>iCetana</a:t>
            </a:r>
            <a:r>
              <a:rPr lang="en-US" altLang="zh-CN" dirty="0"/>
              <a:t>, Inc. </a:t>
            </a:r>
            <a:r>
              <a:rPr lang="en-US" altLang="zh-CN" dirty="0" smtClean="0"/>
              <a:t>| </a:t>
            </a:r>
            <a:r>
              <a:rPr lang="en-US" altLang="zh-CN" dirty="0"/>
              <a:t>3 University of Western Australia, </a:t>
            </a:r>
            <a:r>
              <a:rPr lang="en-US" altLang="zh-CN" dirty="0" smtClean="0"/>
              <a:t>Australia</a:t>
            </a:r>
            <a:endParaRPr lang="zh-CN" altLang="en-US" dirty="0"/>
          </a:p>
        </p:txBody>
      </p:sp>
    </p:spTree>
    <p:extLst>
      <p:ext uri="{BB962C8B-B14F-4D97-AF65-F5344CB8AC3E}">
        <p14:creationId xmlns:p14="http://schemas.microsoft.com/office/powerpoint/2010/main" val="77131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2608"/>
            <a:ext cx="10515600" cy="5884355"/>
          </a:xfrm>
        </p:spPr>
        <p:txBody>
          <a:bodyPr>
            <a:normAutofit/>
          </a:bodyPr>
          <a:lstStyle/>
          <a:p>
            <a:pPr marL="0" indent="0">
              <a:buNone/>
            </a:pPr>
            <a:r>
              <a:rPr lang="zh-CN" altLang="en-US" b="1" dirty="0" smtClean="0"/>
              <a:t>损失函数</a:t>
            </a:r>
            <a:endParaRPr lang="en-US" altLang="zh-CN" b="1" dirty="0" smtClean="0"/>
          </a:p>
          <a:p>
            <a:pPr marL="0" indent="0">
              <a:buNone/>
            </a:pPr>
            <a:endParaRPr lang="en-US" altLang="zh-CN" dirty="0"/>
          </a:p>
          <a:p>
            <a:pPr marL="0" indent="0">
              <a:buNone/>
            </a:pPr>
            <a:r>
              <a:rPr lang="zh-CN" altLang="en-US" dirty="0" smtClean="0"/>
              <a:t>在</a:t>
            </a:r>
            <a:r>
              <a:rPr lang="zh-CN" altLang="en-US" dirty="0"/>
              <a:t>三个相关坐标系中定义的三个损失函数</a:t>
            </a:r>
            <a:r>
              <a:rPr lang="zh-CN" altLang="en-US" dirty="0" smtClean="0"/>
              <a:t>。</a:t>
            </a:r>
            <a:endParaRPr lang="en-US" altLang="zh-CN" dirty="0" smtClean="0"/>
          </a:p>
          <a:p>
            <a:pPr marL="0" indent="0">
              <a:buNone/>
            </a:pPr>
            <a:r>
              <a:rPr lang="zh-CN" altLang="en-US" dirty="0" smtClean="0"/>
              <a:t> </a:t>
            </a:r>
            <a:endParaRPr lang="en-US" altLang="zh-CN" dirty="0" smtClean="0"/>
          </a:p>
          <a:p>
            <a:pPr marL="0" indent="0">
              <a:buNone/>
            </a:pPr>
            <a:r>
              <a:rPr lang="zh-CN" altLang="en-US" dirty="0" smtClean="0"/>
              <a:t>约束</a:t>
            </a:r>
            <a:r>
              <a:rPr lang="en-US" altLang="zh-CN" dirty="0" smtClean="0"/>
              <a:t>MPED-RNN</a:t>
            </a:r>
            <a:r>
              <a:rPr lang="zh-CN" altLang="en-US" dirty="0" smtClean="0"/>
              <a:t>的感知损失函数以</a:t>
            </a:r>
            <a:r>
              <a:rPr lang="zh-CN" altLang="en-US" dirty="0"/>
              <a:t>在图像坐标系中产生正常序列。 全局损失函数</a:t>
            </a:r>
            <a:r>
              <a:rPr lang="zh-CN" altLang="en-US" dirty="0" smtClean="0"/>
              <a:t>和局部损失函数用于正则</a:t>
            </a:r>
            <a:r>
              <a:rPr lang="zh-CN" altLang="en-US" dirty="0" smtClean="0"/>
              <a:t>化。</a:t>
            </a:r>
            <a:endParaRPr lang="en-US" altLang="zh-CN" dirty="0" smtClean="0"/>
          </a:p>
          <a:p>
            <a:pPr marL="0" indent="0">
              <a:buNone/>
            </a:pPr>
            <a:endParaRPr lang="en-US" altLang="zh-CN" dirty="0" smtClean="0"/>
          </a:p>
          <a:p>
            <a:pPr marL="0" indent="0">
              <a:buNone/>
            </a:pPr>
            <a:r>
              <a:rPr lang="zh-CN" altLang="en-US" dirty="0" smtClean="0"/>
              <a:t>三个</a:t>
            </a:r>
            <a:r>
              <a:rPr lang="zh-CN" altLang="en-US" dirty="0"/>
              <a:t>损失通过加权总和产生合并</a:t>
            </a:r>
            <a:r>
              <a:rPr lang="zh-CN" altLang="en-US" dirty="0" smtClean="0"/>
              <a:t>损失。</a:t>
            </a:r>
            <a:r>
              <a:rPr lang="zh-CN" altLang="en-US" dirty="0" smtClean="0"/>
              <a:t>并通过</a:t>
            </a:r>
            <a:r>
              <a:rPr lang="zh-CN" altLang="en-US" dirty="0"/>
              <a:t>优化</a:t>
            </a:r>
            <a:r>
              <a:rPr lang="en-US" altLang="zh-CN" dirty="0"/>
              <a:t>RNN</a:t>
            </a:r>
            <a:r>
              <a:rPr lang="zh-CN" altLang="en-US" dirty="0"/>
              <a:t>网络的</a:t>
            </a:r>
            <a:r>
              <a:rPr lang="en-US" altLang="zh-CN" dirty="0" err="1" smtClean="0"/>
              <a:t>GRUcell</a:t>
            </a:r>
            <a:r>
              <a:rPr lang="zh-CN" altLang="en-US" dirty="0" smtClean="0"/>
              <a:t>的参数实现最小化</a:t>
            </a:r>
            <a:endParaRPr lang="zh-CN" altLang="en-US" dirty="0"/>
          </a:p>
        </p:txBody>
      </p:sp>
    </p:spTree>
    <p:extLst>
      <p:ext uri="{BB962C8B-B14F-4D97-AF65-F5344CB8AC3E}">
        <p14:creationId xmlns:p14="http://schemas.microsoft.com/office/powerpoint/2010/main" val="38984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12475"/>
            <a:ext cx="10022457" cy="5564488"/>
          </a:xfrm>
        </p:spPr>
        <p:txBody>
          <a:bodyPr/>
          <a:lstStyle/>
          <a:p>
            <a:pPr marL="0" indent="0">
              <a:buNone/>
            </a:pPr>
            <a:r>
              <a:rPr lang="zh-CN" altLang="en-US" b="1" dirty="0" smtClean="0"/>
              <a:t>实验</a:t>
            </a:r>
            <a:endParaRPr lang="en-US" altLang="zh-CN" b="1" dirty="0" smtClean="0"/>
          </a:p>
          <a:p>
            <a:pPr marL="0" indent="0">
              <a:buNone/>
            </a:pPr>
            <a:r>
              <a:rPr lang="zh-CN" altLang="en-US" dirty="0" smtClean="0"/>
              <a:t>数据集</a:t>
            </a:r>
            <a:endParaRPr lang="en-US" altLang="zh-CN" dirty="0" smtClean="0"/>
          </a:p>
          <a:p>
            <a:r>
              <a:rPr lang="en-US" altLang="zh-CN" dirty="0" smtClean="0"/>
              <a:t>Shanghai </a:t>
            </a:r>
            <a:r>
              <a:rPr lang="en-US" altLang="zh-CN" dirty="0"/>
              <a:t>Tech Campus [22] and CUHK Avenue [21</a:t>
            </a:r>
            <a:r>
              <a:rPr lang="en-US" altLang="zh-CN" dirty="0" smtClean="0"/>
              <a:t>]</a:t>
            </a:r>
          </a:p>
          <a:p>
            <a:r>
              <a:rPr lang="en-US" altLang="zh-CN" dirty="0" err="1" smtClean="0"/>
              <a:t>ShanghaiTech</a:t>
            </a:r>
            <a:r>
              <a:rPr lang="en-US" altLang="zh-CN" dirty="0" smtClean="0"/>
              <a:t> </a:t>
            </a:r>
            <a:r>
              <a:rPr lang="en-US" altLang="zh-CN" dirty="0"/>
              <a:t>Campus</a:t>
            </a:r>
            <a:r>
              <a:rPr lang="zh-CN" altLang="en-US" dirty="0"/>
              <a:t>数据集</a:t>
            </a:r>
            <a:r>
              <a:rPr lang="en-US" altLang="zh-CN" dirty="0"/>
              <a:t>[22]</a:t>
            </a:r>
            <a:r>
              <a:rPr lang="zh-CN" altLang="en-US" dirty="0"/>
              <a:t>被认为是目前可用的视频异常检测最全面，最真实的数据集之一</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70683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实验结果</a:t>
            </a:r>
            <a:endParaRPr lang="zh-CN" altLang="en-US" sz="2800" dirty="0"/>
          </a:p>
        </p:txBody>
      </p:sp>
      <p:pic>
        <p:nvPicPr>
          <p:cNvPr id="4" name="内容占位符 3"/>
          <p:cNvPicPr>
            <a:picLocks noGrp="1" noChangeAspect="1"/>
          </p:cNvPicPr>
          <p:nvPr>
            <p:ph idx="1"/>
          </p:nvPr>
        </p:nvPicPr>
        <p:blipFill>
          <a:blip r:embed="rId2"/>
          <a:stretch>
            <a:fillRect/>
          </a:stretch>
        </p:blipFill>
        <p:spPr>
          <a:xfrm>
            <a:off x="1251775" y="1979708"/>
            <a:ext cx="4695825" cy="1866900"/>
          </a:xfrm>
          <a:prstGeom prst="rect">
            <a:avLst/>
          </a:prstGeom>
        </p:spPr>
      </p:pic>
      <p:pic>
        <p:nvPicPr>
          <p:cNvPr id="3" name="图片 2"/>
          <p:cNvPicPr>
            <a:picLocks noChangeAspect="1"/>
          </p:cNvPicPr>
          <p:nvPr/>
        </p:nvPicPr>
        <p:blipFill>
          <a:blip r:embed="rId3"/>
          <a:stretch>
            <a:fillRect/>
          </a:stretch>
        </p:blipFill>
        <p:spPr>
          <a:xfrm>
            <a:off x="7442979" y="1845963"/>
            <a:ext cx="4362450" cy="2562225"/>
          </a:xfrm>
          <a:prstGeom prst="rect">
            <a:avLst/>
          </a:prstGeom>
        </p:spPr>
      </p:pic>
    </p:spTree>
    <p:extLst>
      <p:ext uri="{BB962C8B-B14F-4D97-AF65-F5344CB8AC3E}">
        <p14:creationId xmlns:p14="http://schemas.microsoft.com/office/powerpoint/2010/main" val="9543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3192"/>
            <a:ext cx="10515600" cy="6257774"/>
          </a:xfrm>
        </p:spPr>
        <p:txBody>
          <a:bodyPr>
            <a:normAutofit lnSpcReduction="10000"/>
          </a:bodyPr>
          <a:lstStyle/>
          <a:p>
            <a:pPr marL="0" indent="0">
              <a:buNone/>
            </a:pPr>
            <a:r>
              <a:rPr lang="zh-CN" altLang="en-US" dirty="0" smtClean="0"/>
              <a:t>缺陷</a:t>
            </a:r>
            <a:endParaRPr lang="en-US" altLang="zh-CN" dirty="0" smtClean="0"/>
          </a:p>
          <a:p>
            <a:pPr marL="0" indent="0">
              <a:buNone/>
            </a:pPr>
            <a:r>
              <a:rPr lang="zh-CN" altLang="en-US" sz="2400" dirty="0" smtClean="0">
                <a:latin typeface="+mn-ea"/>
              </a:rPr>
              <a:t>即使</a:t>
            </a:r>
            <a:r>
              <a:rPr lang="en-US" altLang="zh-CN" sz="2400" dirty="0">
                <a:latin typeface="+mn-ea"/>
              </a:rPr>
              <a:t>MPED-RNN</a:t>
            </a:r>
            <a:r>
              <a:rPr lang="zh-CN" altLang="en-US" sz="2400" dirty="0">
                <a:latin typeface="+mn-ea"/>
              </a:rPr>
              <a:t>优于相关方法，它仍然会做出错误的决定</a:t>
            </a:r>
            <a:r>
              <a:rPr lang="zh-CN" altLang="en-US" sz="2400" dirty="0" smtClean="0">
                <a:latin typeface="+mn-ea"/>
              </a:rPr>
              <a:t>。最</a:t>
            </a:r>
            <a:r>
              <a:rPr lang="zh-CN" altLang="en-US" sz="2400" dirty="0">
                <a:latin typeface="+mn-ea"/>
              </a:rPr>
              <a:t>突出的错误来源是骨架检测和跟踪的不准确性</a:t>
            </a:r>
            <a:r>
              <a:rPr lang="zh-CN" altLang="en-US" sz="2400" dirty="0" smtClean="0">
                <a:latin typeface="+mn-ea"/>
              </a:rPr>
              <a:t>。例如</a:t>
            </a:r>
            <a:r>
              <a:rPr lang="zh-CN" altLang="en-US" sz="2400" dirty="0">
                <a:latin typeface="+mn-ea"/>
              </a:rPr>
              <a:t>人体区域的低分辨率或不需要的光照，对比度或阴影。此外，当存在遮挡或多个人彼此交叉时，跟踪</a:t>
            </a:r>
            <a:r>
              <a:rPr lang="en-US" altLang="zh-CN" sz="2400" dirty="0">
                <a:latin typeface="+mn-ea"/>
              </a:rPr>
              <a:t>ID</a:t>
            </a:r>
            <a:r>
              <a:rPr lang="zh-CN" altLang="en-US" sz="2400" dirty="0">
                <a:latin typeface="+mn-ea"/>
              </a:rPr>
              <a:t>可能丢失或交换并且混淆</a:t>
            </a:r>
            <a:r>
              <a:rPr lang="en-US" altLang="zh-CN" sz="2400" dirty="0">
                <a:latin typeface="+mn-ea"/>
              </a:rPr>
              <a:t>MPED-RNN</a:t>
            </a:r>
            <a:r>
              <a:rPr lang="zh-CN" altLang="en-US" sz="2400" dirty="0">
                <a:latin typeface="+mn-ea"/>
              </a:rPr>
              <a:t>。图</a:t>
            </a:r>
            <a:r>
              <a:rPr lang="en-US" altLang="zh-CN" sz="2400" dirty="0">
                <a:latin typeface="+mn-ea"/>
              </a:rPr>
              <a:t>6.</a:t>
            </a:r>
            <a:r>
              <a:rPr lang="zh-CN" altLang="en-US" sz="2400" dirty="0">
                <a:latin typeface="+mn-ea"/>
              </a:rPr>
              <a:t>：错误模式示例。 </a:t>
            </a:r>
          </a:p>
          <a:p>
            <a:pPr marL="0" indent="0">
              <a:buNone/>
            </a:pPr>
            <a:endParaRPr lang="en-US" altLang="zh-CN" sz="2400" dirty="0" smtClean="0">
              <a:latin typeface="+mn-ea"/>
            </a:endParaRPr>
          </a:p>
          <a:p>
            <a:pPr marL="0" indent="0">
              <a:buNone/>
            </a:pPr>
            <a:endParaRPr lang="en-US" altLang="zh-CN" sz="2400" dirty="0">
              <a:latin typeface="+mn-ea"/>
            </a:endParaRPr>
          </a:p>
          <a:p>
            <a:pPr marL="0" indent="0">
              <a:buNone/>
            </a:pPr>
            <a:endParaRPr lang="en-US" altLang="zh-CN" sz="2400" dirty="0" smtClean="0">
              <a:latin typeface="+mn-ea"/>
            </a:endParaRPr>
          </a:p>
          <a:p>
            <a:pPr marL="0" indent="0">
              <a:buNone/>
            </a:pPr>
            <a:endParaRPr lang="en-US" altLang="zh-CN" sz="2400" dirty="0" smtClean="0">
              <a:latin typeface="+mn-ea"/>
            </a:endParaRP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sz="2400" dirty="0">
                <a:latin typeface="+mn-ea"/>
              </a:rPr>
              <a:t>（</a:t>
            </a:r>
            <a:r>
              <a:rPr lang="en-US" altLang="zh-CN" sz="2400" dirty="0">
                <a:latin typeface="+mn-ea"/>
              </a:rPr>
              <a:t>a</a:t>
            </a:r>
            <a:r>
              <a:rPr lang="zh-CN" altLang="en-US" sz="2400" dirty="0">
                <a:latin typeface="+mn-ea"/>
              </a:rPr>
              <a:t>）骨架检测不</a:t>
            </a:r>
            <a:r>
              <a:rPr lang="zh-CN" altLang="en-US" sz="2400" dirty="0" smtClean="0">
                <a:latin typeface="+mn-ea"/>
              </a:rPr>
              <a:t>准确</a:t>
            </a:r>
            <a:r>
              <a:rPr lang="en-US" altLang="zh-CN" sz="2400" dirty="0">
                <a:latin typeface="+mn-ea"/>
              </a:rPr>
              <a:t> </a:t>
            </a:r>
            <a:r>
              <a:rPr lang="en-US" altLang="zh-CN" sz="2400" dirty="0" smtClean="0">
                <a:latin typeface="+mn-ea"/>
              </a:rPr>
              <a:t>  </a:t>
            </a:r>
            <a:r>
              <a:rPr lang="zh-CN" altLang="en-US" sz="2400" dirty="0" smtClean="0">
                <a:latin typeface="+mn-ea"/>
              </a:rPr>
              <a:t>（</a:t>
            </a:r>
            <a:r>
              <a:rPr lang="en-US" altLang="zh-CN" sz="2400" dirty="0">
                <a:latin typeface="+mn-ea"/>
              </a:rPr>
              <a:t>b</a:t>
            </a:r>
            <a:r>
              <a:rPr lang="zh-CN" altLang="en-US" sz="2400" dirty="0">
                <a:latin typeface="+mn-ea"/>
              </a:rPr>
              <a:t>）特征空间的混乱：骑自行车的人（红色）具有与行走的人“相似”的移动模式。</a:t>
            </a:r>
          </a:p>
        </p:txBody>
      </p:sp>
      <p:pic>
        <p:nvPicPr>
          <p:cNvPr id="2" name="图片 1"/>
          <p:cNvPicPr>
            <a:picLocks noChangeAspect="1"/>
          </p:cNvPicPr>
          <p:nvPr/>
        </p:nvPicPr>
        <p:blipFill>
          <a:blip r:embed="rId2"/>
          <a:stretch>
            <a:fillRect/>
          </a:stretch>
        </p:blipFill>
        <p:spPr>
          <a:xfrm>
            <a:off x="838200" y="2412070"/>
            <a:ext cx="9442870" cy="3220979"/>
          </a:xfrm>
          <a:prstGeom prst="rect">
            <a:avLst/>
          </a:prstGeom>
        </p:spPr>
      </p:pic>
    </p:spTree>
    <p:extLst>
      <p:ext uri="{BB962C8B-B14F-4D97-AF65-F5344CB8AC3E}">
        <p14:creationId xmlns:p14="http://schemas.microsoft.com/office/powerpoint/2010/main" val="162380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55940"/>
            <a:ext cx="10515600" cy="5021023"/>
          </a:xfrm>
        </p:spPr>
        <p:txBody>
          <a:bodyPr/>
          <a:lstStyle/>
          <a:p>
            <a:r>
              <a:rPr lang="zh-CN" altLang="en-US" dirty="0" smtClean="0"/>
              <a:t>结论</a:t>
            </a:r>
            <a:endParaRPr lang="en-US" altLang="zh-CN" dirty="0" smtClean="0"/>
          </a:p>
          <a:p>
            <a:pPr marL="0" indent="0">
              <a:buNone/>
            </a:pPr>
            <a:r>
              <a:rPr lang="zh-CN" altLang="en-US" dirty="0" smtClean="0"/>
              <a:t>本文</a:t>
            </a:r>
            <a:r>
              <a:rPr lang="zh-CN" altLang="en-US" dirty="0" smtClean="0"/>
              <a:t>提出的骨架</a:t>
            </a:r>
            <a:r>
              <a:rPr lang="zh-CN" altLang="en-US" dirty="0"/>
              <a:t>运动序列可有效识别与人类相关的视频异常事件</a:t>
            </a:r>
            <a:r>
              <a:rPr lang="zh-CN" altLang="en-US" dirty="0" smtClean="0"/>
              <a:t>。</a:t>
            </a:r>
            <a:r>
              <a:rPr lang="en-US" altLang="zh-CN" dirty="0" smtClean="0"/>
              <a:t>MPED-RNN</a:t>
            </a:r>
            <a:r>
              <a:rPr lang="zh-CN" altLang="en-US" dirty="0"/>
              <a:t>简单，实现了竞争性能并且具有高度可解释性</a:t>
            </a:r>
            <a:r>
              <a:rPr lang="zh-CN" altLang="en-US" dirty="0" smtClean="0"/>
              <a:t>。</a:t>
            </a:r>
            <a:endParaRPr lang="en-US" altLang="zh-CN" dirty="0" smtClean="0"/>
          </a:p>
          <a:p>
            <a:pPr marL="0" indent="0">
              <a:buNone/>
            </a:pPr>
            <a:r>
              <a:rPr lang="zh-CN" altLang="en-US" dirty="0" smtClean="0"/>
              <a:t>但是，</a:t>
            </a:r>
            <a:r>
              <a:rPr lang="zh-CN" altLang="en-US" dirty="0"/>
              <a:t>它的性能仍然取决于骨架检测和跟踪的</a:t>
            </a:r>
            <a:r>
              <a:rPr lang="zh-CN" altLang="en-US" dirty="0" smtClean="0"/>
              <a:t>性能。</a:t>
            </a:r>
            <a:endParaRPr lang="zh-CN" altLang="en-US" dirty="0"/>
          </a:p>
        </p:txBody>
      </p:sp>
    </p:spTree>
    <p:extLst>
      <p:ext uri="{BB962C8B-B14F-4D97-AF65-F5344CB8AC3E}">
        <p14:creationId xmlns:p14="http://schemas.microsoft.com/office/powerpoint/2010/main" val="348874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6656" y="210312"/>
            <a:ext cx="10677144" cy="5966651"/>
          </a:xfrm>
        </p:spPr>
        <p:txBody>
          <a:bodyPr>
            <a:normAutofit/>
          </a:bodyPr>
          <a:lstStyle/>
          <a:p>
            <a:pPr marL="0" indent="0">
              <a:buNone/>
            </a:pPr>
            <a:r>
              <a:rPr lang="zh-CN" altLang="en-US" b="1" dirty="0" smtClean="0"/>
              <a:t>背景</a:t>
            </a:r>
            <a:endParaRPr lang="en-US" altLang="zh-CN" b="1" dirty="0" smtClean="0"/>
          </a:p>
          <a:p>
            <a:pPr marL="0" indent="0">
              <a:lnSpc>
                <a:spcPct val="120000"/>
              </a:lnSpc>
              <a:buNone/>
            </a:pPr>
            <a:r>
              <a:rPr lang="zh-CN" altLang="en-US" dirty="0" smtClean="0"/>
              <a:t>视频</a:t>
            </a:r>
            <a:r>
              <a:rPr lang="zh-CN" altLang="en-US" dirty="0"/>
              <a:t>中的异常事件检测是计算机视觉和机器学习领域的经典问题。然而异常事件的多样性和稀缺性使得异常事件检测在实际应用中面临巨大挑战。近年来，深度学习在计算机视觉的诸多任务中取得巨大成功，为学术界和工业界所广泛关注。由于异常事件检测中训练样本中只有正常事件，使得基于深度神经网络的异常事件检测算法对异常事件的敏感性降低。同时，基于经验设计的网络结构在实际应用中可解释性不强，不能保证算法的鲁棒性</a:t>
            </a:r>
            <a:r>
              <a:rPr lang="zh-CN" altLang="en-US" dirty="0" smtClean="0"/>
              <a:t>。</a:t>
            </a:r>
            <a:endParaRPr lang="zh-CN" altLang="en-US" dirty="0"/>
          </a:p>
        </p:txBody>
      </p:sp>
    </p:spTree>
    <p:extLst>
      <p:ext uri="{BB962C8B-B14F-4D97-AF65-F5344CB8AC3E}">
        <p14:creationId xmlns:p14="http://schemas.microsoft.com/office/powerpoint/2010/main" val="193067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9224"/>
            <a:ext cx="9823704" cy="5527739"/>
          </a:xfrm>
        </p:spPr>
        <p:txBody>
          <a:bodyPr/>
          <a:lstStyle/>
          <a:p>
            <a:pPr marL="0" indent="0">
              <a:buNone/>
            </a:pPr>
            <a:r>
              <a:rPr lang="zh-CN" altLang="en-US" b="1" dirty="0"/>
              <a:t>异常事件检测任务（</a:t>
            </a:r>
            <a:r>
              <a:rPr lang="en-US" altLang="zh-CN" b="1" dirty="0"/>
              <a:t>Anomaly detection)</a:t>
            </a:r>
            <a:r>
              <a:rPr lang="zh-CN" altLang="en-US" b="1" dirty="0"/>
              <a:t>的难点</a:t>
            </a:r>
            <a:r>
              <a:rPr lang="zh-CN" altLang="en-US" b="1" dirty="0" smtClean="0"/>
              <a:t>：</a:t>
            </a:r>
            <a:endParaRPr lang="en-US" altLang="zh-CN" b="1" dirty="0" smtClean="0"/>
          </a:p>
          <a:p>
            <a:pPr marL="0" indent="0">
              <a:buNone/>
            </a:pPr>
            <a:endParaRPr lang="zh-CN" altLang="en-US" dirty="0"/>
          </a:p>
          <a:p>
            <a:pPr marL="0" indent="0">
              <a:buNone/>
            </a:pPr>
            <a:r>
              <a:rPr lang="en-US" altLang="zh-CN" b="1" dirty="0"/>
              <a:t>1.</a:t>
            </a:r>
            <a:r>
              <a:rPr lang="zh-CN" altLang="en-US" dirty="0"/>
              <a:t>异常事件发生的频率很低，导致数据的收集和标注比较困难</a:t>
            </a:r>
            <a:r>
              <a:rPr lang="zh-CN" altLang="en-US" dirty="0" smtClean="0"/>
              <a:t>；</a:t>
            </a:r>
            <a:endParaRPr lang="en-US" altLang="zh-CN" dirty="0" smtClean="0"/>
          </a:p>
          <a:p>
            <a:pPr marL="0" indent="0">
              <a:buNone/>
            </a:pPr>
            <a:endParaRPr lang="zh-CN" altLang="en-US" dirty="0"/>
          </a:p>
          <a:p>
            <a:pPr marL="0" indent="0">
              <a:buNone/>
            </a:pPr>
            <a:r>
              <a:rPr lang="en-US" altLang="zh-CN" b="1" dirty="0"/>
              <a:t>2.</a:t>
            </a:r>
            <a:r>
              <a:rPr lang="zh-CN" altLang="en-US" dirty="0"/>
              <a:t>异常事件的稀少导致训练中的正样本远少于负样本</a:t>
            </a:r>
            <a:r>
              <a:rPr lang="zh-CN" altLang="en-US" dirty="0" smtClean="0"/>
              <a:t>；</a:t>
            </a:r>
            <a:endParaRPr lang="en-US" altLang="zh-CN" dirty="0" smtClean="0"/>
          </a:p>
          <a:p>
            <a:pPr marL="0" indent="0">
              <a:buNone/>
            </a:pPr>
            <a:endParaRPr lang="zh-CN" altLang="en-US" dirty="0"/>
          </a:p>
          <a:p>
            <a:pPr marL="0" indent="0">
              <a:buNone/>
            </a:pPr>
            <a:r>
              <a:rPr lang="en-US" altLang="zh-CN" b="1" dirty="0"/>
              <a:t>3.</a:t>
            </a:r>
            <a:r>
              <a:rPr lang="zh-CN" altLang="en-US" dirty="0"/>
              <a:t>在监控场景中，不管</a:t>
            </a:r>
            <a:r>
              <a:rPr lang="zh-CN" altLang="en-US" dirty="0" smtClean="0"/>
              <a:t>是正常</a:t>
            </a:r>
            <a:r>
              <a:rPr lang="zh-CN" altLang="en-US" dirty="0"/>
              <a:t>（</a:t>
            </a:r>
            <a:r>
              <a:rPr lang="en-US" altLang="zh-CN" dirty="0" err="1"/>
              <a:t>normaly</a:t>
            </a:r>
            <a:r>
              <a:rPr lang="zh-CN" altLang="en-US" dirty="0"/>
              <a:t>）还是异常（</a:t>
            </a:r>
            <a:r>
              <a:rPr lang="en-US" altLang="zh-CN" dirty="0"/>
              <a:t>anomaly</a:t>
            </a:r>
            <a:r>
              <a:rPr lang="zh-CN" altLang="en-US" dirty="0"/>
              <a:t>）事件都是很多样且复杂的，即类别内的多样性很高，</a:t>
            </a:r>
            <a:r>
              <a:rPr lang="en-US" altLang="zh-CN" dirty="0"/>
              <a:t>variance </a:t>
            </a:r>
            <a:r>
              <a:rPr lang="zh-CN" altLang="en-US" dirty="0"/>
              <a:t>很严重。</a:t>
            </a:r>
          </a:p>
          <a:p>
            <a:endParaRPr lang="zh-CN" altLang="en-US" dirty="0"/>
          </a:p>
        </p:txBody>
      </p:sp>
    </p:spTree>
    <p:extLst>
      <p:ext uri="{BB962C8B-B14F-4D97-AF65-F5344CB8AC3E}">
        <p14:creationId xmlns:p14="http://schemas.microsoft.com/office/powerpoint/2010/main" val="132209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3776"/>
            <a:ext cx="10515600" cy="5683187"/>
          </a:xfrm>
        </p:spPr>
        <p:txBody>
          <a:bodyPr>
            <a:normAutofit/>
          </a:bodyPr>
          <a:lstStyle/>
          <a:p>
            <a:r>
              <a:rPr lang="zh-CN" altLang="en-US" b="1" dirty="0">
                <a:latin typeface="+mn-ea"/>
              </a:rPr>
              <a:t>目前</a:t>
            </a:r>
            <a:r>
              <a:rPr lang="zh-CN" altLang="en-US" b="1" dirty="0" smtClean="0">
                <a:latin typeface="+mn-ea"/>
              </a:rPr>
              <a:t>常用方法</a:t>
            </a:r>
            <a:endParaRPr lang="en-US" altLang="zh-CN" b="1" dirty="0" smtClean="0">
              <a:latin typeface="+mn-ea"/>
            </a:endParaRPr>
          </a:p>
          <a:p>
            <a:endParaRPr lang="en-US" altLang="zh-CN" b="1" dirty="0" smtClean="0">
              <a:latin typeface="+mn-ea"/>
            </a:endParaRPr>
          </a:p>
          <a:p>
            <a:pPr marL="0" indent="0">
              <a:buNone/>
            </a:pPr>
            <a:r>
              <a:rPr lang="zh-CN" altLang="en-US" dirty="0" smtClean="0">
                <a:latin typeface="+mn-ea"/>
              </a:rPr>
              <a:t>     大多数</a:t>
            </a:r>
            <a:r>
              <a:rPr lang="zh-CN" altLang="en-US" dirty="0">
                <a:latin typeface="+mn-ea"/>
              </a:rPr>
              <a:t>当前方法基于基于像素的外观和运动</a:t>
            </a:r>
            <a:r>
              <a:rPr lang="zh-CN" altLang="en-US" dirty="0" smtClean="0">
                <a:latin typeface="+mn-ea"/>
              </a:rPr>
              <a:t>特征</a:t>
            </a:r>
            <a:r>
              <a:rPr lang="zh-CN" altLang="en-US" dirty="0" smtClean="0">
                <a:latin typeface="+mn-ea"/>
              </a:rPr>
              <a:t>。基于</a:t>
            </a:r>
            <a:r>
              <a:rPr lang="zh-CN" altLang="en-US" dirty="0">
                <a:latin typeface="+mn-ea"/>
              </a:rPr>
              <a:t>像素的特征是对噪声敏感的高维非结构化信号，它掩盖了关于场景的重要</a:t>
            </a:r>
            <a:r>
              <a:rPr lang="zh-CN" altLang="en-US" dirty="0" smtClean="0">
                <a:latin typeface="+mn-ea"/>
              </a:rPr>
              <a:t>信息。此外</a:t>
            </a:r>
            <a:r>
              <a:rPr lang="zh-CN" altLang="en-US" dirty="0">
                <a:latin typeface="+mn-ea"/>
              </a:rPr>
              <a:t>，这些特征中存在的冗余信息增加了对它们进行训练的模型的</a:t>
            </a:r>
            <a:r>
              <a:rPr lang="zh-CN" altLang="en-US" dirty="0" smtClean="0">
                <a:latin typeface="+mn-ea"/>
              </a:rPr>
              <a:t>负担。</a:t>
            </a:r>
            <a:endParaRPr lang="en-US" altLang="zh-CN" dirty="0" smtClean="0">
              <a:latin typeface="+mn-ea"/>
            </a:endParaRPr>
          </a:p>
          <a:p>
            <a:pPr marL="0" indent="0">
              <a:buNone/>
            </a:pPr>
            <a:r>
              <a:rPr lang="zh-CN" altLang="en-US" dirty="0">
                <a:latin typeface="+mn-ea"/>
              </a:rPr>
              <a:t>	最近的方法通过使用卷积神经网络（</a:t>
            </a:r>
            <a:r>
              <a:rPr lang="en-US" altLang="zh-CN" dirty="0">
                <a:latin typeface="+mn-ea"/>
              </a:rPr>
              <a:t>CNN</a:t>
            </a:r>
            <a:r>
              <a:rPr lang="zh-CN" altLang="en-US" dirty="0">
                <a:latin typeface="+mn-ea"/>
              </a:rPr>
              <a:t>）从视频帧</a:t>
            </a:r>
            <a:r>
              <a:rPr lang="zh-CN" altLang="en-US" dirty="0" smtClean="0">
                <a:latin typeface="+mn-ea"/>
              </a:rPr>
              <a:t>强度（</a:t>
            </a:r>
            <a:r>
              <a:rPr lang="en-US" altLang="zh-CN" dirty="0">
                <a:latin typeface="+mn-ea"/>
              </a:rPr>
              <a:t>frame intensity</a:t>
            </a:r>
            <a:r>
              <a:rPr lang="zh-CN" altLang="en-US" dirty="0" smtClean="0">
                <a:latin typeface="+mn-ea"/>
              </a:rPr>
              <a:t>）中</a:t>
            </a:r>
            <a:r>
              <a:rPr lang="zh-CN" altLang="en-US" dirty="0">
                <a:latin typeface="+mn-ea"/>
              </a:rPr>
              <a:t>提取高级特征并获得改善的</a:t>
            </a:r>
            <a:r>
              <a:rPr lang="zh-CN" altLang="en-US" dirty="0" smtClean="0">
                <a:latin typeface="+mn-ea"/>
              </a:rPr>
              <a:t>结果。</a:t>
            </a:r>
            <a:endParaRPr lang="zh-CN" altLang="en-US" dirty="0">
              <a:latin typeface="+mn-ea"/>
            </a:endParaRPr>
          </a:p>
        </p:txBody>
      </p:sp>
    </p:spTree>
    <p:extLst>
      <p:ext uri="{BB962C8B-B14F-4D97-AF65-F5344CB8AC3E}">
        <p14:creationId xmlns:p14="http://schemas.microsoft.com/office/powerpoint/2010/main" val="381846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6888" y="182880"/>
            <a:ext cx="11567160" cy="6021515"/>
          </a:xfrm>
        </p:spPr>
        <p:txBody>
          <a:bodyPr>
            <a:normAutofit/>
          </a:bodyPr>
          <a:lstStyle/>
          <a:p>
            <a:pPr marL="0" indent="0">
              <a:lnSpc>
                <a:spcPct val="120000"/>
              </a:lnSpc>
              <a:buNone/>
            </a:pPr>
            <a:r>
              <a:rPr lang="zh-CN" altLang="en-US" b="1" dirty="0" smtClean="0"/>
              <a:t>本文方法</a:t>
            </a:r>
            <a:r>
              <a:rPr lang="zh-CN" altLang="en-US" dirty="0" smtClean="0"/>
              <a:t>	</a:t>
            </a:r>
            <a:endParaRPr lang="en-US" altLang="zh-CN" dirty="0" smtClean="0"/>
          </a:p>
          <a:p>
            <a:pPr marL="0" indent="0">
              <a:lnSpc>
                <a:spcPct val="120000"/>
              </a:lnSpc>
              <a:buNone/>
            </a:pPr>
            <a:endParaRPr lang="en-US" altLang="zh-CN" dirty="0" smtClean="0"/>
          </a:p>
          <a:p>
            <a:pPr marL="0" indent="0">
              <a:lnSpc>
                <a:spcPct val="120000"/>
              </a:lnSpc>
              <a:buNone/>
            </a:pPr>
            <a:r>
              <a:rPr lang="zh-CN" altLang="en-US" dirty="0" smtClean="0"/>
              <a:t>本文的</a:t>
            </a:r>
            <a:r>
              <a:rPr lang="zh-CN" altLang="en-US" dirty="0" smtClean="0"/>
              <a:t>方法通过学习训练视频中的动态骨架特征的规律模型来检测这些异常。</a:t>
            </a:r>
            <a:endParaRPr lang="en-US" altLang="zh-CN" dirty="0" smtClean="0"/>
          </a:p>
          <a:p>
            <a:pPr marL="0" indent="0">
              <a:lnSpc>
                <a:spcPct val="120000"/>
              </a:lnSpc>
              <a:buNone/>
            </a:pPr>
            <a:r>
              <a:rPr lang="zh-CN" altLang="en-US" dirty="0" smtClean="0"/>
              <a:t>在</a:t>
            </a:r>
            <a:r>
              <a:rPr lang="zh-CN" altLang="en-US" dirty="0"/>
              <a:t>称为消息传递编码器 </a:t>
            </a:r>
            <a:r>
              <a:rPr lang="en-US" altLang="zh-CN" dirty="0"/>
              <a:t>- </a:t>
            </a:r>
            <a:r>
              <a:rPr lang="zh-CN" altLang="en-US" dirty="0"/>
              <a:t>解码器递归神经网络（</a:t>
            </a:r>
            <a:r>
              <a:rPr lang="en-US" altLang="zh-CN" dirty="0"/>
              <a:t>MPED-RNN</a:t>
            </a:r>
            <a:r>
              <a:rPr lang="zh-CN" altLang="en-US" dirty="0"/>
              <a:t>）的新模型中联合模拟全局身体运动和局部身体姿势两个子过程。 </a:t>
            </a:r>
            <a:endParaRPr lang="en-US" altLang="zh-CN" dirty="0" smtClean="0"/>
          </a:p>
          <a:p>
            <a:pPr marL="0" indent="0">
              <a:lnSpc>
                <a:spcPct val="120000"/>
              </a:lnSpc>
              <a:buNone/>
            </a:pPr>
            <a:r>
              <a:rPr lang="zh-CN" altLang="en-US" dirty="0" smtClean="0"/>
              <a:t>该</a:t>
            </a:r>
            <a:r>
              <a:rPr lang="zh-CN" altLang="en-US" dirty="0"/>
              <a:t>网络由两个专用于全局和本地特征组件的</a:t>
            </a:r>
            <a:r>
              <a:rPr lang="en-US" altLang="zh-CN" dirty="0"/>
              <a:t>RNN</a:t>
            </a:r>
            <a:r>
              <a:rPr lang="zh-CN" altLang="en-US" dirty="0"/>
              <a:t>分支组成。两个分支处理它们的数据，并在每个时间步通过跨分支消息传递进行交互</a:t>
            </a:r>
            <a:r>
              <a:rPr lang="zh-CN" altLang="en-US" dirty="0" smtClean="0"/>
              <a:t>。</a:t>
            </a:r>
            <a:endParaRPr lang="zh-CN" altLang="en-US" dirty="0"/>
          </a:p>
        </p:txBody>
      </p:sp>
    </p:spTree>
    <p:extLst>
      <p:ext uri="{BB962C8B-B14F-4D97-AF65-F5344CB8AC3E}">
        <p14:creationId xmlns:p14="http://schemas.microsoft.com/office/powerpoint/2010/main" val="111630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64789" y="1276709"/>
            <a:ext cx="6195459" cy="4044767"/>
          </a:xfrm>
          <a:prstGeom prst="rect">
            <a:avLst/>
          </a:prstGeom>
        </p:spPr>
      </p:pic>
      <p:sp>
        <p:nvSpPr>
          <p:cNvPr id="5" name="矩形 4"/>
          <p:cNvSpPr/>
          <p:nvPr/>
        </p:nvSpPr>
        <p:spPr>
          <a:xfrm>
            <a:off x="6867144" y="2176272"/>
            <a:ext cx="4379976" cy="646331"/>
          </a:xfrm>
          <a:prstGeom prst="rect">
            <a:avLst/>
          </a:prstGeom>
        </p:spPr>
        <p:txBody>
          <a:bodyPr wrap="square">
            <a:spAutoFit/>
          </a:bodyPr>
          <a:lstStyle/>
          <a:p>
            <a:r>
              <a:rPr lang="zh-CN" altLang="en-US" dirty="0"/>
              <a:t>图</a:t>
            </a:r>
            <a:r>
              <a:rPr lang="en-US" altLang="zh-CN" dirty="0"/>
              <a:t>1</a:t>
            </a:r>
            <a:r>
              <a:rPr lang="en-US" altLang="zh-CN" dirty="0" smtClean="0"/>
              <a:t>.</a:t>
            </a:r>
            <a:r>
              <a:rPr lang="zh-CN" altLang="en-US" dirty="0" smtClean="0"/>
              <a:t>通过</a:t>
            </a:r>
            <a:r>
              <a:rPr lang="zh-CN" altLang="en-US" dirty="0"/>
              <a:t>学习骨架特征的常规时空模式来检测视频中与人类相关的异常</a:t>
            </a:r>
            <a:r>
              <a:rPr lang="zh-CN" altLang="en-US" dirty="0" smtClean="0"/>
              <a:t>。</a:t>
            </a:r>
            <a:endParaRPr lang="zh-CN" altLang="en-US" dirty="0"/>
          </a:p>
        </p:txBody>
      </p:sp>
    </p:spTree>
    <p:extLst>
      <p:ext uri="{BB962C8B-B14F-4D97-AF65-F5344CB8AC3E}">
        <p14:creationId xmlns:p14="http://schemas.microsoft.com/office/powerpoint/2010/main" val="21680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024" y="155449"/>
            <a:ext cx="10515600" cy="1647472"/>
          </a:xfrm>
        </p:spPr>
        <p:txBody>
          <a:bodyPr>
            <a:normAutofit/>
          </a:bodyPr>
          <a:lstStyle/>
          <a:p>
            <a:r>
              <a:rPr lang="zh-CN" altLang="en-US" sz="2200" b="1" dirty="0">
                <a:latin typeface="+mj-ea"/>
              </a:rPr>
              <a:t>骨架运动</a:t>
            </a:r>
            <a:r>
              <a:rPr lang="zh-CN" altLang="en-US" sz="2200" b="1" dirty="0" smtClean="0">
                <a:latin typeface="+mj-ea"/>
              </a:rPr>
              <a:t>分解</a:t>
            </a:r>
            <a:r>
              <a:rPr lang="en-US" altLang="zh-CN" sz="2200" dirty="0" smtClean="0">
                <a:latin typeface="+mj-ea"/>
              </a:rPr>
              <a:t/>
            </a:r>
            <a:br>
              <a:rPr lang="en-US" altLang="zh-CN" sz="2200" dirty="0" smtClean="0">
                <a:latin typeface="+mj-ea"/>
              </a:rPr>
            </a:br>
            <a:r>
              <a:rPr lang="zh-CN" altLang="en-US" sz="2200" dirty="0" smtClean="0">
                <a:latin typeface="+mj-ea"/>
              </a:rPr>
              <a:t>首先通过</a:t>
            </a:r>
            <a:r>
              <a:rPr lang="en-US" altLang="zh-CN" sz="2200" dirty="0">
                <a:latin typeface="+mj-ea"/>
              </a:rPr>
              <a:t>Alpha </a:t>
            </a:r>
            <a:r>
              <a:rPr lang="en-US" altLang="zh-CN" sz="2200" dirty="0" smtClean="0">
                <a:latin typeface="+mj-ea"/>
              </a:rPr>
              <a:t>Pose</a:t>
            </a:r>
            <a:r>
              <a:rPr lang="zh-CN" altLang="en-US" sz="2200" dirty="0" smtClean="0">
                <a:latin typeface="+mj-ea"/>
              </a:rPr>
              <a:t>从</a:t>
            </a:r>
            <a:r>
              <a:rPr lang="zh-CN" altLang="en-US" sz="2200" dirty="0">
                <a:latin typeface="+mj-ea"/>
              </a:rPr>
              <a:t>视频中提取了骨架轨迹。在每个时间步</a:t>
            </a:r>
            <a:r>
              <a:rPr lang="en-US" altLang="zh-CN" sz="2200" dirty="0">
                <a:latin typeface="+mj-ea"/>
              </a:rPr>
              <a:t>t</a:t>
            </a:r>
            <a:r>
              <a:rPr lang="zh-CN" altLang="en-US" sz="2200" dirty="0">
                <a:latin typeface="+mj-ea"/>
              </a:rPr>
              <a:t>，骨架由图像坐标中的一组关节</a:t>
            </a:r>
            <a:r>
              <a:rPr lang="zh-CN" altLang="en-US" sz="2200" dirty="0" smtClean="0">
                <a:latin typeface="+mj-ea"/>
              </a:rPr>
              <a:t>位置              表示。 </a:t>
            </a:r>
            <a:r>
              <a:rPr lang="zh-CN" altLang="en-US" sz="2200" dirty="0">
                <a:latin typeface="+mj-ea"/>
              </a:rPr>
              <a:t>其中</a:t>
            </a:r>
            <a:r>
              <a:rPr lang="en-US" altLang="zh-CN" sz="2200" dirty="0">
                <a:latin typeface="+mj-ea"/>
              </a:rPr>
              <a:t>k</a:t>
            </a:r>
            <a:r>
              <a:rPr lang="zh-CN" altLang="en-US" sz="2200" dirty="0">
                <a:latin typeface="+mj-ea"/>
              </a:rPr>
              <a:t>是骨架关节的数量</a:t>
            </a:r>
            <a:r>
              <a:rPr lang="zh-CN" altLang="en-US" sz="2200" dirty="0" smtClean="0">
                <a:latin typeface="+mj-ea"/>
              </a:rPr>
              <a:t>。</a:t>
            </a:r>
            <a:endParaRPr lang="zh-CN" altLang="en-US" sz="2000" dirty="0">
              <a:latin typeface="+mn-ea"/>
              <a:ea typeface="+mn-ea"/>
            </a:endParaRPr>
          </a:p>
        </p:txBody>
      </p:sp>
      <p:pic>
        <p:nvPicPr>
          <p:cNvPr id="4" name="内容占位符 3"/>
          <p:cNvPicPr>
            <a:picLocks noGrp="1" noChangeAspect="1"/>
          </p:cNvPicPr>
          <p:nvPr>
            <p:ph idx="1"/>
          </p:nvPr>
        </p:nvPicPr>
        <p:blipFill>
          <a:blip r:embed="rId2"/>
          <a:stretch>
            <a:fillRect/>
          </a:stretch>
        </p:blipFill>
        <p:spPr>
          <a:xfrm>
            <a:off x="935600" y="2495229"/>
            <a:ext cx="4965115" cy="3517382"/>
          </a:xfrm>
          <a:prstGeom prst="rect">
            <a:avLst/>
          </a:prstGeom>
        </p:spPr>
      </p:pic>
      <p:pic>
        <p:nvPicPr>
          <p:cNvPr id="5" name="图片 4"/>
          <p:cNvPicPr>
            <a:picLocks noChangeAspect="1"/>
          </p:cNvPicPr>
          <p:nvPr/>
        </p:nvPicPr>
        <p:blipFill>
          <a:blip r:embed="rId3"/>
          <a:stretch>
            <a:fillRect/>
          </a:stretch>
        </p:blipFill>
        <p:spPr>
          <a:xfrm>
            <a:off x="2780486" y="1191697"/>
            <a:ext cx="1536883" cy="267284"/>
          </a:xfrm>
          <a:prstGeom prst="rect">
            <a:avLst/>
          </a:prstGeom>
        </p:spPr>
      </p:pic>
      <p:sp>
        <p:nvSpPr>
          <p:cNvPr id="3" name="矩形 2"/>
          <p:cNvSpPr/>
          <p:nvPr/>
        </p:nvSpPr>
        <p:spPr>
          <a:xfrm>
            <a:off x="6219645" y="2974775"/>
            <a:ext cx="5214919" cy="369332"/>
          </a:xfrm>
          <a:prstGeom prst="rect">
            <a:avLst/>
          </a:prstGeom>
        </p:spPr>
        <p:txBody>
          <a:bodyPr wrap="square">
            <a:spAutoFit/>
          </a:bodyPr>
          <a:lstStyle/>
          <a:p>
            <a:r>
              <a:rPr lang="zh-CN" altLang="en-US" dirty="0" smtClean="0"/>
              <a:t>缺少</a:t>
            </a:r>
            <a:r>
              <a:rPr lang="zh-CN" altLang="en-US" dirty="0"/>
              <a:t>深度</a:t>
            </a:r>
            <a:r>
              <a:rPr lang="zh-CN" altLang="en-US" dirty="0" smtClean="0"/>
              <a:t>？</a:t>
            </a:r>
            <a:endParaRPr lang="zh-CN" altLang="en-US" dirty="0"/>
          </a:p>
        </p:txBody>
      </p:sp>
      <p:sp>
        <p:nvSpPr>
          <p:cNvPr id="7" name="矩形 6"/>
          <p:cNvSpPr/>
          <p:nvPr/>
        </p:nvSpPr>
        <p:spPr>
          <a:xfrm>
            <a:off x="814834" y="2019190"/>
            <a:ext cx="3643946" cy="369332"/>
          </a:xfrm>
          <a:prstGeom prst="rect">
            <a:avLst/>
          </a:prstGeom>
        </p:spPr>
        <p:txBody>
          <a:bodyPr wrap="none">
            <a:spAutoFit/>
          </a:bodyPr>
          <a:lstStyle/>
          <a:p>
            <a:r>
              <a:rPr lang="zh-CN" altLang="en-US" dirty="0"/>
              <a:t>图</a:t>
            </a:r>
            <a:r>
              <a:rPr lang="en-US" altLang="zh-CN" dirty="0"/>
              <a:t>2.</a:t>
            </a:r>
            <a:r>
              <a:rPr lang="zh-CN" altLang="en-US" dirty="0"/>
              <a:t>框架中骨架的全局和局部分解 </a:t>
            </a:r>
          </a:p>
        </p:txBody>
      </p:sp>
    </p:spTree>
    <p:extLst>
      <p:ext uri="{BB962C8B-B14F-4D97-AF65-F5344CB8AC3E}">
        <p14:creationId xmlns:p14="http://schemas.microsoft.com/office/powerpoint/2010/main" val="184550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0040" y="118872"/>
            <a:ext cx="11576304" cy="6058091"/>
          </a:xfrm>
        </p:spPr>
        <p:txBody>
          <a:bodyPr/>
          <a:lstStyle/>
          <a:p>
            <a:pPr marL="0" indent="0">
              <a:buNone/>
            </a:pPr>
            <a:r>
              <a:rPr lang="en-US" altLang="zh-CN" b="1" dirty="0" smtClean="0"/>
              <a:t>MPED-RNN</a:t>
            </a:r>
            <a:r>
              <a:rPr lang="zh-CN" altLang="en-US" b="1" dirty="0" smtClean="0"/>
              <a:t>架构</a:t>
            </a:r>
            <a:endParaRPr lang="zh-CN" altLang="en-US" b="1" dirty="0"/>
          </a:p>
        </p:txBody>
      </p:sp>
      <p:pic>
        <p:nvPicPr>
          <p:cNvPr id="5" name="图片 4"/>
          <p:cNvPicPr>
            <a:picLocks noChangeAspect="1"/>
          </p:cNvPicPr>
          <p:nvPr/>
        </p:nvPicPr>
        <p:blipFill>
          <a:blip r:embed="rId2"/>
          <a:stretch>
            <a:fillRect/>
          </a:stretch>
        </p:blipFill>
        <p:spPr>
          <a:xfrm>
            <a:off x="581406" y="568071"/>
            <a:ext cx="9942820" cy="5600205"/>
          </a:xfrm>
          <a:prstGeom prst="rect">
            <a:avLst/>
          </a:prstGeom>
        </p:spPr>
      </p:pic>
    </p:spTree>
    <p:extLst>
      <p:ext uri="{BB962C8B-B14F-4D97-AF65-F5344CB8AC3E}">
        <p14:creationId xmlns:p14="http://schemas.microsoft.com/office/powerpoint/2010/main" val="417265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8368"/>
            <a:ext cx="10515600" cy="5518595"/>
          </a:xfrm>
        </p:spPr>
        <p:txBody>
          <a:bodyPr>
            <a:normAutofit/>
          </a:bodyPr>
          <a:lstStyle/>
          <a:p>
            <a:r>
              <a:rPr lang="zh-CN" altLang="en-US" b="1" dirty="0" smtClean="0"/>
              <a:t>训练</a:t>
            </a:r>
            <a:r>
              <a:rPr lang="en-US" altLang="zh-CN" b="1" dirty="0" smtClean="0"/>
              <a:t>MPED-RNN</a:t>
            </a:r>
            <a:endParaRPr lang="en-US" altLang="zh-CN" b="1" dirty="0" smtClean="0"/>
          </a:p>
          <a:p>
            <a:pPr marL="0" indent="0">
              <a:buNone/>
            </a:pPr>
            <a:r>
              <a:rPr lang="zh-CN" altLang="en-US" dirty="0" smtClean="0"/>
              <a:t>训练设置</a:t>
            </a:r>
            <a:endParaRPr lang="en-US" altLang="zh-CN" dirty="0" smtClean="0"/>
          </a:p>
          <a:p>
            <a:pPr marL="0" indent="0">
              <a:buNone/>
            </a:pPr>
            <a:r>
              <a:rPr lang="zh-CN" altLang="en-US" dirty="0" smtClean="0"/>
              <a:t>循环</a:t>
            </a:r>
            <a:r>
              <a:rPr lang="zh-CN" altLang="en-US" dirty="0"/>
              <a:t>网络是针对固定大小的序列进行训练的。为了解决这个问题</a:t>
            </a:r>
            <a:r>
              <a:rPr lang="zh-CN" altLang="en-US" dirty="0" smtClean="0"/>
              <a:t>，使用滑动</a:t>
            </a:r>
            <a:r>
              <a:rPr lang="zh-CN" altLang="en-US" dirty="0"/>
              <a:t>窗口策略从每个骨架的轨迹中提取固定大小的片段</a:t>
            </a:r>
            <a:r>
              <a:rPr lang="zh-CN" altLang="en-US" dirty="0" smtClean="0"/>
              <a:t>。</a:t>
            </a:r>
            <a:endParaRPr lang="en-US" altLang="zh-CN" dirty="0" smtClean="0"/>
          </a:p>
          <a:p>
            <a:pPr marL="0" indent="0">
              <a:buNone/>
            </a:pPr>
            <a:r>
              <a:rPr lang="zh-CN" altLang="en-US" dirty="0" smtClean="0"/>
              <a:t>在</a:t>
            </a:r>
            <a:r>
              <a:rPr lang="zh-CN" altLang="en-US" dirty="0"/>
              <a:t>训练期间</a:t>
            </a:r>
            <a:r>
              <a:rPr lang="zh-CN" altLang="en-US" dirty="0" smtClean="0"/>
              <a:t>，训练段</a:t>
            </a:r>
            <a:r>
              <a:rPr lang="en-US" altLang="zh-CN" dirty="0" smtClean="0"/>
              <a:t>de</a:t>
            </a:r>
            <a:r>
              <a:rPr lang="zh-CN" altLang="en-US" dirty="0" smtClean="0"/>
              <a:t>批量</a:t>
            </a:r>
            <a:r>
              <a:rPr lang="zh-CN" altLang="en-US" dirty="0"/>
              <a:t>被分解为全局和局部特征，其被输入到</a:t>
            </a:r>
            <a:r>
              <a:rPr lang="en-US" altLang="zh-CN" dirty="0"/>
              <a:t>MPED-RNN</a:t>
            </a:r>
            <a:r>
              <a:rPr lang="zh-CN" altLang="en-US" dirty="0"/>
              <a: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1073400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662</Words>
  <Application>Microsoft Office PowerPoint</Application>
  <PresentationFormat>宽屏</PresentationFormat>
  <Paragraphs>56</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Calibri</vt:lpstr>
      <vt:lpstr>Calibri Light</vt:lpstr>
      <vt:lpstr>Office 主题</vt:lpstr>
      <vt:lpstr>Learning Regularity in Skeleton Trajectories for Anomaly Detection in Videos</vt:lpstr>
      <vt:lpstr>PowerPoint 演示文稿</vt:lpstr>
      <vt:lpstr>PowerPoint 演示文稿</vt:lpstr>
      <vt:lpstr>PowerPoint 演示文稿</vt:lpstr>
      <vt:lpstr>PowerPoint 演示文稿</vt:lpstr>
      <vt:lpstr>PowerPoint 演示文稿</vt:lpstr>
      <vt:lpstr>骨架运动分解 首先通过Alpha Pose从视频中提取了骨架轨迹。在每个时间步t，骨架由图像坐标中的一组关节位置              表示。 其中k是骨架关节的数量。</vt:lpstr>
      <vt:lpstr>PowerPoint 演示文稿</vt:lpstr>
      <vt:lpstr>PowerPoint 演示文稿</vt:lpstr>
      <vt:lpstr>PowerPoint 演示文稿</vt:lpstr>
      <vt:lpstr>PowerPoint 演示文稿</vt:lpstr>
      <vt:lpstr>实验结果</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王萌萌</dc:creator>
  <cp:lastModifiedBy>王萌萌</cp:lastModifiedBy>
  <cp:revision>28</cp:revision>
  <dcterms:created xsi:type="dcterms:W3CDTF">2019-03-25T12:15:28Z</dcterms:created>
  <dcterms:modified xsi:type="dcterms:W3CDTF">2019-03-26T07:52:01Z</dcterms:modified>
</cp:coreProperties>
</file>