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69" r:id="rId5"/>
    <p:sldId id="258" r:id="rId6"/>
    <p:sldId id="267" r:id="rId7"/>
    <p:sldId id="259" r:id="rId8"/>
    <p:sldId id="268" r:id="rId9"/>
    <p:sldId id="261" r:id="rId10"/>
    <p:sldId id="263" r:id="rId11"/>
  </p:sldIdLst>
  <p:sldSz cx="12192000" cy="6858000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12" autoAdjust="0"/>
  </p:normalViewPr>
  <p:slideViewPr>
    <p:cSldViewPr>
      <p:cViewPr varScale="1">
        <p:scale>
          <a:sx n="55" d="100"/>
          <a:sy n="55" d="100"/>
        </p:scale>
        <p:origin x="-114" y="-1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996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1F01C-0FE6-45FB-90D3-719360D2C13F}" type="datetimeFigureOut">
              <a:rPr lang="zh-CN" altLang="en-US" smtClean="0"/>
              <a:pPr/>
              <a:t>2019/3/29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5F277-34A6-40F7-9E42-CD2B7E9B2E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智力商數高於平均水平（</a:t>
            </a:r>
            <a:r>
              <a:rPr lang="en-US" altLang="zh-TW" dirty="0" smtClean="0"/>
              <a:t>&gt; 130</a:t>
            </a:r>
            <a:r>
              <a:rPr lang="zh-TW" altLang="en-US" dirty="0" smtClean="0"/>
              <a:t>）的人，也被稱為“天才”，在智力活動中往往比其他人更容易完成。 最常見的天才特徵是：</a:t>
            </a:r>
          </a:p>
          <a:p>
            <a:r>
              <a:rPr lang="zh-TW" altLang="en-US" dirty="0" smtClean="0"/>
              <a:t>好奇心和對學習的渴望：他們會對自己發問很多問題，並能夠自己獲取知識。</a:t>
            </a:r>
          </a:p>
          <a:p>
            <a:r>
              <a:rPr lang="zh-TW" altLang="en-US" dirty="0" smtClean="0"/>
              <a:t>完美主義，必須準確和優秀地完成任務。</a:t>
            </a:r>
          </a:p>
          <a:p>
            <a:r>
              <a:rPr lang="zh-TW" altLang="en-US" dirty="0" smtClean="0"/>
              <a:t>對自己的恐懼，質疑自己的意義，對他們自己充溢的思想和情緒的後果的恐懼。</a:t>
            </a:r>
          </a:p>
          <a:p>
            <a:r>
              <a:rPr lang="zh-TW" altLang="en-US" dirty="0" smtClean="0"/>
              <a:t>在某些題材有時會有過分著迷程度的興趣。</a:t>
            </a:r>
          </a:p>
          <a:p>
            <a:r>
              <a:rPr lang="zh-TW" altLang="en-US" dirty="0" smtClean="0"/>
              <a:t>通常從外部無法察覺的超敏反應。</a:t>
            </a:r>
          </a:p>
          <a:p>
            <a:r>
              <a:rPr lang="zh-TW" altLang="en-US" dirty="0" smtClean="0"/>
              <a:t>關注和集中註意力的強大能力。</a:t>
            </a:r>
          </a:p>
          <a:p>
            <a:r>
              <a:rPr lang="zh-TW" altLang="en-US" dirty="0" smtClean="0"/>
              <a:t>元認知意識：他們知道如何識別和重用他們可以用來解決問題的計劃、概念和策略。</a:t>
            </a:r>
          </a:p>
          <a:p>
            <a:r>
              <a:rPr lang="zh-TW" altLang="en-US" dirty="0" smtClean="0"/>
              <a:t>智力商數非常低（</a:t>
            </a:r>
            <a:r>
              <a:rPr lang="en-US" altLang="zh-TW" dirty="0" smtClean="0"/>
              <a:t>&lt;70</a:t>
            </a:r>
            <a:r>
              <a:rPr lang="zh-TW" altLang="en-US" smtClean="0"/>
              <a:t>）的人被定義為精神殘疾者，儘管工作強度高，但在智力活動中可能會比其他人更困難，而且儘管他們自己意願，也存在維持社交行為的困難。可能解釋這種殘疾發展的主要原因是懷孕期間或出生時的營養問題，如缺氧。 暴露於某些疾病，如百日咳或麻疹，過晚的護理也可以解釋精神殘疾的形成。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5F277-34A6-40F7-9E42-CD2B7E9B2EB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i="1" dirty="0" smtClean="0"/>
              <a:t>圖 </a:t>
            </a:r>
            <a:r>
              <a:rPr lang="en-US" altLang="zh-TW" i="1" dirty="0" smtClean="0"/>
              <a:t>1</a:t>
            </a:r>
            <a:r>
              <a:rPr lang="zh-TW" altLang="en-US" i="1" dirty="0" smtClean="0"/>
              <a:t>：</a:t>
            </a:r>
            <a:r>
              <a:rPr lang="en-US" altLang="zh-TW" i="1" dirty="0" smtClean="0"/>
              <a:t>(a) RPM </a:t>
            </a:r>
            <a:r>
              <a:rPr lang="zh-TW" altLang="en-US" i="1" dirty="0" smtClean="0"/>
              <a:t>示例。其中一項任務是根據結構和類比關係，選擇出最符合邏輯的圖像。每個圖像都有一個底層結構。</a:t>
            </a:r>
            <a:r>
              <a:rPr lang="en-US" altLang="zh-TW" i="1" dirty="0" smtClean="0"/>
              <a:t>(b) </a:t>
            </a:r>
            <a:r>
              <a:rPr lang="zh-TW" altLang="en-US" i="1" dirty="0" smtClean="0"/>
              <a:t>具體地說，在該問題中，這是一個由內而外的架構，外部組成是一個只有一箇中心的目標分佈，內部組成是一個 </a:t>
            </a:r>
            <a:r>
              <a:rPr lang="en-US" altLang="zh-TW" i="1" dirty="0" smtClean="0"/>
              <a:t>2×2 </a:t>
            </a:r>
            <a:r>
              <a:rPr lang="zh-TW" altLang="en-US" i="1" dirty="0" smtClean="0"/>
              <a:t>的網格佈局。圖 </a:t>
            </a:r>
            <a:r>
              <a:rPr lang="en-US" altLang="zh-TW" i="1" dirty="0" smtClean="0"/>
              <a:t>2.(c) </a:t>
            </a:r>
            <a:r>
              <a:rPr lang="zh-TW" altLang="en-US" i="1" dirty="0" smtClean="0"/>
              <a:t>中的細節列出了 </a:t>
            </a:r>
            <a:r>
              <a:rPr lang="en-US" altLang="zh-TW" i="1" dirty="0" smtClean="0"/>
              <a:t>(a) </a:t>
            </a:r>
            <a:r>
              <a:rPr lang="zh-TW" altLang="en-US" i="1" dirty="0" smtClean="0"/>
              <a:t>中的規則。規則的各種性質組合起來使這個問題變得難解。正確答案是 </a:t>
            </a:r>
            <a:r>
              <a:rPr lang="en-US" altLang="zh-TW" i="1" dirty="0" smtClean="0"/>
              <a:t>7</a:t>
            </a:r>
            <a:r>
              <a:rPr lang="zh-TW" altLang="en-US" i="1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5F277-34A6-40F7-9E42-CD2B7E9B2EB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i="1" dirty="0" smtClean="0"/>
              <a:t>圖 </a:t>
            </a:r>
            <a:r>
              <a:rPr lang="en-US" altLang="zh-TW" i="1" dirty="0" smtClean="0"/>
              <a:t>2</a:t>
            </a:r>
            <a:r>
              <a:rPr lang="zh-TW" altLang="en-US" i="1" dirty="0" smtClean="0"/>
              <a:t>：</a:t>
            </a:r>
            <a:r>
              <a:rPr lang="en-US" altLang="zh-TW" i="1" dirty="0" smtClean="0"/>
              <a:t>RAVEN </a:t>
            </a:r>
            <a:r>
              <a:rPr lang="zh-TW" altLang="en-US" i="1" dirty="0" smtClean="0"/>
              <a:t>創建過程。</a:t>
            </a:r>
            <a:r>
              <a:rPr lang="en-US" altLang="zh-TW" i="1" dirty="0" smtClean="0"/>
              <a:t>(b) </a:t>
            </a:r>
            <a:r>
              <a:rPr lang="zh-TW" altLang="en-US" i="1" dirty="0" smtClean="0"/>
              <a:t>說明了 </a:t>
            </a:r>
            <a:r>
              <a:rPr lang="en-US" altLang="zh-TW" i="1" dirty="0" smtClean="0"/>
              <a:t>A-SIG </a:t>
            </a:r>
            <a:r>
              <a:rPr lang="zh-TW" altLang="en-US" i="1" dirty="0" smtClean="0"/>
              <a:t>中使用的語法生成規則。</a:t>
            </a:r>
            <a:r>
              <a:rPr lang="en-US" altLang="zh-TW" i="1" dirty="0" smtClean="0"/>
              <a:t>(c) </a:t>
            </a:r>
            <a:r>
              <a:rPr lang="zh-TW" altLang="en-US" i="1" dirty="0" smtClean="0"/>
              <a:t>顯示佈局和實體具有關聯的屬性。</a:t>
            </a:r>
            <a:r>
              <a:rPr lang="en-US" altLang="zh-TW" i="1" dirty="0" smtClean="0"/>
              <a:t>(a) </a:t>
            </a:r>
            <a:r>
              <a:rPr lang="zh-TW" altLang="en-US" i="1" dirty="0" smtClean="0"/>
              <a:t>給定隨機採樣的規則組合，首先修剪語法樹（修剪透明分支）。然後將圖像結構與來自 </a:t>
            </a:r>
            <a:r>
              <a:rPr lang="en-US" altLang="zh-TW" i="1" dirty="0" smtClean="0"/>
              <a:t>(b) </a:t>
            </a:r>
            <a:r>
              <a:rPr lang="zh-TW" altLang="en-US" i="1" dirty="0" smtClean="0"/>
              <a:t>的屬性值一起採樣，用黑色表示，並應用規則集 </a:t>
            </a:r>
            <a:r>
              <a:rPr lang="en-US" altLang="zh-TW" i="1" dirty="0" smtClean="0"/>
              <a:t>(a) </a:t>
            </a:r>
            <a:r>
              <a:rPr lang="zh-TW" altLang="en-US" i="1" dirty="0" smtClean="0"/>
              <a:t>生成單個行。重複該過程三次得到 </a:t>
            </a:r>
            <a:r>
              <a:rPr lang="en-US" altLang="zh-TW" i="1" dirty="0" smtClean="0"/>
              <a:t>(d) </a:t>
            </a:r>
            <a:r>
              <a:rPr lang="zh-TW" altLang="en-US" i="1" dirty="0" smtClean="0"/>
              <a:t>中的整個問題矩陣。</a:t>
            </a:r>
            <a:r>
              <a:rPr lang="en-US" altLang="zh-TW" i="1" dirty="0" smtClean="0"/>
              <a:t>(e) </a:t>
            </a:r>
            <a:r>
              <a:rPr lang="zh-TW" altLang="en-US" i="1" dirty="0" smtClean="0"/>
              <a:t>最後對約束屬性進行抽樣，並在正確的答案中改變它們以打破規則並獲得候選答案集。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5F277-34A6-40F7-9E42-CD2B7E9B2EB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i="1" dirty="0" smtClean="0"/>
              <a:t>Acc </a:t>
            </a:r>
            <a:r>
              <a:rPr lang="zh-CN" altLang="en-US" i="1" dirty="0" smtClean="0"/>
              <a:t>表示每个模型的平均精度，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5F277-34A6-40F7-9E42-CD2B7E9B2EB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图片 33"/>
          <p:cNvPicPr/>
          <p:nvPr/>
        </p:nvPicPr>
        <p:blipFill>
          <a:blip r:embed="rId2" cstate="print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图片 34"/>
          <p:cNvPicPr/>
          <p:nvPr/>
        </p:nvPicPr>
        <p:blipFill>
          <a:blip r:embed="rId2" cstate="print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图片 69"/>
          <p:cNvPicPr/>
          <p:nvPr/>
        </p:nvPicPr>
        <p:blipFill>
          <a:blip r:embed="rId2" cstate="print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图片 70"/>
          <p:cNvPicPr/>
          <p:nvPr/>
        </p:nvPicPr>
        <p:blipFill>
          <a:blip r:embed="rId2" cstate="print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487520" y="754528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altLang="zh-CN" sz="2800" dirty="0" smtClean="0"/>
              <a:t>RAVEN: A Dataset for Relational and Analogical Visual </a:t>
            </a:r>
            <a:r>
              <a:rPr lang="en-US" altLang="zh-CN" sz="2800" dirty="0" err="1" smtClean="0"/>
              <a:t>rEasoNing</a:t>
            </a:r>
            <a:endParaRPr lang="en-US" altLang="zh-CN" sz="2800" dirty="0" smtClean="0"/>
          </a:p>
          <a:p>
            <a:pPr algn="ctr">
              <a:lnSpc>
                <a:spcPct val="100000"/>
              </a:lnSpc>
            </a:pPr>
            <a:r>
              <a:rPr lang="en-US" sz="3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（PS：</a:t>
            </a:r>
            <a:r>
              <a:rPr lang="zh-CN" altLang="en-US" sz="3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让机器帮你做行测题</a:t>
            </a:r>
            <a:r>
              <a:rPr lang="en-US" sz="3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）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487520" y="3068960"/>
            <a:ext cx="9142920" cy="7920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作者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：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1384" y="3717032"/>
            <a:ext cx="1090262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839416" y="1052736"/>
            <a:ext cx="105145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文章背景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1559496" y="2996952"/>
            <a:ext cx="9216720" cy="210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2400" dirty="0" smtClean="0"/>
              <a:t>目前</a:t>
            </a:r>
            <a:r>
              <a:rPr lang="zh-CN" altLang="en-US" sz="2400" dirty="0" smtClean="0"/>
              <a:t>，大多数计算机视觉任务都聚焦于「捕获」视觉信息的过程；很少有工作重点放在后面的部分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>
                <a:solidFill>
                  <a:srgbClr val="FF0000"/>
                </a:solidFill>
              </a:rPr>
              <a:t>关系或类比的视觉推理</a:t>
            </a:r>
            <a:r>
              <a:rPr lang="zh-CN" altLang="en-US" sz="2400" dirty="0" smtClean="0"/>
              <a:t>。在关系或类比视觉推理方面能解决更普遍的</a:t>
            </a:r>
            <a:r>
              <a:rPr lang="zh-CN" altLang="en-US" sz="2400" dirty="0" smtClean="0"/>
              <a:t>问题</a:t>
            </a:r>
            <a:r>
              <a:rPr lang="zh-CN" altLang="en-US" sz="2400" dirty="0" smtClean="0"/>
              <a:t>。</a:t>
            </a:r>
            <a:endParaRPr lang="en-US" altLang="en-US" sz="2400" dirty="0"/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3472" y="5373216"/>
            <a:ext cx="9433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https://international-</a:t>
            </a:r>
            <a:r>
              <a:rPr lang="en-US" altLang="zh-CN" dirty="0" err="1" smtClean="0">
                <a:solidFill>
                  <a:srgbClr val="FF0000"/>
                </a:solidFill>
              </a:rPr>
              <a:t>iq-test.com/zh-Hant?f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en-US" altLang="zh-CN" dirty="0" err="1" smtClean="0">
                <a:solidFill>
                  <a:srgbClr val="FF0000"/>
                </a:solidFill>
              </a:rPr>
              <a:t>gd&amp;zi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en-US" altLang="zh-CN" dirty="0" err="1" smtClean="0">
                <a:solidFill>
                  <a:srgbClr val="FF0000"/>
                </a:solidFill>
              </a:rPr>
              <a:t>bangqu.com&amp;gclid</a:t>
            </a:r>
            <a:r>
              <a:rPr lang="en-US" altLang="zh-CN" dirty="0" smtClean="0">
                <a:solidFill>
                  <a:srgbClr val="FF0000"/>
                </a:solidFill>
              </a:rPr>
              <a:t>=EAIaIQobChMIz-GXz9em4QIVxpu9Ch34eALLEAEYASAAEgLSkPD_BwE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99856" y="49411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智商测试入口：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839416" y="908720"/>
            <a:ext cx="105145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zh-CN" altLang="en-US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人类智商分布</a:t>
            </a:r>
            <a:endParaRPr lang="en-US" sz="3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  <a:ea typeface="DejaVu Sans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7928" y="3140968"/>
            <a:ext cx="6048672" cy="3381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7408" y="1916832"/>
            <a:ext cx="4176464" cy="457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05372" y="260648"/>
            <a:ext cx="2563036" cy="2871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11424" y="548680"/>
            <a:ext cx="105145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文章</a:t>
            </a:r>
            <a:r>
              <a:rPr lang="zh-CN" altLang="en-US" sz="3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领域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199456" y="1556792"/>
            <a:ext cx="4896544" cy="432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2400" dirty="0" smtClean="0"/>
              <a:t>在为人工系统配备推理能力方面</a:t>
            </a:r>
            <a:r>
              <a:rPr lang="zh-CN" altLang="en-US" sz="2400" dirty="0" smtClean="0"/>
              <a:t>，</a:t>
            </a:r>
            <a:r>
              <a:rPr lang="zh-CN" altLang="en-US" sz="2400" dirty="0" smtClean="0">
                <a:solidFill>
                  <a:srgbClr val="FF0000"/>
                </a:solidFill>
              </a:rPr>
              <a:t>视觉问答（</a:t>
            </a:r>
            <a:r>
              <a:rPr lang="en-US" altLang="zh-CN" sz="2400" dirty="0" smtClean="0">
                <a:solidFill>
                  <a:srgbClr val="FF0000"/>
                </a:solidFill>
              </a:rPr>
              <a:t>VQA</a:t>
            </a:r>
            <a:r>
              <a:rPr lang="zh-CN" altLang="en-US" sz="2400" dirty="0" smtClean="0">
                <a:solidFill>
                  <a:srgbClr val="FF0000"/>
                </a:solidFill>
              </a:rPr>
              <a:t>）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</a:rPr>
              <a:t>所需的推理能力只处于认知能力测试圈的边缘</a:t>
            </a:r>
            <a:r>
              <a:rPr lang="zh-CN" altLang="en-US" sz="2400" dirty="0" smtClean="0"/>
              <a:t>。为了突破计算机视觉的极限，甚至人工智能（</a:t>
            </a:r>
            <a:r>
              <a:rPr lang="en-US" altLang="zh-CN" sz="2400" dirty="0" smtClean="0"/>
              <a:t>AI</a:t>
            </a:r>
            <a:r>
              <a:rPr lang="zh-CN" altLang="en-US" sz="2400" dirty="0" smtClean="0"/>
              <a:t>）的极限，一个非常有效的人类视觉推理能力测试已经开发出来，被称为</a:t>
            </a:r>
            <a:r>
              <a:rPr lang="zh-CN" altLang="en-US" sz="2400" dirty="0" smtClean="0">
                <a:solidFill>
                  <a:srgbClr val="FF0000"/>
                </a:solidFill>
              </a:rPr>
              <a:t>瑞文测试（</a:t>
            </a:r>
            <a:r>
              <a:rPr lang="en-US" altLang="zh-CN" sz="2400" dirty="0" smtClean="0">
                <a:solidFill>
                  <a:srgbClr val="FF0000"/>
                </a:solidFill>
              </a:rPr>
              <a:t>Raven's Progressive Matrices</a:t>
            </a:r>
            <a:r>
              <a:rPr lang="zh-CN" altLang="en-US" sz="2400" dirty="0" smtClean="0">
                <a:solidFill>
                  <a:srgbClr val="FF0000"/>
                </a:solidFill>
              </a:rPr>
              <a:t>，</a:t>
            </a:r>
            <a:r>
              <a:rPr lang="en-US" altLang="zh-CN" sz="2400" dirty="0" smtClean="0">
                <a:solidFill>
                  <a:srgbClr val="FF0000"/>
                </a:solidFill>
              </a:rPr>
              <a:t>RPM</a:t>
            </a:r>
            <a:r>
              <a:rPr lang="zh-CN" altLang="en-US" sz="2400" dirty="0" smtClean="0">
                <a:solidFill>
                  <a:srgbClr val="FF0000"/>
                </a:solidFill>
              </a:rPr>
              <a:t>）</a:t>
            </a:r>
            <a:r>
              <a:rPr lang="zh-CN" altLang="en-US" sz="2400" dirty="0" smtClean="0"/>
              <a:t>。</a:t>
            </a:r>
            <a:endParaRPr lang="en-US" alt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44072" y="476672"/>
            <a:ext cx="4029075" cy="599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71464" y="5661248"/>
            <a:ext cx="4455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https://www.jianshu.com/p/76d2e081e303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95400" y="620688"/>
            <a:ext cx="105145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文章</a:t>
            </a:r>
            <a:r>
              <a:rPr lang="zh-CN" altLang="en-US" sz="3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难点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5400" y="1412776"/>
            <a:ext cx="70567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就所需的推理水平而言，</a:t>
            </a:r>
            <a:r>
              <a:rPr lang="en-US" altLang="zh-CN" sz="2400" dirty="0" smtClean="0"/>
              <a:t>RPM </a:t>
            </a:r>
            <a:r>
              <a:rPr lang="zh-CN" altLang="en-US" sz="2400" dirty="0" smtClean="0"/>
              <a:t>可能比 </a:t>
            </a:r>
            <a:r>
              <a:rPr lang="en-US" altLang="zh-CN" sz="2400" dirty="0" smtClean="0"/>
              <a:t>VQA </a:t>
            </a:r>
            <a:r>
              <a:rPr lang="zh-CN" altLang="en-US" sz="2400" dirty="0" smtClean="0"/>
              <a:t>更难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 VQA </a:t>
            </a:r>
            <a:r>
              <a:rPr lang="zh-CN" altLang="en-US" sz="2400" dirty="0" smtClean="0"/>
              <a:t>中自然语言指出了</a:t>
            </a:r>
            <a:r>
              <a:rPr lang="zh-CN" altLang="en-US" sz="2400" dirty="0" smtClean="0">
                <a:solidFill>
                  <a:srgbClr val="FF0000"/>
                </a:solidFill>
              </a:rPr>
              <a:t>图像中需要注意的</a:t>
            </a:r>
            <a:r>
              <a:rPr lang="zh-CN" altLang="en-US" sz="2400" dirty="0" smtClean="0"/>
              <a:t>东西，</a:t>
            </a:r>
            <a:r>
              <a:rPr lang="en-US" altLang="zh-CN" sz="2400" dirty="0" smtClean="0"/>
              <a:t>RPM</a:t>
            </a:r>
            <a:r>
              <a:rPr lang="zh-CN" altLang="en-US" sz="2400" dirty="0" smtClean="0"/>
              <a:t>仅</a:t>
            </a:r>
            <a:r>
              <a:rPr lang="zh-CN" altLang="en-US" sz="2400" dirty="0" smtClean="0">
                <a:solidFill>
                  <a:srgbClr val="FF0000"/>
                </a:solidFill>
              </a:rPr>
              <a:t>依赖于矩阵中提供的视觉线索和对应问题本身</a:t>
            </a:r>
            <a:r>
              <a:rPr lang="zh-CN" altLang="en-US" sz="2400" dirty="0" smtClean="0"/>
              <a:t>，即找到正确的编码属性</a:t>
            </a:r>
            <a:r>
              <a:rPr lang="zh-CN" altLang="en-US" sz="2400" dirty="0" smtClean="0"/>
              <a:t>级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） </a:t>
            </a:r>
            <a:r>
              <a:rPr lang="en-US" altLang="zh-CN" sz="2400" dirty="0" smtClean="0"/>
              <a:t>VQA </a:t>
            </a:r>
            <a:r>
              <a:rPr lang="zh-CN" altLang="en-US" sz="2400" dirty="0" smtClean="0">
                <a:solidFill>
                  <a:srgbClr val="FF0000"/>
                </a:solidFill>
              </a:rPr>
              <a:t>只需要空间和语义理解</a:t>
            </a:r>
            <a:r>
              <a:rPr lang="zh-CN" altLang="en-US" sz="2400" dirty="0" smtClean="0"/>
              <a:t>，但 </a:t>
            </a:r>
            <a:r>
              <a:rPr lang="en-US" altLang="zh-CN" sz="2400" dirty="0" smtClean="0">
                <a:solidFill>
                  <a:srgbClr val="FF0000"/>
                </a:solidFill>
              </a:rPr>
              <a:t>RPM </a:t>
            </a:r>
            <a:r>
              <a:rPr lang="zh-CN" altLang="en-US" sz="2400" dirty="0" smtClean="0">
                <a:solidFill>
                  <a:srgbClr val="FF0000"/>
                </a:solidFill>
              </a:rPr>
              <a:t>需要在</a:t>
            </a:r>
            <a:r>
              <a:rPr lang="zh-CN" altLang="en-US" sz="2400" dirty="0" smtClean="0">
                <a:solidFill>
                  <a:srgbClr val="FF0000"/>
                </a:solidFill>
              </a:rPr>
              <a:t>问题</a:t>
            </a:r>
            <a:r>
              <a:rPr lang="zh-CN" altLang="en-US" sz="2400" dirty="0" smtClean="0">
                <a:solidFill>
                  <a:srgbClr val="FF0000"/>
                </a:solidFill>
              </a:rPr>
              <a:t>矩阵和答案集中进行时空联合</a:t>
            </a:r>
            <a:r>
              <a:rPr lang="zh-CN" altLang="en-US" sz="2400" dirty="0" smtClean="0">
                <a:solidFill>
                  <a:srgbClr val="FF0000"/>
                </a:solidFill>
              </a:rPr>
              <a:t>推理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） </a:t>
            </a:r>
            <a:r>
              <a:rPr lang="en-US" altLang="zh-CN" sz="2400" dirty="0" smtClean="0"/>
              <a:t>RPM </a:t>
            </a:r>
            <a:r>
              <a:rPr lang="zh-CN" altLang="en-US" sz="2400" dirty="0" smtClean="0"/>
              <a:t>中的</a:t>
            </a:r>
            <a:r>
              <a:rPr lang="zh-CN" altLang="en-US" sz="2400" dirty="0" smtClean="0">
                <a:solidFill>
                  <a:srgbClr val="FF0000"/>
                </a:solidFill>
              </a:rPr>
              <a:t>结构使规则的组合更加复杂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0216" y="1052736"/>
            <a:ext cx="3339455" cy="5173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480376" y="609329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RPM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5480" y="4221088"/>
            <a:ext cx="60674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839416" y="515719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VQA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767520" y="620640"/>
            <a:ext cx="399204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RAVEN</a:t>
            </a:r>
            <a:r>
              <a:rPr lang="zh-CN" altLang="en-US" sz="3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数据集（纪念</a:t>
            </a:r>
            <a:r>
              <a:rPr lang="en-US" altLang="zh-CN" sz="3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John Raven</a:t>
            </a:r>
            <a:r>
              <a:rPr lang="zh-CN" altLang="en-US" sz="3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开创</a:t>
            </a:r>
            <a:r>
              <a:rPr lang="en-US" altLang="zh-CN" sz="3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RPM</a:t>
            </a:r>
            <a:r>
              <a:rPr lang="zh-CN" altLang="en-US" sz="3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的工作）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791744" y="6237312"/>
            <a:ext cx="10225136" cy="6206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RAVEN,</a:t>
            </a:r>
            <a:r>
              <a:rPr lang="zh-CN" altLang="en-US" dirty="0" smtClean="0"/>
              <a:t>关系</a:t>
            </a:r>
            <a:r>
              <a:rPr lang="zh-CN" altLang="en-US" dirty="0" smtClean="0"/>
              <a:t>和类比视觉推理数据集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376" y="1268760"/>
            <a:ext cx="1099185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767520" y="620640"/>
            <a:ext cx="399204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RAVEN</a:t>
            </a:r>
            <a:r>
              <a:rPr lang="zh-CN" altLang="en-US" sz="3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数据集</a:t>
            </a:r>
            <a:r>
              <a:rPr lang="zh-CN" altLang="en-US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概况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5440" y="1988840"/>
            <a:ext cx="104164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） </a:t>
            </a:r>
            <a:r>
              <a:rPr lang="en-US" altLang="zh-CN" sz="2400" dirty="0" smtClean="0"/>
              <a:t>RAVEN </a:t>
            </a:r>
            <a:r>
              <a:rPr lang="zh-CN" altLang="en-US" sz="2400" dirty="0" smtClean="0"/>
              <a:t>由 </a:t>
            </a:r>
            <a:r>
              <a:rPr lang="en-US" altLang="zh-CN" sz="2400" dirty="0" smtClean="0">
                <a:solidFill>
                  <a:srgbClr val="FF0000"/>
                </a:solidFill>
              </a:rPr>
              <a:t>1,120,000 </a:t>
            </a:r>
            <a:r>
              <a:rPr lang="zh-CN" altLang="en-US" sz="2400" dirty="0" smtClean="0">
                <a:solidFill>
                  <a:srgbClr val="FF0000"/>
                </a:solidFill>
              </a:rPr>
              <a:t>个图像和 </a:t>
            </a:r>
            <a:r>
              <a:rPr lang="en-US" altLang="zh-CN" sz="2400" dirty="0" smtClean="0">
                <a:solidFill>
                  <a:srgbClr val="FF0000"/>
                </a:solidFill>
              </a:rPr>
              <a:t>70,000 </a:t>
            </a:r>
            <a:r>
              <a:rPr lang="zh-CN" altLang="en-US" sz="2400" dirty="0" smtClean="0">
                <a:solidFill>
                  <a:srgbClr val="FF0000"/>
                </a:solidFill>
              </a:rPr>
              <a:t>个 </a:t>
            </a:r>
            <a:r>
              <a:rPr lang="en-US" altLang="zh-CN" sz="2400" dirty="0" smtClean="0">
                <a:solidFill>
                  <a:srgbClr val="FF0000"/>
                </a:solidFill>
              </a:rPr>
              <a:t>RPM </a:t>
            </a:r>
            <a:r>
              <a:rPr lang="zh-CN" altLang="en-US" sz="2400" dirty="0" smtClean="0">
                <a:solidFill>
                  <a:srgbClr val="FF0000"/>
                </a:solidFill>
              </a:rPr>
              <a:t>问题组成</a:t>
            </a:r>
            <a:r>
              <a:rPr lang="zh-CN" altLang="en-US" sz="2400" dirty="0" smtClean="0"/>
              <a:t>，均匀分布在 </a:t>
            </a:r>
            <a:r>
              <a:rPr lang="en-US" altLang="zh-CN" sz="2400" dirty="0" smtClean="0"/>
              <a:t>7 </a:t>
            </a:r>
            <a:r>
              <a:rPr lang="zh-CN" altLang="en-US" sz="2400" dirty="0" smtClean="0"/>
              <a:t>种不同的图形配置中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）每个问题都有 </a:t>
            </a:r>
            <a:r>
              <a:rPr lang="en-US" altLang="zh-CN" sz="2400" dirty="0" smtClean="0"/>
              <a:t>16 </a:t>
            </a:r>
            <a:r>
              <a:rPr lang="zh-CN" altLang="en-US" sz="2400" dirty="0" smtClean="0"/>
              <a:t>个树结构注释，在整个数据集中共计 </a:t>
            </a:r>
            <a:r>
              <a:rPr lang="en-US" altLang="zh-CN" sz="2400" dirty="0" smtClean="0">
                <a:solidFill>
                  <a:srgbClr val="FF0000"/>
                </a:solidFill>
              </a:rPr>
              <a:t>1,120,000 </a:t>
            </a:r>
            <a:r>
              <a:rPr lang="zh-CN" altLang="en-US" sz="2400" dirty="0" smtClean="0">
                <a:solidFill>
                  <a:srgbClr val="FF0000"/>
                </a:solidFill>
              </a:rPr>
              <a:t>个结构</a:t>
            </a:r>
            <a:r>
              <a:rPr lang="zh-CN" altLang="en-US" sz="2400" dirty="0" smtClean="0">
                <a:solidFill>
                  <a:srgbClr val="FF0000"/>
                </a:solidFill>
              </a:rPr>
              <a:t>标签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）设计了 </a:t>
            </a:r>
            <a:r>
              <a:rPr lang="en-US" altLang="zh-CN" sz="2400" dirty="0" smtClean="0">
                <a:solidFill>
                  <a:srgbClr val="FF0000"/>
                </a:solidFill>
              </a:rPr>
              <a:t>5 </a:t>
            </a:r>
            <a:r>
              <a:rPr lang="zh-CN" altLang="en-US" sz="2400" dirty="0" smtClean="0">
                <a:solidFill>
                  <a:srgbClr val="FF0000"/>
                </a:solidFill>
              </a:rPr>
              <a:t>个规则管理属性和 </a:t>
            </a:r>
            <a:r>
              <a:rPr lang="en-US" altLang="zh-CN" sz="2400" dirty="0" smtClean="0">
                <a:solidFill>
                  <a:srgbClr val="FF0000"/>
                </a:solidFill>
              </a:rPr>
              <a:t>2 </a:t>
            </a:r>
            <a:r>
              <a:rPr lang="zh-CN" altLang="en-US" sz="2400" dirty="0" smtClean="0">
                <a:solidFill>
                  <a:srgbClr val="FF0000"/>
                </a:solidFill>
              </a:rPr>
              <a:t>个噪声属性</a:t>
            </a:r>
            <a:r>
              <a:rPr lang="zh-CN" altLang="en-US" sz="2400" dirty="0" smtClean="0"/>
              <a:t>。每个规则管理属性至少包含 </a:t>
            </a:r>
            <a:r>
              <a:rPr lang="en-US" altLang="zh-CN" sz="2400" dirty="0" smtClean="0"/>
              <a:t>4 </a:t>
            </a:r>
            <a:r>
              <a:rPr lang="zh-CN" altLang="en-US" sz="2400" dirty="0" smtClean="0"/>
              <a:t>个规则之一，同一组中的对象共享同一组规则，共计 </a:t>
            </a:r>
            <a:r>
              <a:rPr lang="en-US" altLang="zh-CN" sz="2400" dirty="0" smtClean="0"/>
              <a:t>440,000 </a:t>
            </a:r>
            <a:r>
              <a:rPr lang="zh-CN" altLang="en-US" sz="2400" dirty="0" smtClean="0"/>
              <a:t>个规则注释，每个问题平均有 </a:t>
            </a:r>
            <a:r>
              <a:rPr lang="en-US" altLang="zh-CN" sz="2400" dirty="0" smtClean="0"/>
              <a:t>6.29 </a:t>
            </a:r>
            <a:r>
              <a:rPr lang="zh-CN" altLang="en-US" sz="2400" dirty="0" smtClean="0"/>
              <a:t>个规则。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88480" y="417960"/>
            <a:ext cx="9670320" cy="4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实验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39520" y="908640"/>
            <a:ext cx="10514520" cy="143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zh-CN" altLang="en-US" sz="2400" i="1" dirty="0" smtClean="0"/>
              <a:t>人类受试者和计算机中每个模型的测试</a:t>
            </a:r>
            <a:r>
              <a:rPr lang="zh-CN" altLang="en-US" sz="2400" i="1" dirty="0" smtClean="0"/>
              <a:t>准确度。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5400" y="1628800"/>
            <a:ext cx="1044116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9416" y="4797152"/>
            <a:ext cx="10153128" cy="169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9416" y="1340768"/>
            <a:ext cx="9670320" cy="4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zh-CN" altLang="en-US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和其他数据集的对比</a:t>
            </a:r>
            <a:endParaRPr lang="en-US" sz="3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  <a:ea typeface="DejaVu San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1424" y="2276872"/>
            <a:ext cx="6331235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968208" y="2708920"/>
            <a:ext cx="340079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PGM</a:t>
            </a:r>
            <a:r>
              <a:rPr lang="zh-CN" altLang="en-US" sz="2400" dirty="0" smtClean="0"/>
              <a:t>在数量上大于</a:t>
            </a:r>
            <a:r>
              <a:rPr lang="en-US" altLang="zh-CN" sz="2400" dirty="0" smtClean="0"/>
              <a:t>Raven</a:t>
            </a:r>
            <a:r>
              <a:rPr lang="zh-CN" altLang="en-US" sz="2400" dirty="0" smtClean="0"/>
              <a:t>，但是在</a:t>
            </a:r>
            <a:r>
              <a:rPr lang="zh-CN" altLang="en-US" sz="2400" dirty="0" smtClean="0"/>
              <a:t>规则的平均数量上非常</a:t>
            </a:r>
            <a:r>
              <a:rPr lang="zh-CN" altLang="en-US" sz="2400" dirty="0" smtClean="0"/>
              <a:t>有限。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PGM</a:t>
            </a:r>
            <a:r>
              <a:rPr lang="zh-CN" altLang="en-US" sz="2400" dirty="0" smtClean="0">
                <a:solidFill>
                  <a:srgbClr val="FF0000"/>
                </a:solidFill>
              </a:rPr>
              <a:t>的巨大规模和有限的</a:t>
            </a:r>
            <a:r>
              <a:rPr lang="zh-CN" altLang="en-US" sz="2400" dirty="0" smtClean="0">
                <a:solidFill>
                  <a:srgbClr val="FF0000"/>
                </a:solidFill>
              </a:rPr>
              <a:t>多样性，可能模型会拟合为</a:t>
            </a:r>
            <a:r>
              <a:rPr lang="zh-CN" altLang="en-US" sz="2400" dirty="0" smtClean="0">
                <a:solidFill>
                  <a:srgbClr val="FF0000"/>
                </a:solidFill>
              </a:rPr>
              <a:t>一</a:t>
            </a:r>
            <a:r>
              <a:rPr lang="zh-CN" altLang="en-US" sz="2400" dirty="0" smtClean="0">
                <a:solidFill>
                  <a:srgbClr val="FF0000"/>
                </a:solidFill>
              </a:rPr>
              <a:t>种</a:t>
            </a:r>
            <a:r>
              <a:rPr lang="zh-CN" altLang="en-US" sz="2400" dirty="0" smtClean="0">
                <a:solidFill>
                  <a:srgbClr val="FF0000"/>
                </a:solidFill>
              </a:rPr>
              <a:t>误导</a:t>
            </a:r>
            <a:r>
              <a:rPr lang="zh-CN" altLang="en-US" sz="2400" dirty="0" smtClean="0">
                <a:solidFill>
                  <a:srgbClr val="FF0000"/>
                </a:solidFill>
              </a:rPr>
              <a:t>性</a:t>
            </a:r>
            <a:r>
              <a:rPr lang="zh-CN" altLang="en-US" sz="2400" dirty="0" smtClean="0">
                <a:solidFill>
                  <a:srgbClr val="FF0000"/>
                </a:solidFill>
              </a:rPr>
              <a:t>推理</a:t>
            </a:r>
            <a:r>
              <a:rPr lang="zh-CN" altLang="en-US" sz="2400" dirty="0" smtClean="0">
                <a:solidFill>
                  <a:srgbClr val="FF0000"/>
                </a:solidFill>
              </a:rPr>
              <a:t>能力。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</TotalTime>
  <Words>1039</Words>
  <Application>Microsoft Office PowerPoint</Application>
  <PresentationFormat>自定义</PresentationFormat>
  <Paragraphs>45</Paragraphs>
  <Slides>9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Theme</vt:lpstr>
      <vt:lpstr>Office Theme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Sketch Synthesis Style Similarity:A New Structure Co-occurrence Texture Measure 面部素描合成风格相似度：一种新的结构共现纹理测量 </dc:title>
  <dc:subject/>
  <dc:creator>王萌萌</dc:creator>
  <dc:description/>
  <cp:lastModifiedBy>Administrator</cp:lastModifiedBy>
  <cp:revision>111</cp:revision>
  <dcterms:created xsi:type="dcterms:W3CDTF">2019-03-11T12:56:34Z</dcterms:created>
  <dcterms:modified xsi:type="dcterms:W3CDTF">2019-03-29T06:23:12Z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自定义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