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69" r:id="rId6"/>
    <p:sldId id="267" r:id="rId7"/>
    <p:sldId id="270" r:id="rId8"/>
    <p:sldId id="268" r:id="rId9"/>
    <p:sldId id="261" r:id="rId10"/>
    <p:sldId id="259" r:id="rId11"/>
    <p:sldId id="271" r:id="rId12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12" autoAdjust="0"/>
  </p:normalViewPr>
  <p:slideViewPr>
    <p:cSldViewPr>
      <p:cViewPr varScale="1">
        <p:scale>
          <a:sx n="52" d="100"/>
          <a:sy n="52" d="100"/>
        </p:scale>
        <p:origin x="-84" y="-2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1F01C-0FE6-45FB-90D3-719360D2C13F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5F277-34A6-40F7-9E42-CD2B7E9B2E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这个时候我们会想进行归一化处理，把数据拉到一个量纲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F277-34A6-40F7-9E42-CD2B7E9B2EB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为什么把数据拉到一个量纲就会有好的效果呢？意思就是让网络变得平滑，并且放在一个量纲，随机加和的数就更符合正态分布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F277-34A6-40F7-9E42-CD2B7E9B2EB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上面的公式中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指的是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mini-batch size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F277-34A6-40F7-9E42-CD2B7E9B2EB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上面的公式中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指的是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mini-batch size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F277-34A6-40F7-9E42-CD2B7E9B2EB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在 Batch Normalization 的过程中，在每个 mini-batch 中，在神经网络的每一层计算均值和方差。这个过程只是在该 mini-batch 中计算，而不是在整个数据集上，所以均值和方差会带来一些噪音，以及在后面的计算中也会带来一些噪音。这和 Dropout 的操作很相似。Dropout 增加噪音的过程是，它使隐藏单元，以一定的概率乘以 0，以一定的概率乘以 1，这样后面的隐藏单元就不会过分的依赖前面的单元。和 Dropout 类似，BN 往隐藏层代入了噪音，也使得后面的单元不依赖前面的单元。所以，BN 也能够起到轻微的正则化作用。</a:t>
            </a:r>
            <a:endParaRPr lang="en-US" altLang="zh-CN" dirty="0" smtClean="0"/>
          </a:p>
          <a:p>
            <a:r>
              <a:rPr lang="zh-CN" altLang="zh-CN" dirty="0" smtClean="0"/>
              <a:t>P.S: Andrew Ng 在其课程中建议，可以同时使用 Batch Normalization 和 Dropout ，这样会带来更强的正则化效果。但是不要把 BN 的这个小作用当做很重要的 trick 来使用。因为 Batch Normalization 的真正作用是归一化每一激活层。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F277-34A6-40F7-9E42-CD2B7E9B2EB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mnist</a:t>
            </a:r>
            <a:r>
              <a:rPr lang="zh-CN" altLang="en-US" dirty="0" smtClean="0"/>
              <a:t>网络的测试精度 通过和不通过批量标准化进行培训，与 培训步骤数。批处理规范化有助于 网络训练速度更快，精度更高。（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 和（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）显示批量规范化使分发更稳定，减少了内部协变量的移动。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F277-34A6-40F7-9E42-CD2B7E9B2EB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Weight Normalization </a:t>
            </a:r>
            <a:r>
              <a:rPr lang="zh-CN" altLang="en-US" b="1" dirty="0" smtClean="0"/>
              <a:t>相比</a:t>
            </a:r>
            <a:r>
              <a:rPr lang="en-US" altLang="zh-CN" b="1" dirty="0" smtClean="0"/>
              <a:t>batch Normalization </a:t>
            </a:r>
            <a:r>
              <a:rPr lang="zh-CN" altLang="en-US" b="1" dirty="0" smtClean="0"/>
              <a:t>有什么优点？</a:t>
            </a: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F277-34A6-40F7-9E42-CD2B7E9B2EB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Weight Normalization </a:t>
            </a:r>
            <a:r>
              <a:rPr lang="zh-CN" altLang="en-US" b="1" dirty="0" smtClean="0"/>
              <a:t>相比</a:t>
            </a:r>
            <a:r>
              <a:rPr lang="en-US" altLang="zh-CN" b="1" dirty="0" smtClean="0"/>
              <a:t>batch Normalization </a:t>
            </a:r>
            <a:r>
              <a:rPr lang="zh-CN" altLang="en-US" b="1" dirty="0" smtClean="0"/>
              <a:t>有什么优点？</a:t>
            </a: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F277-34A6-40F7-9E42-CD2B7E9B2EB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487520" y="104256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altLang="zh-CN" sz="3200" dirty="0" smtClean="0"/>
              <a:t>Batch Normalization: Accelerating Deep Network Training by Reducing Internal Covariate </a:t>
            </a:r>
            <a:r>
              <a:rPr lang="en-US" altLang="zh-CN" sz="3200" dirty="0" smtClean="0"/>
              <a:t>Shift</a:t>
            </a:r>
          </a:p>
          <a:p>
            <a:pPr algn="ctr"/>
            <a:r>
              <a:rPr lang="zh-CN" altLang="en-US" sz="3200" dirty="0" smtClean="0"/>
              <a:t>（</a:t>
            </a:r>
            <a:r>
              <a:rPr lang="en-US" altLang="zh-CN" sz="3200" dirty="0" smtClean="0"/>
              <a:t>PS</a:t>
            </a:r>
            <a:r>
              <a:rPr lang="zh-CN" altLang="en-US" sz="3200" dirty="0" smtClean="0"/>
              <a:t>：神经网络的批归一化处理）</a:t>
            </a:r>
            <a:endParaRPr lang="en-US" altLang="zh-CN" sz="3200" dirty="0" smtClean="0"/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487520" y="3501008"/>
            <a:ext cx="9142920" cy="792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作者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4221088"/>
            <a:ext cx="877597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67520" y="620640"/>
            <a:ext cx="3992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90000"/>
              </a:lnSpc>
            </a:pPr>
            <a:r>
              <a:rPr lang="zh-CN" altLang="en-US" sz="2400" b="1" dirty="0" smtClean="0"/>
              <a:t>拓展：</a:t>
            </a:r>
            <a:r>
              <a:rPr lang="en-US" altLang="zh-CN" sz="2400" b="1" dirty="0" smtClean="0"/>
              <a:t>Weight </a:t>
            </a:r>
            <a:r>
              <a:rPr lang="en-US" altLang="zh-CN" sz="2400" b="1" dirty="0" smtClean="0"/>
              <a:t>Normalization </a:t>
            </a:r>
            <a:r>
              <a:rPr lang="zh-CN" altLang="en-US" sz="2400" b="1" dirty="0" smtClean="0"/>
              <a:t>相比</a:t>
            </a:r>
            <a:r>
              <a:rPr lang="en-US" altLang="zh-CN" sz="2400" b="1" dirty="0" smtClean="0"/>
              <a:t>batch Normalization </a:t>
            </a:r>
            <a:r>
              <a:rPr lang="zh-CN" altLang="en-US" sz="2400" b="1" dirty="0" smtClean="0"/>
              <a:t>有什么优点？</a:t>
            </a:r>
            <a:endParaRPr lang="en-US" altLang="zh-CN" sz="2400" b="1" dirty="0" smtClean="0"/>
          </a:p>
          <a:p>
            <a:pPr>
              <a:lnSpc>
                <a:spcPct val="90000"/>
              </a:lnSpc>
            </a:pPr>
            <a:endParaRPr lang="en-US" alt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5480" y="1340768"/>
            <a:ext cx="8856984" cy="501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67408" y="1340768"/>
            <a:ext cx="105145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文章背景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559496" y="2996952"/>
            <a:ext cx="9216720" cy="21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现在正是神经网络的第三次研究的热潮，</a:t>
            </a:r>
            <a:r>
              <a:rPr lang="zh-CN" altLang="en-US" sz="2400" dirty="0" smtClean="0">
                <a:solidFill>
                  <a:srgbClr val="FF0000"/>
                </a:solidFill>
              </a:rPr>
              <a:t>刚开始接触神经网络的同学们，往往发现无从下手</a:t>
            </a:r>
            <a:r>
              <a:rPr lang="zh-CN" altLang="en-US" sz="2400" dirty="0" smtClean="0"/>
              <a:t>，有</a:t>
            </a:r>
            <a:r>
              <a:rPr lang="zh-CN" altLang="en-US" sz="2400" dirty="0" smtClean="0">
                <a:solidFill>
                  <a:srgbClr val="FF0000"/>
                </a:solidFill>
              </a:rPr>
              <a:t>很多理论的文章，但是似乎对实际用处不大</a:t>
            </a:r>
            <a:r>
              <a:rPr lang="zh-CN" altLang="en-US" sz="2400" dirty="0" smtClean="0"/>
              <a:t>。谈论最多的往往是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各种各样的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tricks</a:t>
            </a:r>
            <a:r>
              <a:rPr lang="zh-CN" altLang="en-US" sz="2400" dirty="0" smtClean="0"/>
              <a:t>。</a:t>
            </a:r>
            <a:r>
              <a:rPr lang="en-US" altLang="zh-CN" sz="2400" dirty="0" smtClean="0">
                <a:solidFill>
                  <a:srgbClr val="FF0000"/>
                </a:solidFill>
              </a:rPr>
              <a:t>Batch Normalization</a:t>
            </a:r>
            <a:r>
              <a:rPr lang="zh-CN" altLang="en-US" sz="2400" dirty="0" smtClean="0"/>
              <a:t>是近年来最火爆的</a:t>
            </a:r>
            <a:r>
              <a:rPr lang="en-US" altLang="zh-CN" sz="2400" dirty="0" smtClean="0"/>
              <a:t>tricks</a:t>
            </a:r>
            <a:r>
              <a:rPr lang="zh-CN" altLang="en-US" sz="2400" dirty="0" smtClean="0"/>
              <a:t>之一。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11424" y="548680"/>
            <a:ext cx="105145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200" b="1" dirty="0" smtClean="0"/>
              <a:t>神经网络训练困难</a:t>
            </a:r>
            <a:endParaRPr lang="en-US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59" y="2996952"/>
            <a:ext cx="474270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4032" y="2996952"/>
            <a:ext cx="47525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1744" y="1844824"/>
            <a:ext cx="3888432" cy="76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456040" y="620688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两组参数都可以用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表示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</a:rPr>
              <a:t>，但是两组参数表达的函数完全一样</a:t>
            </a:r>
            <a:r>
              <a:rPr lang="zh-CN" altLang="en-US" dirty="0" smtClean="0"/>
              <a:t>。但是当我们</a:t>
            </a:r>
            <a:r>
              <a:rPr lang="zh-CN" altLang="en-US" dirty="0" smtClean="0"/>
              <a:t>做</a:t>
            </a:r>
            <a:r>
              <a:rPr lang="en-US" altLang="zh-CN" dirty="0" smtClean="0"/>
              <a:t>SGD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时候后者的优化会变得十分困难。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1443" y="378904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72264" y="363573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23992" y="5373216"/>
            <a:ext cx="576784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下箭头 12"/>
          <p:cNvSpPr/>
          <p:nvPr/>
        </p:nvSpPr>
        <p:spPr>
          <a:xfrm>
            <a:off x="8688288" y="4293096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4943872" y="5301208"/>
            <a:ext cx="864096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5440" y="4869160"/>
            <a:ext cx="3743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拿这个梯度去更新第二组参数，那么</a:t>
            </a:r>
            <a:r>
              <a:rPr lang="zh-CN" altLang="en-US" dirty="0" smtClean="0">
                <a:solidFill>
                  <a:srgbClr val="FF0000"/>
                </a:solidFill>
              </a:rPr>
              <a:t>数值小的参数改变巨大，大的参数则几乎不变，训练过程将会变得非常不稳定。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7568" y="6207695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这个时候我们会想进行归一化处理，把数据拉到一个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量纲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9416" y="908720"/>
            <a:ext cx="105145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200" b="1" dirty="0" smtClean="0"/>
              <a:t>升降桌和中心极限定理</a:t>
            </a:r>
            <a:endParaRPr lang="en-US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  <a:ea typeface="DejaVu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408" y="2204864"/>
            <a:ext cx="54006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744073" y="1844824"/>
            <a:ext cx="48245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前面的数字是桌面的高度，可以</a:t>
            </a:r>
            <a:r>
              <a:rPr lang="zh-CN" altLang="en-US" dirty="0" smtClean="0">
                <a:solidFill>
                  <a:srgbClr val="FF0000"/>
                </a:solidFill>
              </a:rPr>
              <a:t>调节升还是降</a:t>
            </a:r>
            <a:r>
              <a:rPr lang="zh-CN" altLang="en-US" dirty="0" smtClean="0"/>
              <a:t>，但是经常调完了之后出现“</a:t>
            </a:r>
            <a:r>
              <a:rPr lang="en-US" altLang="zh-CN" dirty="0" smtClean="0"/>
              <a:t>78.3”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77.9”</a:t>
            </a:r>
            <a:r>
              <a:rPr lang="zh-CN" altLang="en-US" dirty="0" smtClean="0"/>
              <a:t>之类的数字，而</a:t>
            </a:r>
            <a:r>
              <a:rPr lang="zh-CN" altLang="en-US" dirty="0" smtClean="0">
                <a:solidFill>
                  <a:srgbClr val="FF0000"/>
                </a:solidFill>
              </a:rPr>
              <a:t>我更喜欢整数“</a:t>
            </a:r>
            <a:r>
              <a:rPr lang="en-US" altLang="zh-CN" dirty="0" smtClean="0">
                <a:solidFill>
                  <a:srgbClr val="FF0000"/>
                </a:solidFill>
              </a:rPr>
              <a:t>78”</a:t>
            </a:r>
            <a:r>
              <a:rPr lang="zh-CN" altLang="en-US" dirty="0" smtClean="0"/>
              <a:t>，我最常用的策略就是当接近</a:t>
            </a:r>
            <a:r>
              <a:rPr lang="en-US" altLang="zh-CN" dirty="0" smtClean="0"/>
              <a:t>78</a:t>
            </a:r>
            <a:r>
              <a:rPr lang="zh-CN" altLang="en-US" dirty="0" smtClean="0"/>
              <a:t>的时候</a:t>
            </a:r>
            <a:r>
              <a:rPr lang="zh-CN" altLang="en-US" dirty="0" smtClean="0">
                <a:solidFill>
                  <a:srgbClr val="FF0000"/>
                </a:solidFill>
              </a:rPr>
              <a:t>，交替地（为了对符号均匀采样）快速地按（力争每次按击独立）上升、下降</a:t>
            </a:r>
            <a:r>
              <a:rPr lang="zh-CN" altLang="en-US" dirty="0" smtClean="0"/>
              <a:t>，很快数字就会停到了</a:t>
            </a:r>
            <a:r>
              <a:rPr lang="en-US" altLang="zh-CN" dirty="0" smtClean="0"/>
              <a:t>78</a:t>
            </a:r>
            <a:r>
              <a:rPr lang="zh-CN" altLang="en-US" dirty="0" smtClean="0"/>
              <a:t>。这是因为</a:t>
            </a:r>
            <a:r>
              <a:rPr lang="zh-CN" altLang="en-US" dirty="0" smtClean="0">
                <a:solidFill>
                  <a:srgbClr val="FF0000"/>
                </a:solidFill>
              </a:rPr>
              <a:t>按照中心极限定理，我压了一堆均值接近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的随机数（</a:t>
            </a:r>
            <a:r>
              <a:rPr lang="en-US" altLang="zh-CN" dirty="0" smtClean="0">
                <a:solidFill>
                  <a:srgbClr val="FF0000"/>
                </a:solidFill>
              </a:rPr>
              <a:t>+0.1, -0.2, +0.3</a:t>
            </a:r>
            <a:r>
              <a:rPr lang="zh-CN" altLang="en-US" dirty="0" smtClean="0">
                <a:solidFill>
                  <a:srgbClr val="FF0000"/>
                </a:solidFill>
              </a:rPr>
              <a:t>之类的），那么这些随机数的累加和（桌子的最终高度）会服从正态分布</a:t>
            </a:r>
            <a:r>
              <a:rPr lang="zh-CN" altLang="en-US" dirty="0" smtClean="0"/>
              <a:t>，我会很大概率见到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。这里也就引出了今天介绍</a:t>
            </a:r>
            <a:r>
              <a:rPr lang="en-US" altLang="zh-CN" dirty="0" smtClean="0"/>
              <a:t>Batch Normalization</a:t>
            </a:r>
            <a:r>
              <a:rPr lang="zh-CN" altLang="en-US" dirty="0" smtClean="0"/>
              <a:t>的一个角度，一些随机数的累加和很可能服从正态分布（</a:t>
            </a:r>
            <a:r>
              <a:rPr lang="en-US" altLang="zh-CN" dirty="0" smtClean="0"/>
              <a:t>Normal distribution</a:t>
            </a:r>
            <a:r>
              <a:rPr lang="zh-CN" altLang="en-US" dirty="0" smtClean="0"/>
              <a:t>），中心极限定理。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5560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为什么把数据拉到一个量纲就会有好的效果呢？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2" y="4725144"/>
            <a:ext cx="8064896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CustomShape 1"/>
          <p:cNvSpPr/>
          <p:nvPr/>
        </p:nvSpPr>
        <p:spPr>
          <a:xfrm>
            <a:off x="695400" y="620688"/>
            <a:ext cx="105145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200" b="1" dirty="0" smtClean="0"/>
              <a:t>具体过程</a:t>
            </a:r>
            <a:endParaRPr lang="en-US" altLang="en-US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4" y="1808820"/>
            <a:ext cx="7560840" cy="378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711624" y="594928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直接进行归一化会破坏卷积层学到的特征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5807968" y="5445224"/>
            <a:ext cx="720080" cy="43204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88488" y="48395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变换重构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5400" y="620688"/>
            <a:ext cx="105145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200" b="1" dirty="0" smtClean="0"/>
              <a:t>源码实现</a:t>
            </a:r>
            <a:endParaRPr lang="en-US" alt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488" y="2204864"/>
            <a:ext cx="9064499" cy="210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35560" y="5157192"/>
            <a:ext cx="722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上面的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是一个二维矩阵，对于源码的实现就几行代码而已，轻轻松松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67520" y="620640"/>
            <a:ext cx="3992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</a:t>
            </a:r>
            <a:r>
              <a:rPr lang="zh-CN" alt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层的优点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432" y="1700808"/>
            <a:ext cx="104164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你可以选择比较大的初始学习率，让你的训练速度飙涨</a:t>
            </a:r>
            <a:r>
              <a:rPr lang="zh-CN" altLang="en-US" sz="2400" dirty="0" smtClean="0"/>
              <a:t>。</a:t>
            </a:r>
            <a:r>
              <a:rPr lang="zh-CN" altLang="en-US" sz="1600" dirty="0" smtClean="0"/>
              <a:t>以前还需要慢慢调整学习率，甚至在网络训练到一半的时候，还需要想着学习率进一步调小的比例选择多少比较合适，现在我们可以采用初始很大的学习率，然后学习率的衰减速度也很大，因为这个算法收敛很快。</a:t>
            </a:r>
            <a:r>
              <a:rPr lang="zh-CN" altLang="en-US" sz="2400" dirty="0" smtClean="0"/>
              <a:t>当然这个算法即使你选择了较小的学习率，也比以前的收敛速度快，因为它具有快速训练收敛的特性；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dirty="0" smtClean="0"/>
              <a:t>你再也不用去理会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过拟合中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drop out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正则项参数的选择问题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zh-CN" altLang="en-US" sz="2400" dirty="0" smtClean="0"/>
              <a:t>再也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需要使用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局部响应归一化层</a:t>
            </a:r>
            <a:r>
              <a:rPr lang="zh-CN" altLang="en-US" sz="2400" dirty="0" smtClean="0"/>
              <a:t>了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zh-CN" altLang="en-US" sz="2400" dirty="0" smtClean="0"/>
              <a:t>可以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把训练数据彻底打乱</a:t>
            </a:r>
            <a:r>
              <a:rPr lang="zh-CN" altLang="en-US" sz="2400" dirty="0" smtClean="0"/>
              <a:t>（防止每批训练的时候，某一个样本都经常被挑选到，文献说这个可以提高</a:t>
            </a:r>
            <a:r>
              <a:rPr lang="en-US" altLang="zh-CN" sz="2400" dirty="0" smtClean="0"/>
              <a:t>1%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精度）。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）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可支持更多的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激活函数</a:t>
            </a:r>
            <a:r>
              <a:rPr lang="zh-CN" altLang="en-US" sz="2400" b="1" dirty="0" smtClean="0"/>
              <a:t>。</a:t>
            </a:r>
            <a:r>
              <a:rPr lang="zh-CN" altLang="zh-CN" sz="2400" dirty="0" smtClean="0"/>
              <a:t>比如Sigmoid的随层次的增加梯度衰减的俄很快，也就无法用在深层的神经网络。ReLU的问题是可能导致神经元的</a:t>
            </a:r>
            <a:r>
              <a:rPr lang="zh-CN" altLang="zh-CN" sz="2400" dirty="0" smtClean="0"/>
              <a:t>死亡</a:t>
            </a:r>
            <a:r>
              <a:rPr lang="zh-CN" altLang="en-US" sz="2400" dirty="0" smtClean="0"/>
              <a:t>。</a:t>
            </a:r>
            <a:r>
              <a:rPr lang="zh-CN" altLang="zh-CN" sz="2400" dirty="0" smtClean="0"/>
              <a:t> Batch normalization可以规范化</a:t>
            </a:r>
            <a:r>
              <a:rPr lang="zh-CN" altLang="zh-CN" sz="2400" dirty="0" smtClean="0"/>
              <a:t>输入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88480" y="417960"/>
            <a:ext cx="9670320" cy="4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实验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440" y="1772816"/>
            <a:ext cx="102679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71464" y="5085184"/>
            <a:ext cx="10009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mnist</a:t>
            </a:r>
            <a:r>
              <a:rPr lang="zh-CN" altLang="en-US" dirty="0" smtClean="0"/>
              <a:t>网络的测试精度 通过和不通过批量标准化进行培训，与 培训步骤数。批处理规范化有助于 网络训练速度更快，精度更高。（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 和（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）显示批量规范化使分发更稳定，减少了内部协变量的移动。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67520" y="620640"/>
            <a:ext cx="3992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90000"/>
              </a:lnSpc>
            </a:pPr>
            <a:r>
              <a:rPr lang="zh-CN" altLang="en-US" sz="3200" b="1" dirty="0" smtClean="0"/>
              <a:t>拓展</a:t>
            </a:r>
            <a:endParaRPr lang="en-US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5400" y="1412776"/>
            <a:ext cx="709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BN</a:t>
            </a:r>
            <a:r>
              <a:rPr lang="zh-CN" altLang="en-US" dirty="0" smtClean="0">
                <a:solidFill>
                  <a:srgbClr val="FF0000"/>
                </a:solidFill>
              </a:rPr>
              <a:t>的各种解释：   </a:t>
            </a:r>
            <a:r>
              <a:rPr lang="en-US" altLang="zh-CN" dirty="0" smtClean="0">
                <a:solidFill>
                  <a:srgbClr val="FF0000"/>
                </a:solidFill>
              </a:rPr>
              <a:t>https</a:t>
            </a:r>
            <a:r>
              <a:rPr lang="en-US" altLang="zh-CN" dirty="0" smtClean="0">
                <a:solidFill>
                  <a:srgbClr val="FF0000"/>
                </a:solidFill>
              </a:rPr>
              <a:t>://www.cnblogs.com/dmzhuo/p/5889157.html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400" y="1916832"/>
            <a:ext cx="10945216" cy="421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9416" y="6237312"/>
            <a:ext cx="916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深度学习的一些</a:t>
            </a:r>
            <a:r>
              <a:rPr lang="en-US" altLang="zh-CN" dirty="0" smtClean="0">
                <a:solidFill>
                  <a:srgbClr val="FF0000"/>
                </a:solidFill>
              </a:rPr>
              <a:t>tricks:   http</a:t>
            </a:r>
            <a:r>
              <a:rPr lang="en-US" altLang="zh-CN" dirty="0" smtClean="0">
                <a:solidFill>
                  <a:srgbClr val="FF0000"/>
                </a:solidFill>
              </a:rPr>
              <a:t>://lamda.nju.edu.cn/weixs/project/CNNTricks/CNNTricks.html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1072</Words>
  <Application>Microsoft Office PowerPoint</Application>
  <PresentationFormat>自定义</PresentationFormat>
  <Paragraphs>48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Sketch Synthesis Style Similarity:A New Structure Co-occurrence Texture Measure 面部素描合成风格相似度：一种新的结构共现纹理测量 </dc:title>
  <dc:subject/>
  <dc:creator>王萌萌</dc:creator>
  <dc:description/>
  <cp:lastModifiedBy>Administrator</cp:lastModifiedBy>
  <cp:revision>149</cp:revision>
  <dcterms:created xsi:type="dcterms:W3CDTF">2019-03-11T12:56:34Z</dcterms:created>
  <dcterms:modified xsi:type="dcterms:W3CDTF">2019-04-12T02:15:56Z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