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2C9A813-CADB-4124-A8C3-9BC6B4ADEBD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B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48E4-8800-42BC-8CCA-BCA74ECA242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F08D-D810-45BA-ACC6-A4C6D2A8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8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394363" y="1766455"/>
            <a:ext cx="2494977" cy="3340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68942" y="1766455"/>
            <a:ext cx="2496312" cy="3340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0" y="979652"/>
            <a:ext cx="4253345" cy="453445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6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-849060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2633176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3"/>
          </p:nvPr>
        </p:nvSpPr>
        <p:spPr>
          <a:xfrm>
            <a:off x="6146726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4"/>
          </p:nvPr>
        </p:nvSpPr>
        <p:spPr>
          <a:xfrm>
            <a:off x="9628962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77711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84865" y="6241565"/>
            <a:ext cx="244169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1502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77112" cy="38178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0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5" y="186559"/>
            <a:ext cx="8551600" cy="6578497"/>
          </a:xfrm>
          <a:prstGeom prst="rect">
            <a:avLst/>
          </a:prstGeom>
        </p:spPr>
      </p:pic>
      <p:sp>
        <p:nvSpPr>
          <p:cNvPr id="11" name="Рисунок 11"/>
          <p:cNvSpPr>
            <a:spLocks noGrp="1"/>
          </p:cNvSpPr>
          <p:nvPr>
            <p:ph type="pic" sz="quarter" idx="10"/>
          </p:nvPr>
        </p:nvSpPr>
        <p:spPr>
          <a:xfrm>
            <a:off x="7373182" y="1549854"/>
            <a:ext cx="5544584" cy="306609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45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01EB-0591-4483-B141-22BF35FE0AA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1304-4B9C-4223-9CE1-5C64DFF9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5"/>
          <p:cNvGrpSpPr/>
          <p:nvPr/>
        </p:nvGrpSpPr>
        <p:grpSpPr>
          <a:xfrm>
            <a:off x="439249" y="1433630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196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44654" y="1970503"/>
            <a:ext cx="5052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b="0" i="0">
                <a:solidFill>
                  <a:srgbClr val="000000"/>
                </a:solidFill>
                <a:effectLst/>
                <a:latin typeface="Linux Libertine"/>
              </a:rPr>
              <a:t>Калькулятор Паск</a:t>
            </a:r>
            <a:r>
              <a:rPr lang="ru-RU" sz="6000" b="0" i="0">
                <a:solidFill>
                  <a:srgbClr val="558BE3"/>
                </a:solidFill>
                <a:effectLst/>
                <a:latin typeface="Linux Libertine"/>
              </a:rPr>
              <a:t>аля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41761" y="5740427"/>
            <a:ext cx="158333" cy="43650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084" y="5608411"/>
            <a:ext cx="11021676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Блез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Паскаль – </a:t>
            </a: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французький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математик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механік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фізик </a:t>
            </a:r>
            <a:r>
              <a:rPr lang="uk-UA" sz="1200" err="1">
                <a:solidFill>
                  <a:schemeClr val="accent1">
                    <a:lumMod val="50000"/>
                  </a:schemeClr>
                </a:solidFill>
              </a:rPr>
              <a:t>фізик</a:t>
            </a: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, літератор і філософ. Класик французької літератури, один із засновників математичного аналізу, теорії ймовірностей і проективної геометрії, творець перших зразків лічильної техніки, автор основного закону гідростатики. </a:t>
            </a:r>
          </a:p>
          <a:p>
            <a:pPr algn="r">
              <a:lnSpc>
                <a:spcPct val="150000"/>
              </a:lnSpc>
            </a:pP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815096-24C0-4F21-855B-08E1D4B4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48" y="340329"/>
            <a:ext cx="4775500" cy="4990128"/>
          </a:xfrm>
          <a:prstGeom prst="rect">
            <a:avLst/>
          </a:prstGeom>
        </p:spPr>
      </p:pic>
      <p:sp>
        <p:nvSpPr>
          <p:cNvPr id="397" name="Rectangle 29">
            <a:extLst>
              <a:ext uri="{FF2B5EF4-FFF2-40B4-BE49-F238E27FC236}">
                <a16:creationId xmlns:a16="http://schemas.microsoft.com/office/drawing/2014/main" id="{8FB2ECAF-DE69-4F8F-8861-C3F7B844B9B2}"/>
              </a:ext>
            </a:extLst>
          </p:cNvPr>
          <p:cNvSpPr/>
          <p:nvPr/>
        </p:nvSpPr>
        <p:spPr>
          <a:xfrm>
            <a:off x="-261708" y="49052"/>
            <a:ext cx="236393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400">
                <a:solidFill>
                  <a:schemeClr val="accent6"/>
                </a:solidFill>
              </a:rPr>
              <a:t>Бойчук</a:t>
            </a:r>
            <a:r>
              <a:rPr lang="uk-UA" sz="1400">
                <a:solidFill>
                  <a:schemeClr val="bg1"/>
                </a:solidFill>
              </a:rPr>
              <a:t> </a:t>
            </a:r>
            <a:r>
              <a:rPr lang="uk-UA" sz="1400">
                <a:solidFill>
                  <a:schemeClr val="accent6"/>
                </a:solidFill>
              </a:rPr>
              <a:t>Олександр</a:t>
            </a:r>
            <a:endParaRPr lang="ru-RU" sz="1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984220" y="1463814"/>
            <a:ext cx="2047835" cy="393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>
                <a:solidFill>
                  <a:schemeClr val="bg1"/>
                </a:solidFill>
              </a:rPr>
              <a:t>Француз </a:t>
            </a:r>
            <a:r>
              <a:rPr lang="ru-RU" sz="1400" err="1">
                <a:solidFill>
                  <a:schemeClr val="bg1"/>
                </a:solidFill>
              </a:rPr>
              <a:t>Блез</a:t>
            </a:r>
            <a:r>
              <a:rPr lang="ru-RU" sz="1400">
                <a:solidFill>
                  <a:schemeClr val="bg1"/>
                </a:solidFill>
              </a:rPr>
              <a:t> Паскаль почав створювати машину «</a:t>
            </a:r>
            <a:r>
              <a:rPr lang="ru-RU" sz="1400" err="1">
                <a:solidFill>
                  <a:schemeClr val="bg1"/>
                </a:solidFill>
              </a:rPr>
              <a:t>паскалина</a:t>
            </a:r>
            <a:r>
              <a:rPr lang="ru-RU" sz="1400">
                <a:solidFill>
                  <a:schemeClr val="bg1"/>
                </a:solidFill>
              </a:rPr>
              <a:t>» в 1642 </a:t>
            </a:r>
            <a:r>
              <a:rPr lang="ru-RU" sz="1400" err="1">
                <a:solidFill>
                  <a:schemeClr val="bg1"/>
                </a:solidFill>
              </a:rPr>
              <a:t>році</a:t>
            </a:r>
            <a:r>
              <a:rPr lang="ru-RU" sz="1400">
                <a:solidFill>
                  <a:schemeClr val="bg1"/>
                </a:solidFill>
              </a:rPr>
              <a:t> у </a:t>
            </a:r>
            <a:r>
              <a:rPr lang="ru-RU" sz="1400" err="1">
                <a:solidFill>
                  <a:schemeClr val="bg1"/>
                </a:solidFill>
              </a:rPr>
              <a:t>віці</a:t>
            </a:r>
            <a:r>
              <a:rPr lang="ru-RU" sz="1400">
                <a:solidFill>
                  <a:schemeClr val="bg1"/>
                </a:solidFill>
              </a:rPr>
              <a:t> 19 </a:t>
            </a:r>
            <a:r>
              <a:rPr lang="ru-RU" sz="1400" err="1">
                <a:solidFill>
                  <a:schemeClr val="bg1"/>
                </a:solidFill>
              </a:rPr>
              <a:t>років</a:t>
            </a:r>
            <a:r>
              <a:rPr lang="ru-RU" sz="1400">
                <a:solidFill>
                  <a:schemeClr val="bg1"/>
                </a:solidFill>
              </a:rPr>
              <a:t>, </a:t>
            </a:r>
            <a:r>
              <a:rPr lang="ru-RU" sz="1400" err="1">
                <a:solidFill>
                  <a:schemeClr val="bg1"/>
                </a:solidFill>
              </a:rPr>
              <a:t>спостерігаючи</a:t>
            </a:r>
            <a:r>
              <a:rPr lang="ru-RU" sz="1400">
                <a:solidFill>
                  <a:schemeClr val="bg1"/>
                </a:solidFill>
              </a:rPr>
              <a:t> за </a:t>
            </a:r>
            <a:r>
              <a:rPr lang="ru-RU" sz="1400" err="1">
                <a:solidFill>
                  <a:schemeClr val="bg1"/>
                </a:solidFill>
              </a:rPr>
              <a:t>роботою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свого</a:t>
            </a:r>
            <a:r>
              <a:rPr lang="ru-RU" sz="1400">
                <a:solidFill>
                  <a:schemeClr val="bg1"/>
                </a:solidFill>
              </a:rPr>
              <a:t> батька, </a:t>
            </a:r>
            <a:r>
              <a:rPr lang="ru-RU" sz="1400" err="1">
                <a:solidFill>
                  <a:schemeClr val="bg1"/>
                </a:solidFill>
              </a:rPr>
              <a:t>який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був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збирачем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податків</a:t>
            </a:r>
            <a:r>
              <a:rPr lang="ru-RU" sz="1400">
                <a:solidFill>
                  <a:schemeClr val="bg1"/>
                </a:solidFill>
              </a:rPr>
              <a:t> і часто </a:t>
            </a:r>
            <a:r>
              <a:rPr lang="ru-RU" sz="1400" err="1">
                <a:solidFill>
                  <a:schemeClr val="bg1"/>
                </a:solidFill>
              </a:rPr>
              <a:t>виконував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довгі</a:t>
            </a:r>
            <a:r>
              <a:rPr lang="ru-RU" sz="1400">
                <a:solidFill>
                  <a:schemeClr val="bg1"/>
                </a:solidFill>
              </a:rPr>
              <a:t> і </a:t>
            </a:r>
            <a:r>
              <a:rPr lang="ru-RU" sz="1400" err="1">
                <a:solidFill>
                  <a:schemeClr val="bg1"/>
                </a:solidFill>
              </a:rPr>
              <a:t>виснажливі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розрахунки</a:t>
            </a:r>
            <a:r>
              <a:rPr lang="ru-RU" sz="140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1418984-528E-48BA-8D06-6C7F95132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1" y="1165978"/>
            <a:ext cx="9554049" cy="52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Рисунок 367">
            <a:extLst>
              <a:ext uri="{FF2B5EF4-FFF2-40B4-BE49-F238E27FC236}">
                <a16:creationId xmlns:a16="http://schemas.microsoft.com/office/drawing/2014/main" id="{A7144DB5-30EB-401C-810C-F9E0E3AD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8" y="3200811"/>
            <a:ext cx="5538223" cy="3520134"/>
          </a:xfrm>
          <a:prstGeom prst="rect">
            <a:avLst/>
          </a:prstGeom>
        </p:spPr>
      </p:pic>
      <p:pic>
        <p:nvPicPr>
          <p:cNvPr id="372" name="Рисунок 371">
            <a:extLst>
              <a:ext uri="{FF2B5EF4-FFF2-40B4-BE49-F238E27FC236}">
                <a16:creationId xmlns:a16="http://schemas.microsoft.com/office/drawing/2014/main" id="{50F466BE-F29C-4064-8426-DAF13C46C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87" y="135066"/>
            <a:ext cx="2885497" cy="2831562"/>
          </a:xfrm>
          <a:prstGeom prst="rect">
            <a:avLst/>
          </a:prstGeom>
        </p:spPr>
      </p:pic>
      <p:pic>
        <p:nvPicPr>
          <p:cNvPr id="374" name="Рисунок 373">
            <a:extLst>
              <a:ext uri="{FF2B5EF4-FFF2-40B4-BE49-F238E27FC236}">
                <a16:creationId xmlns:a16="http://schemas.microsoft.com/office/drawing/2014/main" id="{880CB2E3-FE54-4145-BB8F-8CE89D17F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46" y="137056"/>
            <a:ext cx="4602216" cy="2829572"/>
          </a:xfrm>
          <a:prstGeom prst="rect">
            <a:avLst/>
          </a:prstGeom>
        </p:spPr>
      </p:pic>
      <p:pic>
        <p:nvPicPr>
          <p:cNvPr id="376" name="Рисунок 375">
            <a:extLst>
              <a:ext uri="{FF2B5EF4-FFF2-40B4-BE49-F238E27FC236}">
                <a16:creationId xmlns:a16="http://schemas.microsoft.com/office/drawing/2014/main" id="{BA8F31AC-9E61-40F5-BBAC-674754FA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8" y="137055"/>
            <a:ext cx="3525888" cy="2829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CC2E7-2DF7-498D-945A-74E08F93E714}"/>
              </a:ext>
            </a:extLst>
          </p:cNvPr>
          <p:cNvSpPr txBox="1"/>
          <p:nvPr/>
        </p:nvSpPr>
        <p:spPr>
          <a:xfrm>
            <a:off x="5993394" y="2966628"/>
            <a:ext cx="57761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ct val="200000"/>
              </a:lnSpc>
            </a:pP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Машина Паскаля являла собою </a:t>
            </a:r>
            <a:r>
              <a:rPr lang="ru-RU" sz="1200">
                <a:solidFill>
                  <a:schemeClr val="accent6"/>
                </a:solidFill>
                <a:latin typeface="Arial" panose="020B0604020202020204" pitchFamily="34" charset="0"/>
              </a:rPr>
              <a:t>механічний</a:t>
            </a: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пристрій у вигляді шухлядки з численними, пов'язаними один з одним </a:t>
            </a:r>
            <a:r>
              <a:rPr lang="ru-RU" sz="120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зубчастою</a:t>
            </a:r>
            <a:r>
              <a:rPr lang="ru-RU" sz="12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ru-RU" sz="1200">
                <a:solidFill>
                  <a:schemeClr val="accent6"/>
                </a:solidFill>
                <a:latin typeface="Arial" panose="020B0604020202020204" pitchFamily="34" charset="0"/>
              </a:rPr>
              <a:t>передачою</a:t>
            </a: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шестернями. Числа вводилися в машину за допомогою відповідного повороту набірних коліщат. На кожне з цих коліщат, що відповідали одному десятковому розряду числа, були нанесені поділки від 0 до 9. При введенні числа, коліщатка прокручувалися до відповідної цифри. Зробивши повний оберт надлишок над цифрою 9 коліщатко переносило на сусідній розряд, зсуваючи сусіднє коліщатко на 1 позицію. Перші варіанти «Паскаліни» мали п'ять зубчастих коліс, пізніше їх кількість збільшилася до шести або навіть восьми, що дозволяло працювати з великими числами, аж до 9999999.</a:t>
            </a:r>
          </a:p>
          <a:p>
            <a:br>
              <a:rPr lang="ru-RU" sz="1200" b="0" i="0">
                <a:solidFill>
                  <a:srgbClr val="5F6368"/>
                </a:solidFill>
                <a:effectLst/>
                <a:latin typeface="Roboto"/>
              </a:rPr>
            </a:br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0EB95C-4664-47D7-AA9A-646A8EA0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8" y="826966"/>
            <a:ext cx="7937622" cy="5610048"/>
          </a:xfrm>
          <a:prstGeom prst="rect">
            <a:avLst/>
          </a:prstGeom>
        </p:spPr>
      </p:pic>
      <p:sp>
        <p:nvSpPr>
          <p:cNvPr id="389" name="TextBox 388">
            <a:extLst>
              <a:ext uri="{FF2B5EF4-FFF2-40B4-BE49-F238E27FC236}">
                <a16:creationId xmlns:a16="http://schemas.microsoft.com/office/drawing/2014/main" id="{742C0871-5EE4-4FC9-BEEF-B17BDB79A103}"/>
              </a:ext>
            </a:extLst>
          </p:cNvPr>
          <p:cNvSpPr txBox="1"/>
          <p:nvPr/>
        </p:nvSpPr>
        <p:spPr>
          <a:xfrm>
            <a:off x="8380492" y="750654"/>
            <a:ext cx="36968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200000"/>
              </a:lnSpc>
            </a:pP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Сотуар - центральна частина механізму переноски паскаліна. У своїй «Avis nécessaire ...» Паскаль відмітив, що машина з 10 000 колесами буде працювати так добре, як і машина з двома колесами, тому що кожне колесо не залежить від іншого. Коли час розповсюджувати переноси, сотуар під дією єдиної сили тяжіння відкидається до наступного колеса без якого-небудь контакту між колесами. </a:t>
            </a:r>
            <a:r>
              <a:rPr lang="uk-UA" sz="1200">
                <a:solidFill>
                  <a:srgbClr val="000000"/>
                </a:solidFill>
                <a:latin typeface="Roboto"/>
              </a:rPr>
              <a:t>Під час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 вільного падіння сотуар веде себе як акробат,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що 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перестрибує з одної трапеції на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іншу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, при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цьому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 трапеції не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дотикаються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 одна до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іншої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. Таким чином, усі колеса (в тому числі шестерні та сотуари) мають однаковий розмір та незалежність від грузоподібних машин. </a:t>
            </a:r>
          </a:p>
          <a:p>
            <a:br>
              <a:rPr lang="ru-RU" sz="1200" b="0" i="0">
                <a:solidFill>
                  <a:srgbClr val="5F6368"/>
                </a:solidFill>
                <a:effectLst/>
                <a:latin typeface="Roboto"/>
              </a:rPr>
            </a:br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3">
      <a:dk1>
        <a:srgbClr val="BD9577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72626"/>
      </a:accent6>
      <a:hlink>
        <a:srgbClr val="5F5F5F"/>
      </a:hlink>
      <a:folHlink>
        <a:srgbClr val="919191"/>
      </a:folHlink>
    </a:clrScheme>
    <a:fontScheme name="Custom 7">
      <a:majorFont>
        <a:latin typeface="Karla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312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Karla</vt:lpstr>
      <vt:lpstr>Linux Libertine</vt:lpstr>
      <vt:lpstr>Roboto</vt:lpstr>
      <vt:lpstr>Roboto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Пистолетов Александр</cp:lastModifiedBy>
  <cp:revision>28</cp:revision>
  <dcterms:created xsi:type="dcterms:W3CDTF">2018-05-08T07:24:58Z</dcterms:created>
  <dcterms:modified xsi:type="dcterms:W3CDTF">2021-02-28T19:41:20Z</dcterms:modified>
</cp:coreProperties>
</file>