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2" r:id="rId8"/>
    <p:sldId id="269" r:id="rId9"/>
    <p:sldId id="265"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0081B-D1D6-48C4-B861-BB4AFB2C5699}" v="4" dt="2023-12-01T00:38:22.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oydjh/data211project2023"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Data211 Project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Jarrell Boyd</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Question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3540425" cy="2519363"/>
          </a:xfrm>
        </p:spPr>
        <p:txBody>
          <a:bodyPr/>
          <a:lstStyle/>
          <a:p>
            <a:r>
              <a:rPr lang="en-US" dirty="0"/>
              <a:t>Does an office worker and stay-at-home mom average the same amount of steps daily?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pPr marL="285750" indent="-285750">
              <a:buFont typeface="Arial" panose="020B0604020202020204" pitchFamily="34" charset="0"/>
              <a:buChar char="•"/>
            </a:pPr>
            <a:r>
              <a:rPr lang="en-US" dirty="0"/>
              <a:t>Steps counted over a 14-day period.</a:t>
            </a:r>
          </a:p>
          <a:p>
            <a:pPr marL="285750" indent="-285750">
              <a:buFont typeface="Arial" panose="020B0604020202020204" pitchFamily="34" charset="0"/>
              <a:buChar char="•"/>
            </a:pPr>
            <a:r>
              <a:rPr lang="en-US" dirty="0"/>
              <a:t>No uncontrolled variables such as working out.</a:t>
            </a:r>
          </a:p>
          <a:p>
            <a:pPr marL="285750" indent="-285750">
              <a:buFont typeface="Arial" panose="020B0604020202020204" pitchFamily="34" charset="0"/>
              <a:buChar char="•"/>
            </a:pPr>
            <a:r>
              <a:rPr lang="en-US" dirty="0"/>
              <a:t>Number of steps taken</a:t>
            </a:r>
          </a:p>
          <a:p>
            <a:pPr marL="742950" lvl="1" indent="-285750">
              <a:buFont typeface="Arial" panose="020B0604020202020204" pitchFamily="34" charset="0"/>
              <a:buChar char="•"/>
            </a:pPr>
            <a:r>
              <a:rPr lang="en-US" dirty="0"/>
              <a:t>Used fitness app and tracker – Fitbit and Samsung Gear G2​</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7" name="Picture 6">
            <a:extLst>
              <a:ext uri="{FF2B5EF4-FFF2-40B4-BE49-F238E27FC236}">
                <a16:creationId xmlns:a16="http://schemas.microsoft.com/office/drawing/2014/main" id="{63BD6827-CFC3-A33D-7F48-3FC76FA54A57}"/>
              </a:ext>
            </a:extLst>
          </p:cNvPr>
          <p:cNvPicPr>
            <a:picLocks noChangeAspect="1"/>
          </p:cNvPicPr>
          <p:nvPr/>
        </p:nvPicPr>
        <p:blipFill rotWithShape="1">
          <a:blip r:embed="rId2"/>
          <a:srcRect l="6034" t="4664"/>
          <a:stretch/>
        </p:blipFill>
        <p:spPr>
          <a:xfrm>
            <a:off x="9982200" y="1581912"/>
            <a:ext cx="1433385" cy="5139563"/>
          </a:xfrm>
          <a:prstGeom prst="rect">
            <a:avLst/>
          </a:prstGeom>
        </p:spPr>
      </p:pic>
      <p:pic>
        <p:nvPicPr>
          <p:cNvPr id="9" name="Picture 8">
            <a:extLst>
              <a:ext uri="{FF2B5EF4-FFF2-40B4-BE49-F238E27FC236}">
                <a16:creationId xmlns:a16="http://schemas.microsoft.com/office/drawing/2014/main" id="{AACF985A-8DEB-DD73-EA3F-39671585080B}"/>
              </a:ext>
            </a:extLst>
          </p:cNvPr>
          <p:cNvPicPr>
            <a:picLocks noChangeAspect="1"/>
          </p:cNvPicPr>
          <p:nvPr/>
        </p:nvPicPr>
        <p:blipFill rotWithShape="1">
          <a:blip r:embed="rId3"/>
          <a:srcRect l="8514" t="2601" r="6525" b="1"/>
          <a:stretch/>
        </p:blipFill>
        <p:spPr>
          <a:xfrm>
            <a:off x="5607170" y="198407"/>
            <a:ext cx="2605178" cy="2915231"/>
          </a:xfrm>
          <a:prstGeom prst="rect">
            <a:avLst/>
          </a:prstGeom>
        </p:spPr>
      </p:pic>
      <p:pic>
        <p:nvPicPr>
          <p:cNvPr id="11" name="Picture 10">
            <a:extLst>
              <a:ext uri="{FF2B5EF4-FFF2-40B4-BE49-F238E27FC236}">
                <a16:creationId xmlns:a16="http://schemas.microsoft.com/office/drawing/2014/main" id="{77A2073C-EE8D-A5A8-07DC-B0797545B51C}"/>
              </a:ext>
            </a:extLst>
          </p:cNvPr>
          <p:cNvPicPr>
            <a:picLocks noChangeAspect="1"/>
          </p:cNvPicPr>
          <p:nvPr/>
        </p:nvPicPr>
        <p:blipFill rotWithShape="1">
          <a:blip r:embed="rId4"/>
          <a:srcRect l="7091" t="2574" r="11351" b="3072"/>
          <a:stretch/>
        </p:blipFill>
        <p:spPr>
          <a:xfrm>
            <a:off x="6349042" y="3209026"/>
            <a:ext cx="3227717" cy="3648974"/>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Hypothesis testing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980933"/>
          </a:xfrm>
        </p:spPr>
        <p:txBody>
          <a:bodyPr>
            <a:normAutofit/>
          </a:bodyPr>
          <a:lstStyle/>
          <a:p>
            <a:r>
              <a:rPr lang="en-US" dirty="0"/>
              <a:t>Claim: The mean number of steps taken daily was not significantly different between office worker and stay at home mom. </a:t>
            </a:r>
          </a:p>
        </p:txBody>
      </p:sp>
      <p:sp>
        <p:nvSpPr>
          <p:cNvPr id="4" name="Subtitle 2">
            <a:extLst>
              <a:ext uri="{FF2B5EF4-FFF2-40B4-BE49-F238E27FC236}">
                <a16:creationId xmlns:a16="http://schemas.microsoft.com/office/drawing/2014/main" id="{F165EEF3-EF6B-7D67-736C-8FD96474E493}"/>
              </a:ext>
            </a:extLst>
          </p:cNvPr>
          <p:cNvSpPr txBox="1">
            <a:spLocks/>
          </p:cNvSpPr>
          <p:nvPr/>
        </p:nvSpPr>
        <p:spPr>
          <a:xfrm>
            <a:off x="6991350" y="4942936"/>
            <a:ext cx="4179570" cy="980933"/>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Variables: </a:t>
            </a:r>
          </a:p>
          <a:p>
            <a:r>
              <a:rPr lang="en-US" dirty="0"/>
              <a:t>	Independent: Person 1/ Person 2</a:t>
            </a:r>
          </a:p>
          <a:p>
            <a:r>
              <a:rPr lang="en-US" dirty="0"/>
              <a:t>	Dependent: Number of Steps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dirty="0"/>
              <a:t>Testing(</a:t>
            </a:r>
            <a:r>
              <a:rPr lang="en-US" dirty="0" err="1"/>
              <a:t>con’t</a:t>
            </a:r>
            <a:r>
              <a:rPr lang="en-US" dirty="0"/>
              <a:t>)</a:t>
            </a:r>
          </a:p>
        </p:txBody>
      </p:sp>
      <p:sp>
        <p:nvSpPr>
          <p:cNvPr id="6" name="Text Placeholder 5">
            <a:extLst>
              <a:ext uri="{FF2B5EF4-FFF2-40B4-BE49-F238E27FC236}">
                <a16:creationId xmlns:a16="http://schemas.microsoft.com/office/drawing/2014/main" id="{3136D4A7-30AF-2A2C-15D8-41420827620C}"/>
              </a:ext>
            </a:extLst>
          </p:cNvPr>
          <p:cNvSpPr>
            <a:spLocks noGrp="1"/>
          </p:cNvSpPr>
          <p:nvPr>
            <p:ph type="body" idx="1"/>
          </p:nvPr>
        </p:nvSpPr>
        <p:spPr>
          <a:xfrm>
            <a:off x="397715" y="2759276"/>
            <a:ext cx="2268025" cy="823912"/>
          </a:xfrm>
        </p:spPr>
        <p:txBody>
          <a:bodyPr/>
          <a:lstStyle/>
          <a:p>
            <a:r>
              <a:rPr lang="en-US" dirty="0"/>
              <a:t>Step 1</a:t>
            </a:r>
          </a:p>
        </p:txBody>
      </p:sp>
      <p:sp>
        <p:nvSpPr>
          <p:cNvPr id="5" name="Table Placeholder 4">
            <a:extLst>
              <a:ext uri="{FF2B5EF4-FFF2-40B4-BE49-F238E27FC236}">
                <a16:creationId xmlns:a16="http://schemas.microsoft.com/office/drawing/2014/main" id="{21E4CBAF-A471-87BF-5E2E-12CA4030F3CA}"/>
              </a:ext>
            </a:extLst>
          </p:cNvPr>
          <p:cNvSpPr>
            <a:spLocks noGrp="1"/>
          </p:cNvSpPr>
          <p:nvPr>
            <p:ph sz="half" idx="2"/>
          </p:nvPr>
        </p:nvSpPr>
        <p:spPr>
          <a:xfrm>
            <a:off x="397715" y="3816946"/>
            <a:ext cx="2268025" cy="1997867"/>
          </a:xfrm>
        </p:spPr>
        <p:txBody>
          <a:bodyPr/>
          <a:lstStyle/>
          <a:p>
            <a:r>
              <a:rPr lang="en-US" dirty="0"/>
              <a:t>Null Hypothesis: P1 = P2</a:t>
            </a:r>
          </a:p>
          <a:p>
            <a:r>
              <a:rPr lang="en-US" dirty="0"/>
              <a:t>Alternative Hypothesis: µ1 </a:t>
            </a:r>
            <a:r>
              <a:rPr lang="en-US" dirty="0">
                <a:latin typeface="Times New Roman" panose="02020603050405020304" pitchFamily="18" charset="0"/>
                <a:cs typeface="Times New Roman" panose="02020603050405020304" pitchFamily="18" charset="0"/>
              </a:rPr>
              <a:t>≠ µ2</a:t>
            </a:r>
          </a:p>
          <a:p>
            <a:r>
              <a:rPr lang="en-US" dirty="0"/>
              <a:t>µ1 </a:t>
            </a:r>
            <a:r>
              <a:rPr lang="en-US" dirty="0">
                <a:latin typeface="Times New Roman" panose="02020603050405020304" pitchFamily="18" charset="0"/>
                <a:cs typeface="Times New Roman" panose="02020603050405020304" pitchFamily="18" charset="0"/>
              </a:rPr>
              <a:t>: Stay at home mom</a:t>
            </a:r>
          </a:p>
          <a:p>
            <a:r>
              <a:rPr lang="en-US" dirty="0">
                <a:latin typeface="Times New Roman" panose="02020603050405020304" pitchFamily="18" charset="0"/>
                <a:cs typeface="Times New Roman" panose="02020603050405020304" pitchFamily="18" charset="0"/>
              </a:rPr>
              <a:t>µ2 : Office Worker</a:t>
            </a:r>
          </a:p>
        </p:txBody>
      </p:sp>
      <p:sp>
        <p:nvSpPr>
          <p:cNvPr id="7" name="Text Placeholder 6">
            <a:extLst>
              <a:ext uri="{FF2B5EF4-FFF2-40B4-BE49-F238E27FC236}">
                <a16:creationId xmlns:a16="http://schemas.microsoft.com/office/drawing/2014/main" id="{04849AB6-A3DD-0AAD-5232-F742A6A470A7}"/>
              </a:ext>
            </a:extLst>
          </p:cNvPr>
          <p:cNvSpPr>
            <a:spLocks noGrp="1"/>
          </p:cNvSpPr>
          <p:nvPr>
            <p:ph type="body" sz="quarter" idx="3"/>
          </p:nvPr>
        </p:nvSpPr>
        <p:spPr>
          <a:xfrm>
            <a:off x="3232933" y="2759276"/>
            <a:ext cx="2279195" cy="823912"/>
          </a:xfrm>
        </p:spPr>
        <p:txBody>
          <a:bodyPr/>
          <a:lstStyle/>
          <a:p>
            <a:r>
              <a:rPr lang="en-US" dirty="0"/>
              <a:t>Step 2</a:t>
            </a:r>
          </a:p>
        </p:txBody>
      </p:sp>
      <p:sp>
        <p:nvSpPr>
          <p:cNvPr id="10" name="Content Placeholder 9">
            <a:extLst>
              <a:ext uri="{FF2B5EF4-FFF2-40B4-BE49-F238E27FC236}">
                <a16:creationId xmlns:a16="http://schemas.microsoft.com/office/drawing/2014/main" id="{94FCD7AD-6AF1-4F47-A5BD-0351F0A5DD00}"/>
              </a:ext>
            </a:extLst>
          </p:cNvPr>
          <p:cNvSpPr>
            <a:spLocks noGrp="1"/>
          </p:cNvSpPr>
          <p:nvPr>
            <p:ph sz="quarter" idx="4"/>
          </p:nvPr>
        </p:nvSpPr>
        <p:spPr>
          <a:xfrm>
            <a:off x="3232933" y="3816946"/>
            <a:ext cx="2279195" cy="1997867"/>
          </a:xfrm>
        </p:spPr>
        <p:txBody>
          <a:bodyPr/>
          <a:lstStyle/>
          <a:p>
            <a:r>
              <a:rPr lang="en-US" dirty="0"/>
              <a:t>Use t-test to test. </a:t>
            </a:r>
          </a:p>
        </p:txBody>
      </p:sp>
      <p:sp>
        <p:nvSpPr>
          <p:cNvPr id="11" name="Text Placeholder 10">
            <a:extLst>
              <a:ext uri="{FF2B5EF4-FFF2-40B4-BE49-F238E27FC236}">
                <a16:creationId xmlns:a16="http://schemas.microsoft.com/office/drawing/2014/main" id="{D8E4E44A-3A2D-9536-1A40-CDF437974B10}"/>
              </a:ext>
            </a:extLst>
          </p:cNvPr>
          <p:cNvSpPr>
            <a:spLocks noGrp="1"/>
          </p:cNvSpPr>
          <p:nvPr>
            <p:ph type="body" idx="13"/>
          </p:nvPr>
        </p:nvSpPr>
        <p:spPr>
          <a:xfrm>
            <a:off x="6079321" y="2759885"/>
            <a:ext cx="2268025" cy="823912"/>
          </a:xfrm>
        </p:spPr>
        <p:txBody>
          <a:bodyPr/>
          <a:lstStyle/>
          <a:p>
            <a:r>
              <a:rPr lang="en-US" dirty="0"/>
              <a:t>Step 3</a:t>
            </a:r>
          </a:p>
        </p:txBody>
      </p:sp>
      <p:sp>
        <p:nvSpPr>
          <p:cNvPr id="12" name="Content Placeholder 11">
            <a:extLst>
              <a:ext uri="{FF2B5EF4-FFF2-40B4-BE49-F238E27FC236}">
                <a16:creationId xmlns:a16="http://schemas.microsoft.com/office/drawing/2014/main" id="{2B0B32A4-C8B7-D115-1E03-3A2438A1E6AD}"/>
              </a:ext>
            </a:extLst>
          </p:cNvPr>
          <p:cNvSpPr>
            <a:spLocks noGrp="1"/>
          </p:cNvSpPr>
          <p:nvPr>
            <p:ph sz="half" idx="14"/>
          </p:nvPr>
        </p:nvSpPr>
        <p:spPr>
          <a:xfrm>
            <a:off x="6079321" y="3817555"/>
            <a:ext cx="2268025" cy="1997867"/>
          </a:xfrm>
        </p:spPr>
        <p:txBody>
          <a:bodyPr/>
          <a:lstStyle/>
          <a:p>
            <a:r>
              <a:rPr lang="en-US" dirty="0"/>
              <a:t>Test Statistic</a:t>
            </a:r>
          </a:p>
          <a:p>
            <a:r>
              <a:rPr lang="en-US" dirty="0"/>
              <a:t>T = 1.2995</a:t>
            </a:r>
          </a:p>
          <a:p>
            <a:r>
              <a:rPr lang="en-US" dirty="0"/>
              <a:t>P-Value = 0.2052</a:t>
            </a:r>
          </a:p>
          <a:p>
            <a:r>
              <a:rPr lang="en-US" dirty="0"/>
              <a:t>The difference in mean of both population is not equal to 0</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6" name="Text Placeholder 10">
            <a:extLst>
              <a:ext uri="{FF2B5EF4-FFF2-40B4-BE49-F238E27FC236}">
                <a16:creationId xmlns:a16="http://schemas.microsoft.com/office/drawing/2014/main" id="{358D316A-BB46-5A39-E856-3162A29BFAE8}"/>
              </a:ext>
            </a:extLst>
          </p:cNvPr>
          <p:cNvSpPr txBox="1">
            <a:spLocks/>
          </p:cNvSpPr>
          <p:nvPr/>
        </p:nvSpPr>
        <p:spPr>
          <a:xfrm>
            <a:off x="8610600" y="2759276"/>
            <a:ext cx="226802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Step 4</a:t>
            </a:r>
          </a:p>
        </p:txBody>
      </p:sp>
      <p:sp>
        <p:nvSpPr>
          <p:cNvPr id="17" name="Content Placeholder 11">
            <a:extLst>
              <a:ext uri="{FF2B5EF4-FFF2-40B4-BE49-F238E27FC236}">
                <a16:creationId xmlns:a16="http://schemas.microsoft.com/office/drawing/2014/main" id="{634DDB9C-A306-BDD2-4466-E9AB8A046CF2}"/>
              </a:ext>
            </a:extLst>
          </p:cNvPr>
          <p:cNvSpPr txBox="1">
            <a:spLocks/>
          </p:cNvSpPr>
          <p:nvPr/>
        </p:nvSpPr>
        <p:spPr>
          <a:xfrm>
            <a:off x="8610600" y="3816946"/>
            <a:ext cx="2268025"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the significance level of 0.05, fail to reject the null hypothesis.</a:t>
            </a:r>
          </a:p>
          <a:p>
            <a:r>
              <a:rPr lang="en-US" dirty="0"/>
              <a:t>P value &gt; </a:t>
            </a:r>
            <a:r>
              <a:rPr lang="el-GR" dirty="0">
                <a:latin typeface="Times New Roman" panose="02020603050405020304" pitchFamily="18" charset="0"/>
                <a:cs typeface="Times New Roman" panose="02020603050405020304" pitchFamily="18" charset="0"/>
              </a:rPr>
              <a:t>α</a:t>
            </a:r>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0.2052 &gt; 0.05</a:t>
            </a:r>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616569F9-ED8E-1565-D3FA-2D1B3836531F}"/>
              </a:ext>
            </a:extLst>
          </p:cNvPr>
          <p:cNvPicPr>
            <a:picLocks noChangeAspect="1"/>
          </p:cNvPicPr>
          <p:nvPr/>
        </p:nvPicPr>
        <p:blipFill>
          <a:blip r:embed="rId2"/>
          <a:stretch>
            <a:fillRect/>
          </a:stretch>
        </p:blipFill>
        <p:spPr>
          <a:xfrm>
            <a:off x="4685003" y="2218331"/>
            <a:ext cx="7141811" cy="3043781"/>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Since the difference between the two populations are not equal to zero, we fail to reject the null hypothesis. There is evidence to support the claim that the mean number of steps between an office worker and a stay-at-home mom is not significantly different. </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Jarrell Boyd</a:t>
            </a:r>
          </a:p>
          <a:p>
            <a:r>
              <a:rPr lang="en-US" dirty="0">
                <a:hlinkClick r:id="rId2"/>
              </a:rPr>
              <a:t>https://github.com/boydjh</a:t>
            </a:r>
            <a:r>
              <a:rPr lang="en-US">
                <a:hlinkClick r:id="rId2"/>
              </a:rPr>
              <a:t>/data211project2023</a:t>
            </a:r>
            <a:endParaRPr lang="en-US"/>
          </a:p>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{AA2525AC-04AE-4CBD-97C7-FEDEFAB3D932}tf67328976_win32</Template>
  <TotalTime>91</TotalTime>
  <Words>241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vt:lpstr>
      <vt:lpstr>Times New Roman</vt:lpstr>
      <vt:lpstr>Office Theme</vt:lpstr>
      <vt:lpstr>Data211 Project</vt:lpstr>
      <vt:lpstr>Question</vt:lpstr>
      <vt:lpstr>Data</vt:lpstr>
      <vt:lpstr>Hypothesis testing</vt:lpstr>
      <vt:lpstr>Testing(con’t)</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Data211 Project</dc:title>
  <dc:creator>Boyd, Jarrell</dc:creator>
  <cp:lastModifiedBy>Boyd, Jarrell</cp:lastModifiedBy>
  <cp:revision>2</cp:revision>
  <dcterms:created xsi:type="dcterms:W3CDTF">2023-11-30T04:30:03Z</dcterms:created>
  <dcterms:modified xsi:type="dcterms:W3CDTF">2023-12-01T03:06:43Z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