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6" r:id="rId3"/>
    <p:sldId id="272" r:id="rId4"/>
    <p:sldId id="271" r:id="rId5"/>
    <p:sldId id="275" r:id="rId6"/>
    <p:sldId id="268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66" r:id="rId15"/>
    <p:sldId id="274" r:id="rId16"/>
    <p:sldId id="270" r:id="rId17"/>
    <p:sldId id="269" r:id="rId18"/>
    <p:sldId id="273" r:id="rId19"/>
    <p:sldId id="276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3662A5-EF7D-EB4E-BD2D-14FA9458B51F}">
          <p14:sldIdLst>
            <p14:sldId id="257"/>
            <p14:sldId id="256"/>
            <p14:sldId id="272"/>
            <p14:sldId id="271"/>
            <p14:sldId id="275"/>
            <p14:sldId id="268"/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  <p14:sldId id="274"/>
            <p14:sldId id="270"/>
          </p14:sldIdLst>
        </p14:section>
        <p14:section name="More Trends" id="{6B1A7866-CD8F-644A-A2CE-DFD879807ACE}">
          <p14:sldIdLst>
            <p14:sldId id="269"/>
            <p14:sldId id="273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63" autoAdjust="0"/>
  </p:normalViewPr>
  <p:slideViewPr>
    <p:cSldViewPr snapToGrid="0" snapToObjects="1">
      <p:cViewPr varScale="1">
        <p:scale>
          <a:sx n="105" d="100"/>
          <a:sy n="105" d="100"/>
        </p:scale>
        <p:origin x="-120" y="-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CE516-1C17-1546-97E4-DDE41D8F7F0E}" type="datetimeFigureOut">
              <a:rPr lang="en-US" smtClean="0"/>
              <a:t>5/3/15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62C9E-E039-1D4B-B0DD-27D2F5375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 Trends that are technical carry less risk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2779C-508E-8444-A7D4-4A51A98516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47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some subtly</a:t>
            </a:r>
            <a:r>
              <a:rPr lang="en-US" baseline="0" dirty="0" smtClean="0"/>
              <a:t> here.</a:t>
            </a:r>
          </a:p>
          <a:p>
            <a:r>
              <a:rPr lang="en-US" baseline="0" dirty="0" smtClean="0"/>
              <a:t>Consoles have indie games, but that isn’t the primary business model</a:t>
            </a:r>
          </a:p>
          <a:p>
            <a:r>
              <a:rPr lang="en-US" baseline="0" dirty="0" smtClean="0"/>
              <a:t>AAA is where the money is on a console.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2779C-508E-8444-A7D4-4A51A98516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51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Chart is really state of things now</a:t>
            </a:r>
          </a:p>
          <a:p>
            <a:r>
              <a:rPr lang="en-US" dirty="0" smtClean="0"/>
              <a:t>What are the </a:t>
            </a:r>
            <a:r>
              <a:rPr lang="en-US" dirty="0" err="1" smtClean="0"/>
              <a:t>implicatinos</a:t>
            </a:r>
            <a:r>
              <a:rPr lang="en-US" dirty="0" smtClean="0"/>
              <a:t>???</a:t>
            </a:r>
          </a:p>
          <a:p>
            <a:r>
              <a:rPr lang="en-US" smtClean="0"/>
              <a:t>Over 10 years?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2779C-508E-8444-A7D4-4A51A98516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84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Geosynch</a:t>
            </a:r>
            <a:r>
              <a:rPr lang="en-US" baseline="0" dirty="0" smtClean="0"/>
              <a:t> -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42,164 km from center of earth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LEO – 160 to 2000 km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SpaceX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aiming at 1100 km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Wikipedia user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Cmglee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2C9E-E039-1D4B-B0DD-27D2F5375E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3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1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8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1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4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5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9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0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7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7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7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F996-962D-5941-8D50-A0A85C539B24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6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oyd.multerer.com" TargetMode="External"/><Relationship Id="rId3" Type="http://schemas.openxmlformats.org/officeDocument/2006/relationships/hyperlink" Target="http://github.com/boydm/presentatino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rs6_launch_39a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774168"/>
            <a:ext cx="241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Image from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spacex.com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78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Compute </a:t>
            </a:r>
            <a:r>
              <a:rPr lang="en-US" dirty="0" err="1" smtClean="0"/>
              <a:t>vs</a:t>
            </a:r>
            <a:r>
              <a:rPr lang="en-US" dirty="0" smtClean="0"/>
              <a:t> Textures</a:t>
            </a:r>
            <a:endParaRPr lang="en-US" dirty="0"/>
          </a:p>
        </p:txBody>
      </p:sp>
      <p:pic>
        <p:nvPicPr>
          <p:cNvPr id="4" name="Picture 3" descr="Supercomputer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04" y="1366761"/>
            <a:ext cx="4481286" cy="2987524"/>
          </a:xfrm>
          <a:prstGeom prst="rect">
            <a:avLst/>
          </a:prstGeom>
        </p:spPr>
      </p:pic>
      <p:pic>
        <p:nvPicPr>
          <p:cNvPr id="5" name="Picture 4" descr="1280px-1600x1200-texture-is2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4777" y="1366761"/>
            <a:ext cx="3983366" cy="298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73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Segmentation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609956"/>
              </p:ext>
            </p:extLst>
          </p:nvPr>
        </p:nvGraphicFramePr>
        <p:xfrm>
          <a:off x="457200" y="1200148"/>
          <a:ext cx="8229600" cy="3483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1017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Price Insensitive</a:t>
                      </a:r>
                      <a:endParaRPr lang="en-US" sz="2400" baseline="0" dirty="0" smtClean="0"/>
                    </a:p>
                    <a:p>
                      <a:r>
                        <a:rPr lang="en-US" baseline="0" dirty="0" smtClean="0"/>
                        <a:t>AAA Gamer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Hardware: +$2000</a:t>
                      </a:r>
                    </a:p>
                    <a:p>
                      <a:r>
                        <a:rPr lang="en-US" baseline="0" dirty="0" smtClean="0"/>
                        <a:t>Hi wattage video cards</a:t>
                      </a:r>
                    </a:p>
                    <a:p>
                      <a:r>
                        <a:rPr lang="en-US" baseline="0" dirty="0" smtClean="0"/>
                        <a:t>Hi cost gaming computer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Games: $50+</a:t>
                      </a:r>
                      <a:endParaRPr lang="en-US" sz="2400" baseline="0" dirty="0" smtClean="0"/>
                    </a:p>
                    <a:p>
                      <a:r>
                        <a:rPr lang="en-US" baseline="0" dirty="0" smtClean="0"/>
                        <a:t>Best graphical fidelity</a:t>
                      </a:r>
                    </a:p>
                    <a:p>
                      <a:r>
                        <a:rPr lang="en-US" baseline="0" dirty="0" smtClean="0"/>
                        <a:t>100s to choose from</a:t>
                      </a:r>
                      <a:endParaRPr lang="en-US" dirty="0"/>
                    </a:p>
                  </a:txBody>
                  <a:tcPr/>
                </a:tc>
              </a:tr>
              <a:tr h="11017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Price Sensitive</a:t>
                      </a:r>
                    </a:p>
                    <a:p>
                      <a:r>
                        <a:rPr lang="en-US" dirty="0" smtClean="0"/>
                        <a:t>AAA</a:t>
                      </a:r>
                      <a:r>
                        <a:rPr lang="en-US" baseline="0" dirty="0" smtClean="0"/>
                        <a:t> Gamer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Hardware: ~$300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Power constrained package</a:t>
                      </a:r>
                    </a:p>
                    <a:p>
                      <a:r>
                        <a:rPr lang="en-US" sz="1800" dirty="0" smtClean="0"/>
                        <a:t>Low cost console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Games: $50+</a:t>
                      </a:r>
                    </a:p>
                    <a:p>
                      <a:r>
                        <a:rPr lang="en-US" dirty="0" smtClean="0"/>
                        <a:t>Good</a:t>
                      </a:r>
                      <a:r>
                        <a:rPr lang="en-US" baseline="0" dirty="0" smtClean="0"/>
                        <a:t> graphical fidelity</a:t>
                      </a:r>
                    </a:p>
                    <a:p>
                      <a:r>
                        <a:rPr lang="en-US" baseline="0" dirty="0" smtClean="0"/>
                        <a:t>100s to choose from</a:t>
                      </a:r>
                      <a:endParaRPr lang="en-US" dirty="0"/>
                    </a:p>
                  </a:txBody>
                  <a:tcPr/>
                </a:tc>
              </a:tr>
              <a:tr h="110176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Mobile Gamer</a:t>
                      </a:r>
                    </a:p>
                    <a:p>
                      <a:r>
                        <a:rPr lang="en-US" dirty="0" smtClean="0"/>
                        <a:t>Social, casual, innovative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Hardware: $0 - $800</a:t>
                      </a:r>
                    </a:p>
                    <a:p>
                      <a:r>
                        <a:rPr lang="en-US" dirty="0" smtClean="0"/>
                        <a:t>Low power devices</a:t>
                      </a:r>
                    </a:p>
                    <a:p>
                      <a:r>
                        <a:rPr lang="en-US" baseline="0" dirty="0" smtClean="0"/>
                        <a:t>Prices run low to middle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Games: $0</a:t>
                      </a:r>
                      <a:r>
                        <a:rPr lang="en-US" sz="2400" baseline="0" dirty="0" smtClean="0"/>
                        <a:t> - $5</a:t>
                      </a:r>
                    </a:p>
                    <a:p>
                      <a:r>
                        <a:rPr lang="en-US" baseline="0" dirty="0" smtClean="0"/>
                        <a:t>Wants fun, innovation, but not willing to pay much</a:t>
                      </a:r>
                    </a:p>
                    <a:p>
                      <a:r>
                        <a:rPr lang="en-US" baseline="0" dirty="0" smtClean="0"/>
                        <a:t>1000s to choose from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41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rs6_launch_39a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774168"/>
            <a:ext cx="241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Image from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spacex.com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749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683276" cy="33944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Geo 35,786 km, ~240ms</a:t>
            </a:r>
          </a:p>
          <a:p>
            <a:r>
              <a:rPr lang="en-US" dirty="0" smtClean="0"/>
              <a:t>LEO 1,100 km, ~7ms</a:t>
            </a:r>
          </a:p>
          <a:p>
            <a:endParaRPr lang="en-US" sz="1200" dirty="0" smtClean="0"/>
          </a:p>
          <a:p>
            <a:r>
              <a:rPr lang="en-US" dirty="0" smtClean="0"/>
              <a:t>C In Space – 1.0</a:t>
            </a:r>
          </a:p>
          <a:p>
            <a:pPr lvl="1"/>
            <a:r>
              <a:rPr lang="en-US" dirty="0" smtClean="0"/>
              <a:t>299792.5 km/s</a:t>
            </a:r>
          </a:p>
          <a:p>
            <a:r>
              <a:rPr lang="en-US" dirty="0" smtClean="0"/>
              <a:t>C in Glass – 1.52</a:t>
            </a:r>
          </a:p>
          <a:p>
            <a:pPr lvl="1"/>
            <a:r>
              <a:rPr lang="en-US" dirty="0" smtClean="0"/>
              <a:t>455684.5 km/s</a:t>
            </a:r>
          </a:p>
        </p:txBody>
      </p:sp>
      <p:pic>
        <p:nvPicPr>
          <p:cNvPr id="4" name="Picture 3" descr="2000px-Comparison_satellite_navigation_orbits.svg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5333" y="1200151"/>
            <a:ext cx="3836912" cy="3836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21809" y="4869636"/>
            <a:ext cx="122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bg2">
                    <a:lumMod val="75000"/>
                  </a:schemeClr>
                </a:solidFill>
              </a:rPr>
              <a:t>W</a:t>
            </a:r>
            <a:r>
              <a:rPr lang="en-US" sz="1100" dirty="0" err="1" smtClean="0">
                <a:solidFill>
                  <a:schemeClr val="bg2">
                    <a:lumMod val="75000"/>
                  </a:schemeClr>
                </a:solidFill>
              </a:rPr>
              <a:t>ikipedia:Cmglee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74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Ubiquitous 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7767562" cy="3613755"/>
          </a:xfrm>
        </p:spPr>
        <p:txBody>
          <a:bodyPr>
            <a:normAutofit/>
          </a:bodyPr>
          <a:lstStyle/>
          <a:p>
            <a:r>
              <a:rPr lang="en-US" dirty="0" smtClean="0"/>
              <a:t>Tune after Shipping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end of DRM</a:t>
            </a:r>
            <a:endParaRPr lang="en-US" dirty="0"/>
          </a:p>
          <a:p>
            <a:pPr lvl="1"/>
            <a:r>
              <a:rPr lang="en-US" sz="2400" dirty="0" smtClean="0"/>
              <a:t>Logic in cloud can’t be </a:t>
            </a:r>
            <a:r>
              <a:rPr lang="en-US" sz="2400" dirty="0" smtClean="0"/>
              <a:t>stolen</a:t>
            </a:r>
          </a:p>
          <a:p>
            <a:pPr lvl="1"/>
            <a:endParaRPr lang="en-US" sz="1050" dirty="0" smtClean="0"/>
          </a:p>
          <a:p>
            <a:r>
              <a:rPr lang="en-US" dirty="0" smtClean="0"/>
              <a:t>Rethink CDN Strategies &amp; fencing</a:t>
            </a:r>
            <a:endParaRPr lang="en-US" dirty="0"/>
          </a:p>
          <a:p>
            <a:r>
              <a:rPr lang="en-US" dirty="0" smtClean="0"/>
              <a:t>Bidirectional communication everywhere</a:t>
            </a:r>
          </a:p>
          <a:p>
            <a:r>
              <a:rPr lang="en-US" dirty="0" smtClean="0"/>
              <a:t>Rethink the way we size our audiences</a:t>
            </a:r>
          </a:p>
        </p:txBody>
      </p:sp>
    </p:spTree>
    <p:extLst>
      <p:ext uri="{BB962C8B-B14F-4D97-AF65-F5344CB8AC3E}">
        <p14:creationId xmlns:p14="http://schemas.microsoft.com/office/powerpoint/2010/main" val="400319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 about investment strategies</a:t>
            </a:r>
            <a:endParaRPr lang="en-US" dirty="0"/>
          </a:p>
          <a:p>
            <a:endParaRPr lang="en-US" sz="500" dirty="0"/>
          </a:p>
          <a:p>
            <a:r>
              <a:rPr lang="en-US" dirty="0" smtClean="0"/>
              <a:t>All predictions involve risk</a:t>
            </a:r>
          </a:p>
          <a:p>
            <a:endParaRPr lang="en-US" sz="400" dirty="0"/>
          </a:p>
          <a:p>
            <a:r>
              <a:rPr lang="en-US" dirty="0" smtClean="0"/>
              <a:t>Focus on a few that </a:t>
            </a:r>
            <a:r>
              <a:rPr lang="en-US" dirty="0" smtClean="0"/>
              <a:t>matter</a:t>
            </a:r>
          </a:p>
          <a:p>
            <a:endParaRPr lang="en-US" sz="600" dirty="0"/>
          </a:p>
          <a:p>
            <a:r>
              <a:rPr lang="en-US" dirty="0" smtClean="0"/>
              <a:t>Collect data as you go, then course correct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7690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10516"/>
          </a:xfrm>
        </p:spPr>
        <p:txBody>
          <a:bodyPr>
            <a:normAutofit/>
          </a:bodyPr>
          <a:lstStyle/>
          <a:p>
            <a:r>
              <a:rPr lang="en-US" dirty="0" smtClean="0"/>
              <a:t>Blog: </a:t>
            </a:r>
            <a:r>
              <a:rPr lang="en-US" dirty="0" smtClean="0">
                <a:hlinkClick r:id="rId2"/>
              </a:rPr>
              <a:t>http://boyd.multerer.com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(I update it sometimes…)</a:t>
            </a:r>
          </a:p>
          <a:p>
            <a:endParaRPr lang="en-US" sz="2000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BoydMulterer</a:t>
            </a:r>
            <a:endParaRPr lang="en-US" dirty="0" smtClean="0"/>
          </a:p>
          <a:p>
            <a:endParaRPr lang="en-US" sz="1800" dirty="0"/>
          </a:p>
          <a:p>
            <a:r>
              <a:rPr lang="en-US" dirty="0" smtClean="0"/>
              <a:t>This slide deck can be found at…</a:t>
            </a:r>
          </a:p>
          <a:p>
            <a:pPr lvl="1"/>
            <a:r>
              <a:rPr lang="en-US" dirty="0" smtClean="0">
                <a:hlinkClick r:id="rId3"/>
              </a:rPr>
              <a:t>http://github.com/boydm/presentations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59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tificialFictionBrain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0800" y="2962009"/>
            <a:ext cx="1949861" cy="17644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Neruogaming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Natural Input</a:t>
            </a:r>
          </a:p>
          <a:p>
            <a:pPr lvl="1"/>
            <a:r>
              <a:rPr lang="en-US" dirty="0" smtClean="0"/>
              <a:t>Read body language</a:t>
            </a:r>
          </a:p>
          <a:p>
            <a:r>
              <a:rPr lang="en-US" dirty="0" smtClean="0"/>
              <a:t>Natural Output</a:t>
            </a:r>
          </a:p>
          <a:p>
            <a:pPr lvl="1"/>
            <a:r>
              <a:rPr lang="en-US" dirty="0" smtClean="0"/>
              <a:t>3D Stereoscopic</a:t>
            </a:r>
          </a:p>
          <a:p>
            <a:pPr lvl="1"/>
            <a:r>
              <a:rPr lang="en-US" dirty="0" smtClean="0"/>
              <a:t>Haptic feedback</a:t>
            </a:r>
          </a:p>
          <a:p>
            <a:r>
              <a:rPr lang="en-US" dirty="0" smtClean="0"/>
              <a:t>Emotive AI</a:t>
            </a:r>
          </a:p>
          <a:p>
            <a:pPr lvl="1"/>
            <a:r>
              <a:rPr lang="en-US" dirty="0" smtClean="0"/>
              <a:t>AIs aware of and interacting with emotions</a:t>
            </a:r>
            <a:endParaRPr lang="en-US" dirty="0"/>
          </a:p>
        </p:txBody>
      </p:sp>
      <p:pic>
        <p:nvPicPr>
          <p:cNvPr id="5" name="Picture 4" descr="en-INTL-L-Kinect-for-Windows-Commercial-74Z-00001-mnco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8682" y="1063229"/>
            <a:ext cx="2428118" cy="1366331"/>
          </a:xfrm>
          <a:prstGeom prst="rect">
            <a:avLst/>
          </a:prstGeom>
        </p:spPr>
      </p:pic>
      <p:pic>
        <p:nvPicPr>
          <p:cNvPr id="6" name="Picture 5" descr="oculus-pic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3895" y="1966081"/>
            <a:ext cx="2741510" cy="154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8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XboxOne1-610x34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2" y="-27303"/>
            <a:ext cx="9244444" cy="519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34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competitive when you ship</a:t>
            </a:r>
          </a:p>
          <a:p>
            <a:pPr lvl="1"/>
            <a:r>
              <a:rPr lang="en-US" dirty="0" smtClean="0"/>
              <a:t>Not when you start</a:t>
            </a:r>
          </a:p>
          <a:p>
            <a:r>
              <a:rPr lang="en-US" dirty="0" smtClean="0"/>
              <a:t>Take advantage of what is happening</a:t>
            </a:r>
          </a:p>
          <a:p>
            <a:pPr lvl="1"/>
            <a:r>
              <a:rPr lang="en-US" dirty="0" smtClean="0"/>
              <a:t>Don’t be a victim</a:t>
            </a:r>
          </a:p>
          <a:p>
            <a:r>
              <a:rPr lang="en-US" dirty="0" smtClean="0"/>
              <a:t>Gain strategic advantage</a:t>
            </a:r>
          </a:p>
          <a:p>
            <a:pPr lvl="1"/>
            <a:r>
              <a:rPr lang="en-US" dirty="0" smtClean="0"/>
              <a:t>Most people don’t track trends</a:t>
            </a:r>
          </a:p>
        </p:txBody>
      </p:sp>
    </p:spTree>
    <p:extLst>
      <p:ext uri="{BB962C8B-B14F-4D97-AF65-F5344CB8AC3E}">
        <p14:creationId xmlns:p14="http://schemas.microsoft.com/office/powerpoint/2010/main" val="2835177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Boyd Multerer</a:t>
            </a:r>
          </a:p>
          <a:p>
            <a:r>
              <a:rPr lang="en-US" dirty="0" smtClean="0"/>
              <a:t>FMX, May 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8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</a:t>
            </a:r>
            <a:endParaRPr lang="en-US" dirty="0"/>
          </a:p>
        </p:txBody>
      </p:sp>
      <p:pic>
        <p:nvPicPr>
          <p:cNvPr id="4" name="Picture 3" descr="Pictur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3" y="950989"/>
            <a:ext cx="8137714" cy="324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27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Anti-Pattern</a:t>
            </a:r>
            <a:endParaRPr lang="en-US" dirty="0"/>
          </a:p>
        </p:txBody>
      </p:sp>
      <p:pic>
        <p:nvPicPr>
          <p:cNvPr id="4" name="Picture 3" descr="61Zf3mFtCmS._SL1177_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3228"/>
            <a:ext cx="2200953" cy="3690201"/>
          </a:xfrm>
          <a:prstGeom prst="rect">
            <a:avLst/>
          </a:prstGeom>
        </p:spPr>
      </p:pic>
      <p:pic>
        <p:nvPicPr>
          <p:cNvPr id="5" name="Picture 4" descr="41NybZ2C66L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8" t="9788" r="14541" b="11376"/>
          <a:stretch/>
        </p:blipFill>
        <p:spPr>
          <a:xfrm>
            <a:off x="6654799" y="1149048"/>
            <a:ext cx="2032001" cy="3604381"/>
          </a:xfrm>
          <a:prstGeom prst="rect">
            <a:avLst/>
          </a:prstGeom>
        </p:spPr>
      </p:pic>
      <p:pic>
        <p:nvPicPr>
          <p:cNvPr id="7" name="Picture 6" descr="ipod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6" t="9171" r="18547" b="7584"/>
          <a:stretch/>
        </p:blipFill>
        <p:spPr>
          <a:xfrm>
            <a:off x="3592422" y="1149048"/>
            <a:ext cx="2189101" cy="360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73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6560"/>
            <a:ext cx="8229600" cy="3628218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Identify trends you have no control of</a:t>
            </a:r>
          </a:p>
          <a:p>
            <a:pPr marL="742950" indent="-742950">
              <a:buFont typeface="+mj-lt"/>
              <a:buAutoNum type="arabicPeriod"/>
            </a:pPr>
            <a:endParaRPr lang="en-US" sz="12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Choose 3 or 4 for your timeframe</a:t>
            </a:r>
          </a:p>
          <a:p>
            <a:pPr marL="742950" indent="-742950">
              <a:buFont typeface="+mj-lt"/>
              <a:buAutoNum type="arabicPeriod"/>
            </a:pPr>
            <a:endParaRPr lang="en-US" sz="12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Make predictions</a:t>
            </a:r>
          </a:p>
          <a:p>
            <a:pPr marL="742950" indent="-742950">
              <a:buFont typeface="+mj-lt"/>
              <a:buAutoNum type="arabicPeriod"/>
            </a:pP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Course correct</a:t>
            </a:r>
          </a:p>
        </p:txBody>
      </p:sp>
    </p:spTree>
    <p:extLst>
      <p:ext uri="{BB962C8B-B14F-4D97-AF65-F5344CB8AC3E}">
        <p14:creationId xmlns:p14="http://schemas.microsoft.com/office/powerpoint/2010/main" val="375922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72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Development Risk</a:t>
            </a:r>
            <a:endParaRPr lang="en-US" dirty="0"/>
          </a:p>
        </p:txBody>
      </p:sp>
      <p:pic>
        <p:nvPicPr>
          <p:cNvPr id="4" name="Content Placeholder 3" descr="Chartv2.JP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968" r="-7968"/>
          <a:stretch>
            <a:fillRect/>
          </a:stretch>
        </p:blipFill>
        <p:spPr>
          <a:xfrm>
            <a:off x="457200" y="1200150"/>
            <a:ext cx="8229600" cy="3394075"/>
          </a:xfrm>
        </p:spPr>
      </p:pic>
    </p:spTree>
    <p:extLst>
      <p:ext uri="{BB962C8B-B14F-4D97-AF65-F5344CB8AC3E}">
        <p14:creationId xmlns:p14="http://schemas.microsoft.com/office/powerpoint/2010/main" val="266320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</a:t>
            </a:r>
            <a:endParaRPr lang="en-US" dirty="0"/>
          </a:p>
        </p:txBody>
      </p:sp>
      <p:pic>
        <p:nvPicPr>
          <p:cNvPr id="4" name="Content Placeholder 3" descr="innovation_quote.tiff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25" b="69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4728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research dominated by mobile</a:t>
            </a:r>
          </a:p>
          <a:p>
            <a:pPr lvl="1"/>
            <a:r>
              <a:rPr lang="en-US" dirty="0" smtClean="0"/>
              <a:t>Low power / </a:t>
            </a:r>
            <a:r>
              <a:rPr lang="en-US" dirty="0" smtClean="0"/>
              <a:t>cost, 1st</a:t>
            </a:r>
            <a:endParaRPr lang="en-US" dirty="0" smtClean="0"/>
          </a:p>
          <a:p>
            <a:pPr lvl="1"/>
            <a:r>
              <a:rPr lang="en-US" dirty="0" smtClean="0"/>
              <a:t>compute </a:t>
            </a:r>
            <a:r>
              <a:rPr lang="en-US" dirty="0" smtClean="0"/>
              <a:t>&amp; </a:t>
            </a:r>
            <a:r>
              <a:rPr lang="en-US" dirty="0" smtClean="0"/>
              <a:t>storage, 2nd</a:t>
            </a:r>
            <a:endParaRPr lang="en-US" dirty="0" smtClean="0"/>
          </a:p>
          <a:p>
            <a:r>
              <a:rPr lang="en-US" dirty="0" err="1" smtClean="0"/>
              <a:t>IoT</a:t>
            </a:r>
            <a:r>
              <a:rPr lang="en-US" dirty="0" smtClean="0"/>
              <a:t> – 50B devices by 2020</a:t>
            </a:r>
            <a:endParaRPr lang="en-US" dirty="0" smtClean="0"/>
          </a:p>
          <a:p>
            <a:endParaRPr lang="en-US" sz="2400" dirty="0" smtClean="0"/>
          </a:p>
          <a:p>
            <a:r>
              <a:rPr lang="en-US" dirty="0" smtClean="0"/>
              <a:t>PC GPUs are an outlier</a:t>
            </a:r>
            <a:endParaRPr lang="en-US" dirty="0"/>
          </a:p>
        </p:txBody>
      </p:sp>
      <p:pic>
        <p:nvPicPr>
          <p:cNvPr id="5" name="Picture 4" descr="rasp_a_plu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1905" y="1975638"/>
            <a:ext cx="3601962" cy="29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8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430</Words>
  <Application>Microsoft Macintosh PowerPoint</Application>
  <PresentationFormat>On-screen Show (16:9)</PresentationFormat>
  <Paragraphs>113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Pattern</vt:lpstr>
      <vt:lpstr>Anti-Pattern</vt:lpstr>
      <vt:lpstr>Trends Exercise</vt:lpstr>
      <vt:lpstr>Predictions</vt:lpstr>
      <vt:lpstr>Game Development Risk</vt:lpstr>
      <vt:lpstr>Innovation</vt:lpstr>
      <vt:lpstr>Hardware</vt:lpstr>
      <vt:lpstr>GPU Compute vs Textures</vt:lpstr>
      <vt:lpstr>Customer Segmentation</vt:lpstr>
      <vt:lpstr>PowerPoint Presentation</vt:lpstr>
      <vt:lpstr>Communication Facts</vt:lpstr>
      <vt:lpstr>Ubiquitous Connectivity</vt:lpstr>
      <vt:lpstr>Wrapping up</vt:lpstr>
      <vt:lpstr>fin</vt:lpstr>
      <vt:lpstr>Neruogaming</vt:lpstr>
      <vt:lpstr>PowerPoint Presentation</vt:lpstr>
      <vt:lpstr>Goals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Boyd Multerer</dc:creator>
  <cp:lastModifiedBy>Boyd Multerer</cp:lastModifiedBy>
  <cp:revision>36</cp:revision>
  <dcterms:created xsi:type="dcterms:W3CDTF">2015-05-04T00:13:37Z</dcterms:created>
  <dcterms:modified xsi:type="dcterms:W3CDTF">2015-05-04T02:45:20Z</dcterms:modified>
</cp:coreProperties>
</file>