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77" r:id="rId4"/>
    <p:sldId id="272" r:id="rId5"/>
    <p:sldId id="275" r:id="rId6"/>
    <p:sldId id="268" r:id="rId7"/>
    <p:sldId id="258" r:id="rId8"/>
    <p:sldId id="261" r:id="rId9"/>
    <p:sldId id="260" r:id="rId10"/>
    <p:sldId id="262" r:id="rId11"/>
    <p:sldId id="259" r:id="rId12"/>
    <p:sldId id="278" r:id="rId13"/>
    <p:sldId id="263" r:id="rId14"/>
    <p:sldId id="265" r:id="rId15"/>
    <p:sldId id="266" r:id="rId16"/>
    <p:sldId id="274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3662A5-EF7D-EB4E-BD2D-14FA9458B51F}">
          <p14:sldIdLst>
            <p14:sldId id="257"/>
            <p14:sldId id="256"/>
            <p14:sldId id="277"/>
            <p14:sldId id="272"/>
            <p14:sldId id="275"/>
            <p14:sldId id="268"/>
            <p14:sldId id="258"/>
            <p14:sldId id="261"/>
            <p14:sldId id="260"/>
            <p14:sldId id="262"/>
            <p14:sldId id="259"/>
            <p14:sldId id="278"/>
            <p14:sldId id="263"/>
            <p14:sldId id="265"/>
            <p14:sldId id="266"/>
            <p14:sldId id="274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3" autoAdjust="0"/>
  </p:normalViewPr>
  <p:slideViewPr>
    <p:cSldViewPr snapToGrid="0" snapToObjects="1">
      <p:cViewPr varScale="1">
        <p:scale>
          <a:sx n="101" d="100"/>
          <a:sy n="101" d="100"/>
        </p:scale>
        <p:origin x="-24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516-1C17-1546-97E4-DDE41D8F7F0E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62C9E-E039-1D4B-B0DD-27D2F5375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Trends that are technical carry less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Chart is really state of things now</a:t>
            </a:r>
          </a:p>
          <a:p>
            <a:r>
              <a:rPr lang="en-US" dirty="0" smtClean="0"/>
              <a:t>What are the </a:t>
            </a:r>
            <a:r>
              <a:rPr lang="en-US" dirty="0" err="1" smtClean="0"/>
              <a:t>implicatinos</a:t>
            </a:r>
            <a:r>
              <a:rPr lang="en-US" dirty="0" smtClean="0"/>
              <a:t>???</a:t>
            </a:r>
          </a:p>
          <a:p>
            <a:r>
              <a:rPr lang="en-US" smtClean="0"/>
              <a:t>Over 10 years?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8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some subtly</a:t>
            </a:r>
            <a:r>
              <a:rPr lang="en-US" baseline="0" dirty="0" smtClean="0"/>
              <a:t> here.</a:t>
            </a:r>
          </a:p>
          <a:p>
            <a:r>
              <a:rPr lang="en-US" baseline="0" dirty="0" smtClean="0"/>
              <a:t>Consoles have indie games, but that isn’t the primary business model</a:t>
            </a:r>
          </a:p>
          <a:p>
            <a:r>
              <a:rPr lang="en-US" baseline="0" dirty="0" smtClean="0"/>
              <a:t>AAA is where the money is on a console.</a:t>
            </a:r>
          </a:p>
          <a:p>
            <a:r>
              <a:rPr lang="en-US" baseline="0" dirty="0" smtClean="0"/>
              <a:t>Bring up TV and Music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2779C-508E-8444-A7D4-4A51A9851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Geosynch</a:t>
            </a:r>
            <a:r>
              <a:rPr lang="en-US" baseline="0" dirty="0" smtClean="0"/>
              <a:t> -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42,164 km from center of earth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– 160 to 2000 km</a:t>
            </a:r>
          </a:p>
          <a:p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SpaceX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aiming at 1100 km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Wikipedia user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Cmglee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62C9E-E039-1D4B-B0DD-27D2F5375E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7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F996-962D-5941-8D50-A0A85C539B24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B55B-40F3-7145-934E-53DFCB239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oyd.multer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82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609956"/>
              </p:ext>
            </p:extLst>
          </p:nvPr>
        </p:nvGraphicFramePr>
        <p:xfrm>
          <a:off x="457200" y="1200148"/>
          <a:ext cx="8229600" cy="348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Insensitive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AAA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Hardware: +$2000</a:t>
                      </a:r>
                    </a:p>
                    <a:p>
                      <a:r>
                        <a:rPr lang="en-US" baseline="0" dirty="0" smtClean="0"/>
                        <a:t>Hi wattage video cards</a:t>
                      </a:r>
                    </a:p>
                    <a:p>
                      <a:r>
                        <a:rPr lang="en-US" baseline="0" dirty="0" smtClean="0"/>
                        <a:t>Hi cost gaming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  <a:endParaRPr lang="en-US" sz="2400" baseline="0" dirty="0" smtClean="0"/>
                    </a:p>
                    <a:p>
                      <a:r>
                        <a:rPr lang="en-US" baseline="0" dirty="0" smtClean="0"/>
                        <a:t>Best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Price Sensitive</a:t>
                      </a:r>
                    </a:p>
                    <a:p>
                      <a:r>
                        <a:rPr lang="en-US" dirty="0" smtClean="0"/>
                        <a:t>AAA</a:t>
                      </a:r>
                      <a:r>
                        <a:rPr lang="en-US" baseline="0" dirty="0" smtClean="0"/>
                        <a:t> Gamer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~$300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Power constrained package</a:t>
                      </a:r>
                    </a:p>
                    <a:p>
                      <a:r>
                        <a:rPr lang="en-US" sz="1800" dirty="0" smtClean="0"/>
                        <a:t>Low cost console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$50+</a:t>
                      </a:r>
                    </a:p>
                    <a:p>
                      <a:r>
                        <a:rPr lang="en-US" dirty="0" smtClean="0"/>
                        <a:t>Good</a:t>
                      </a:r>
                      <a:r>
                        <a:rPr lang="en-US" baseline="0" dirty="0" smtClean="0"/>
                        <a:t> graphical fidelity</a:t>
                      </a:r>
                    </a:p>
                    <a:p>
                      <a:r>
                        <a:rPr lang="en-US" baseline="0" dirty="0" smtClean="0"/>
                        <a:t>100s to choose from</a:t>
                      </a:r>
                      <a:endParaRPr lang="en-US" dirty="0"/>
                    </a:p>
                  </a:txBody>
                  <a:tcPr/>
                </a:tc>
              </a:tr>
              <a:tr h="110176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Mobile Gamer</a:t>
                      </a:r>
                    </a:p>
                    <a:p>
                      <a:r>
                        <a:rPr lang="en-US" dirty="0" smtClean="0"/>
                        <a:t>Social, casual, innovative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Hardware: $0 - $800</a:t>
                      </a:r>
                    </a:p>
                    <a:p>
                      <a:r>
                        <a:rPr lang="en-US" dirty="0" smtClean="0"/>
                        <a:t>Low power devices</a:t>
                      </a:r>
                    </a:p>
                    <a:p>
                      <a:r>
                        <a:rPr lang="en-US" baseline="0" dirty="0" smtClean="0"/>
                        <a:t>Prices run low to 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Games: $0</a:t>
                      </a:r>
                      <a:r>
                        <a:rPr lang="en-US" sz="2400" baseline="0" dirty="0" smtClean="0"/>
                        <a:t> - $5</a:t>
                      </a:r>
                    </a:p>
                    <a:p>
                      <a:r>
                        <a:rPr lang="en-US" baseline="0" dirty="0" smtClean="0"/>
                        <a:t>Wants fun, innovation, but not willing to pay much</a:t>
                      </a:r>
                    </a:p>
                    <a:p>
                      <a:r>
                        <a:rPr lang="en-US" baseline="0" dirty="0" smtClean="0"/>
                        <a:t>1000s to choose from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4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pic>
        <p:nvPicPr>
          <p:cNvPr id="4" name="Content Placeholder 3" descr="innovation_quote.tiff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25" b="6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7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 according to Bob </a:t>
            </a:r>
            <a:r>
              <a:rPr lang="en-US" dirty="0" err="1" smtClean="0"/>
              <a:t>Lefsetz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Nobody wants to watch the Discovery Channel. 2.9 million people viewed “Naked and Afraid.” But a hundred million paid for it. More than a buck a month. The CEO made $156 million. Now what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Lawsuits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Piracy is disruptive, sure it’s theft, but it breaks the logjam. You might be bitching you’re making less money on recorded music, but you’re simultaneously complaining about your cable bill.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728498"/>
            <a:ext cx="628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Subscribe here</a:t>
            </a:r>
            <a:r>
              <a:rPr lang="en-US" dirty="0"/>
              <a:t>: http://</a:t>
            </a:r>
            <a:r>
              <a:rPr lang="en-US" dirty="0" err="1"/>
              <a:t>www.lefsetz.com</a:t>
            </a:r>
            <a:r>
              <a:rPr lang="en-US" dirty="0"/>
              <a:t>/lists/?p=</a:t>
            </a:r>
            <a:r>
              <a:rPr lang="en-US" dirty="0" err="1"/>
              <a:t>subscribe&amp;id</a:t>
            </a:r>
            <a:r>
              <a:rPr lang="en-US" dirty="0"/>
              <a:t>=1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68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s6_launch_39a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774168"/>
            <a:ext cx="241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Image from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spacex.com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4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683276" cy="3394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Geo 35,786 km, ~240ms</a:t>
            </a:r>
          </a:p>
          <a:p>
            <a:r>
              <a:rPr lang="en-US" dirty="0" smtClean="0"/>
              <a:t>LEO 1,100 km, ~7ms</a:t>
            </a:r>
          </a:p>
          <a:p>
            <a:endParaRPr lang="en-US" sz="1200" dirty="0" smtClean="0"/>
          </a:p>
          <a:p>
            <a:r>
              <a:rPr lang="en-US" dirty="0" smtClean="0"/>
              <a:t>C In Space – 1.0</a:t>
            </a:r>
          </a:p>
          <a:p>
            <a:pPr lvl="1"/>
            <a:r>
              <a:rPr lang="en-US" dirty="0" smtClean="0"/>
              <a:t>299792.5 km/s</a:t>
            </a:r>
          </a:p>
          <a:p>
            <a:r>
              <a:rPr lang="en-US" dirty="0" smtClean="0"/>
              <a:t>C in Glass – 1.52</a:t>
            </a:r>
          </a:p>
          <a:p>
            <a:pPr lvl="1"/>
            <a:r>
              <a:rPr lang="en-US" dirty="0" smtClean="0"/>
              <a:t>455684.5 km/s</a:t>
            </a:r>
          </a:p>
        </p:txBody>
      </p:sp>
      <p:pic>
        <p:nvPicPr>
          <p:cNvPr id="4" name="Picture 3" descr="2000px-Comparison_satellite_navigation_orbits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5333" y="1200151"/>
            <a:ext cx="3836912" cy="3836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21809" y="4869636"/>
            <a:ext cx="122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W</a:t>
            </a:r>
            <a:r>
              <a:rPr lang="en-US" sz="1100" dirty="0" err="1" smtClean="0">
                <a:solidFill>
                  <a:schemeClr val="bg2">
                    <a:lumMod val="75000"/>
                  </a:schemeClr>
                </a:solidFill>
              </a:rPr>
              <a:t>ikipedia:Cmglee</a:t>
            </a:r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747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Ubiquitous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767562" cy="3613755"/>
          </a:xfrm>
        </p:spPr>
        <p:txBody>
          <a:bodyPr>
            <a:normAutofit/>
          </a:bodyPr>
          <a:lstStyle/>
          <a:p>
            <a:r>
              <a:rPr lang="en-US" dirty="0" smtClean="0"/>
              <a:t>Tune after Shipping</a:t>
            </a:r>
          </a:p>
          <a:p>
            <a:r>
              <a:rPr lang="en-US" dirty="0" smtClean="0"/>
              <a:t>The end of DRM</a:t>
            </a:r>
            <a:endParaRPr lang="en-US" dirty="0"/>
          </a:p>
          <a:p>
            <a:pPr lvl="1"/>
            <a:r>
              <a:rPr lang="en-US" sz="2400" dirty="0" smtClean="0"/>
              <a:t>Logic in cloud can’t be stolen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Rethink CDN Strategies &amp; fencing</a:t>
            </a:r>
            <a:endParaRPr lang="en-US" dirty="0"/>
          </a:p>
          <a:p>
            <a:r>
              <a:rPr lang="en-US" dirty="0" smtClean="0"/>
              <a:t>Bidirectional communication everywhere</a:t>
            </a:r>
          </a:p>
          <a:p>
            <a:r>
              <a:rPr lang="en-US" dirty="0" smtClean="0"/>
              <a:t>Rethink the way we size our audiences</a:t>
            </a:r>
          </a:p>
        </p:txBody>
      </p:sp>
    </p:spTree>
    <p:extLst>
      <p:ext uri="{BB962C8B-B14F-4D97-AF65-F5344CB8AC3E}">
        <p14:creationId xmlns:p14="http://schemas.microsoft.com/office/powerpoint/2010/main" val="400319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about investment strategies</a:t>
            </a:r>
            <a:endParaRPr lang="en-US" dirty="0"/>
          </a:p>
          <a:p>
            <a:endParaRPr lang="en-US" sz="500" dirty="0"/>
          </a:p>
          <a:p>
            <a:r>
              <a:rPr lang="en-US" dirty="0" smtClean="0"/>
              <a:t>All predictions involve risk</a:t>
            </a:r>
          </a:p>
          <a:p>
            <a:endParaRPr lang="en-US" sz="400" dirty="0"/>
          </a:p>
          <a:p>
            <a:r>
              <a:rPr lang="en-US" dirty="0" smtClean="0"/>
              <a:t>Focus on a few that matter</a:t>
            </a:r>
          </a:p>
          <a:p>
            <a:endParaRPr lang="en-US" sz="600" dirty="0"/>
          </a:p>
          <a:p>
            <a:r>
              <a:rPr lang="en-US" dirty="0" smtClean="0"/>
              <a:t>Collect data as you go, then course correct</a:t>
            </a:r>
          </a:p>
        </p:txBody>
      </p:sp>
    </p:spTree>
    <p:extLst>
      <p:ext uri="{BB962C8B-B14F-4D97-AF65-F5344CB8AC3E}">
        <p14:creationId xmlns:p14="http://schemas.microsoft.com/office/powerpoint/2010/main" val="82769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10516"/>
          </a:xfrm>
        </p:spPr>
        <p:txBody>
          <a:bodyPr>
            <a:normAutofit/>
          </a:bodyPr>
          <a:lstStyle/>
          <a:p>
            <a:r>
              <a:rPr lang="en-US" dirty="0" smtClean="0"/>
              <a:t>Blog: </a:t>
            </a:r>
            <a:r>
              <a:rPr lang="en-US" dirty="0" smtClean="0">
                <a:hlinkClick r:id="rId2"/>
              </a:rPr>
              <a:t>http://boyd.multerer.com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(I update it sometimes…)</a:t>
            </a:r>
          </a:p>
          <a:p>
            <a:endParaRPr lang="en-US" sz="2000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BoydMulterer</a:t>
            </a:r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This slide deck can be found at…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boydm</a:t>
            </a:r>
            <a:r>
              <a:rPr lang="en-US" dirty="0"/>
              <a:t>/presentations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5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 for </a:t>
            </a:r>
            <a:r>
              <a:rPr lang="en-US" dirty="0"/>
              <a:t>G</a:t>
            </a:r>
            <a:r>
              <a:rPr lang="en-US" dirty="0" smtClean="0"/>
              <a:t>reat Exits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Boyd Multerer</a:t>
            </a:r>
          </a:p>
          <a:p>
            <a:r>
              <a:rPr lang="en-US" dirty="0" smtClean="0"/>
              <a:t>FMX, May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2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 through your timeline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8139" y="2693029"/>
            <a:ext cx="7887140" cy="826432"/>
            <a:chOff x="298139" y="3106245"/>
            <a:chExt cx="7887140" cy="8264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41830" y="3231979"/>
              <a:ext cx="744344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616096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616785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24174" y="3106245"/>
              <a:ext cx="251468" cy="2514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139" y="3395440"/>
              <a:ext cx="887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Start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50391" y="3396906"/>
              <a:ext cx="809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Ship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08073" y="3409457"/>
              <a:ext cx="718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Exit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3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4" name="Picture 3" descr="Pictur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3" y="950989"/>
            <a:ext cx="8137714" cy="32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27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6560"/>
            <a:ext cx="8229600" cy="3628218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Identify trends you have no control of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Choose 3 or 4 for your timeframe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Make predictions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/>
              <a:t>Course correct</a:t>
            </a:r>
          </a:p>
        </p:txBody>
      </p:sp>
    </p:spTree>
    <p:extLst>
      <p:ext uri="{BB962C8B-B14F-4D97-AF65-F5344CB8AC3E}">
        <p14:creationId xmlns:p14="http://schemas.microsoft.com/office/powerpoint/2010/main" val="375922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AAA Game </a:t>
            </a:r>
            <a:r>
              <a:rPr lang="en-US" dirty="0" smtClean="0"/>
              <a:t>Development Risk</a:t>
            </a:r>
            <a:endParaRPr lang="en-US" dirty="0"/>
          </a:p>
        </p:txBody>
      </p:sp>
      <p:pic>
        <p:nvPicPr>
          <p:cNvPr id="4" name="Content Placeholder 3" descr="Chartv2.JP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68" r="-7968"/>
          <a:stretch>
            <a:fillRect/>
          </a:stretch>
        </p:blipFill>
        <p:spPr>
          <a:xfrm>
            <a:off x="457200" y="1200150"/>
            <a:ext cx="8229600" cy="3394075"/>
          </a:xfrm>
        </p:spPr>
      </p:pic>
    </p:spTree>
    <p:extLst>
      <p:ext uri="{BB962C8B-B14F-4D97-AF65-F5344CB8AC3E}">
        <p14:creationId xmlns:p14="http://schemas.microsoft.com/office/powerpoint/2010/main" val="266320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Compute </a:t>
            </a:r>
            <a:r>
              <a:rPr lang="en-US" dirty="0" err="1" smtClean="0"/>
              <a:t>vs</a:t>
            </a:r>
            <a:r>
              <a:rPr lang="en-US" dirty="0" smtClean="0"/>
              <a:t> Textures</a:t>
            </a:r>
            <a:endParaRPr lang="en-US" dirty="0"/>
          </a:p>
        </p:txBody>
      </p:sp>
      <p:pic>
        <p:nvPicPr>
          <p:cNvPr id="4" name="Picture 3" descr="Supercomputer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904" y="1366761"/>
            <a:ext cx="4481286" cy="2987524"/>
          </a:xfrm>
          <a:prstGeom prst="rect">
            <a:avLst/>
          </a:prstGeom>
        </p:spPr>
      </p:pic>
      <p:pic>
        <p:nvPicPr>
          <p:cNvPr id="5" name="Picture 4" descr="1280px-1600x1200-texture-is2003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777" y="1366761"/>
            <a:ext cx="3983366" cy="2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7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research dominated by mobile</a:t>
            </a:r>
          </a:p>
          <a:p>
            <a:pPr lvl="1"/>
            <a:r>
              <a:rPr lang="en-US" dirty="0" smtClean="0"/>
              <a:t>Low power / cost, 1st</a:t>
            </a:r>
          </a:p>
          <a:p>
            <a:pPr lvl="1"/>
            <a:r>
              <a:rPr lang="en-US" dirty="0" smtClean="0"/>
              <a:t>compute &amp; storage, 2nd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– 50B devices by 2020</a:t>
            </a:r>
          </a:p>
          <a:p>
            <a:endParaRPr lang="en-US" sz="2400" dirty="0" smtClean="0"/>
          </a:p>
          <a:p>
            <a:r>
              <a:rPr lang="en-US" dirty="0" smtClean="0"/>
              <a:t>PC GPUs are an outlier</a:t>
            </a:r>
            <a:endParaRPr lang="en-US" dirty="0"/>
          </a:p>
        </p:txBody>
      </p:sp>
      <p:pic>
        <p:nvPicPr>
          <p:cNvPr id="5" name="Picture 4" descr="rasp_a_plu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905" y="1975638"/>
            <a:ext cx="3601962" cy="293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501</Words>
  <Application>Microsoft Macintosh PowerPoint</Application>
  <PresentationFormat>On-screen Show (16:9)</PresentationFormat>
  <Paragraphs>110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Predictions for Great Exits</vt:lpstr>
      <vt:lpstr>Predict through your timeline</vt:lpstr>
      <vt:lpstr>Pattern</vt:lpstr>
      <vt:lpstr>Trends Exercise</vt:lpstr>
      <vt:lpstr>Predictions</vt:lpstr>
      <vt:lpstr>AAA Game Development Risk</vt:lpstr>
      <vt:lpstr>GPU Compute vs Textures</vt:lpstr>
      <vt:lpstr>Hardware</vt:lpstr>
      <vt:lpstr>Customer Segmentation</vt:lpstr>
      <vt:lpstr>Innovation</vt:lpstr>
      <vt:lpstr>The world according to Bob Lefsetz</vt:lpstr>
      <vt:lpstr>PowerPoint Presentation</vt:lpstr>
      <vt:lpstr>Communication Facts</vt:lpstr>
      <vt:lpstr>Ubiquitous Connectivity</vt:lpstr>
      <vt:lpstr>Wrapping up</vt:lpstr>
      <vt:lpstr>fin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 Multerer</dc:creator>
  <cp:lastModifiedBy>Boyd Multerer</cp:lastModifiedBy>
  <cp:revision>48</cp:revision>
  <dcterms:created xsi:type="dcterms:W3CDTF">2015-05-04T00:13:37Z</dcterms:created>
  <dcterms:modified xsi:type="dcterms:W3CDTF">2015-05-05T09:17:55Z</dcterms:modified>
</cp:coreProperties>
</file>