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5040313" cy="52212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00" userDrawn="1">
          <p15:clr>
            <a:srgbClr val="A4A3A4"/>
          </p15:clr>
        </p15:guide>
        <p15:guide id="2" pos="26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  <a:srgbClr val="B2B2B2"/>
    <a:srgbClr val="7F7F7F"/>
    <a:srgbClr val="4D60E9"/>
    <a:srgbClr val="524AE8"/>
    <a:srgbClr val="486EE6"/>
    <a:srgbClr val="3C64E4"/>
    <a:srgbClr val="F4A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>
      <p:cViewPr varScale="1">
        <p:scale>
          <a:sx n="166" d="100"/>
          <a:sy n="166" d="100"/>
        </p:scale>
        <p:origin x="-2616" y="-102"/>
      </p:cViewPr>
      <p:guideLst>
        <p:guide orient="horz" pos="1645"/>
        <p:guide pos="15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6" y="1621986"/>
            <a:ext cx="4284266" cy="11191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9" y="2958740"/>
            <a:ext cx="3528219" cy="13343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0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41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4231" y="209101"/>
            <a:ext cx="1134071" cy="4455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016" y="209101"/>
            <a:ext cx="3318207" cy="4455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5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44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1" y="3355165"/>
            <a:ext cx="4284266" cy="10370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151" y="2213007"/>
            <a:ext cx="4284266" cy="11421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17" y="1218312"/>
            <a:ext cx="2226138" cy="3445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2160" y="1218312"/>
            <a:ext cx="2226138" cy="3445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7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8" y="1168754"/>
            <a:ext cx="2227014" cy="487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018" y="1655827"/>
            <a:ext cx="2227014" cy="3008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60415" y="1168754"/>
            <a:ext cx="2227888" cy="487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0415" y="1655827"/>
            <a:ext cx="2227888" cy="3008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6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1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32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8" y="207889"/>
            <a:ext cx="1658228" cy="8847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24" y="207891"/>
            <a:ext cx="2817675" cy="4456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018" y="1092607"/>
            <a:ext cx="1658228" cy="35715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5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38" y="3654907"/>
            <a:ext cx="3024188" cy="4314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938" y="466532"/>
            <a:ext cx="3024188" cy="3132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938" y="4086392"/>
            <a:ext cx="3024188" cy="6127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0ED-3251-4D35-A7B8-197E14CB2CE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1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17" y="209093"/>
            <a:ext cx="4536283" cy="870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7" y="1218312"/>
            <a:ext cx="4536283" cy="3445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017" y="4839366"/>
            <a:ext cx="1176073" cy="277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F60ED-3251-4D35-A7B8-197E14CB2CED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2107" y="4839366"/>
            <a:ext cx="1596099" cy="277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2225" y="4839366"/>
            <a:ext cx="1176073" cy="277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FD05-ED2F-4469-9896-67E7765F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64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503932" y="3852465"/>
            <a:ext cx="4032448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GB" sz="1100" dirty="0"/>
              <a:t>S = Susceptible</a:t>
            </a:r>
          </a:p>
          <a:p>
            <a:r>
              <a:rPr lang="en-GB" sz="1100" dirty="0"/>
              <a:t>E = </a:t>
            </a:r>
            <a:r>
              <a:rPr lang="en-GB" sz="1100" dirty="0" smtClean="0"/>
              <a:t>Exposed/Latent</a:t>
            </a:r>
            <a:endParaRPr lang="en-GB" sz="1100" dirty="0"/>
          </a:p>
          <a:p>
            <a:r>
              <a:rPr lang="en-GB" sz="1100" dirty="0" err="1"/>
              <a:t>I</a:t>
            </a:r>
            <a:r>
              <a:rPr lang="en-GB" sz="1100" baseline="-25000" dirty="0" err="1"/>
              <a:t>p</a:t>
            </a:r>
            <a:r>
              <a:rPr lang="en-GB" sz="1100" dirty="0"/>
              <a:t> = </a:t>
            </a:r>
            <a:r>
              <a:rPr lang="en-GB" sz="1100" dirty="0" smtClean="0"/>
              <a:t>Pre-symptomatic infectious </a:t>
            </a:r>
            <a:endParaRPr lang="en-GB" sz="1100" dirty="0" smtClean="0">
              <a:sym typeface="Symbol"/>
            </a:endParaRPr>
          </a:p>
          <a:p>
            <a:r>
              <a:rPr lang="en-GB" sz="1100" dirty="0" err="1" smtClean="0"/>
              <a:t>I</a:t>
            </a:r>
            <a:r>
              <a:rPr lang="en-GB" sz="1100" baseline="-25000" dirty="0" err="1" smtClean="0"/>
              <a:t>a</a:t>
            </a:r>
            <a:r>
              <a:rPr lang="en-GB" sz="1100" dirty="0" smtClean="0"/>
              <a:t> </a:t>
            </a:r>
            <a:r>
              <a:rPr lang="en-GB" sz="1100" dirty="0"/>
              <a:t>= </a:t>
            </a:r>
            <a:r>
              <a:rPr lang="en-GB" sz="1100" dirty="0" smtClean="0"/>
              <a:t>Asymptomatic infectious </a:t>
            </a:r>
            <a:endParaRPr lang="en-GB" sz="1100" dirty="0"/>
          </a:p>
          <a:p>
            <a:r>
              <a:rPr lang="en-GB" sz="1100" dirty="0" smtClean="0"/>
              <a:t>I</a:t>
            </a:r>
            <a:r>
              <a:rPr lang="en-GB" sz="1100" baseline="-25000" dirty="0" smtClean="0"/>
              <a:t>s</a:t>
            </a:r>
            <a:r>
              <a:rPr lang="en-GB" sz="1100" dirty="0" smtClean="0"/>
              <a:t> </a:t>
            </a:r>
            <a:r>
              <a:rPr lang="en-GB" sz="1100" dirty="0"/>
              <a:t>= </a:t>
            </a:r>
            <a:r>
              <a:rPr lang="en-GB" sz="1100" dirty="0" smtClean="0"/>
              <a:t>Symptomatic  infectious</a:t>
            </a:r>
            <a:endParaRPr lang="en-GB" sz="1100" dirty="0"/>
          </a:p>
          <a:p>
            <a:r>
              <a:rPr lang="en-GB" sz="1100" dirty="0" smtClean="0"/>
              <a:t>R = Removed (recovered and </a:t>
            </a:r>
          </a:p>
          <a:p>
            <a:r>
              <a:rPr lang="en-GB" sz="1100"/>
              <a:t> </a:t>
            </a:r>
            <a:r>
              <a:rPr lang="en-GB" sz="1100" smtClean="0"/>
              <a:t>      </a:t>
            </a:r>
            <a:r>
              <a:rPr lang="en-GB" sz="1100" smtClean="0"/>
              <a:t>immune, </a:t>
            </a:r>
            <a:r>
              <a:rPr lang="en-GB" sz="1100" dirty="0" smtClean="0"/>
              <a:t>or dead)</a:t>
            </a:r>
          </a:p>
          <a:p>
            <a:r>
              <a:rPr lang="en-GB" sz="1100" dirty="0" err="1" smtClean="0"/>
              <a:t>H</a:t>
            </a:r>
            <a:r>
              <a:rPr lang="en-GB" sz="1100" baseline="-25000" dirty="0" err="1" smtClean="0"/>
              <a:t>wait</a:t>
            </a:r>
            <a:r>
              <a:rPr lang="en-GB" sz="1100" dirty="0" smtClean="0"/>
              <a:t> </a:t>
            </a:r>
            <a:r>
              <a:rPr lang="en-GB" sz="1100" dirty="0"/>
              <a:t>= Holding category for </a:t>
            </a:r>
            <a:r>
              <a:rPr lang="en-GB" sz="1100" dirty="0" smtClean="0"/>
              <a:t>H</a:t>
            </a:r>
          </a:p>
          <a:p>
            <a:r>
              <a:rPr lang="en-GB" sz="1100" dirty="0" err="1" smtClean="0"/>
              <a:t>ICU</a:t>
            </a:r>
            <a:r>
              <a:rPr lang="en-GB" sz="1100" baseline="-25000" dirty="0" err="1" smtClean="0"/>
              <a:t>wait</a:t>
            </a:r>
            <a:r>
              <a:rPr lang="en-GB" sz="1100" dirty="0" smtClean="0"/>
              <a:t>= Holding category for ICU </a:t>
            </a:r>
          </a:p>
          <a:p>
            <a:r>
              <a:rPr lang="en-GB" sz="1100" dirty="0" err="1"/>
              <a:t>ICU</a:t>
            </a:r>
            <a:r>
              <a:rPr lang="en-GB" sz="1100" baseline="-25000" dirty="0" err="1"/>
              <a:t>wait</a:t>
            </a:r>
            <a:r>
              <a:rPr lang="en-GB" sz="1100" dirty="0"/>
              <a:t>= Holding category for D</a:t>
            </a:r>
          </a:p>
          <a:p>
            <a:r>
              <a:rPr lang="en-GB" sz="1100" dirty="0" smtClean="0"/>
              <a:t>H </a:t>
            </a:r>
            <a:r>
              <a:rPr lang="en-GB" sz="1100" dirty="0"/>
              <a:t>= </a:t>
            </a:r>
            <a:r>
              <a:rPr lang="en-GB" sz="1100" dirty="0" smtClean="0"/>
              <a:t>Non-ICU hospital patient</a:t>
            </a:r>
            <a:endParaRPr lang="en-GB" sz="1100" dirty="0"/>
          </a:p>
          <a:p>
            <a:r>
              <a:rPr lang="en-GB" sz="1100" dirty="0"/>
              <a:t>ICU = ICU patient</a:t>
            </a:r>
          </a:p>
          <a:p>
            <a:r>
              <a:rPr lang="en-GB" sz="1100" dirty="0" smtClean="0"/>
              <a:t>D </a:t>
            </a:r>
            <a:r>
              <a:rPr lang="en-GB" sz="1100" dirty="0"/>
              <a:t>= </a:t>
            </a:r>
            <a:r>
              <a:rPr lang="en-GB" sz="1100" dirty="0" smtClean="0"/>
              <a:t>Death</a:t>
            </a:r>
          </a:p>
          <a:p>
            <a:r>
              <a:rPr lang="en-GB" sz="1100" dirty="0" err="1" smtClean="0"/>
              <a:t>Recup</a:t>
            </a:r>
            <a:r>
              <a:rPr lang="en-GB" sz="1100" dirty="0" smtClean="0"/>
              <a:t> = Recuperating</a:t>
            </a:r>
            <a:endParaRPr lang="en-GB" sz="11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54549" y="143892"/>
            <a:ext cx="4813879" cy="3636565"/>
            <a:chOff x="356829" y="143892"/>
            <a:chExt cx="4813879" cy="3636565"/>
          </a:xfrm>
        </p:grpSpPr>
        <p:grpSp>
          <p:nvGrpSpPr>
            <p:cNvPr id="92" name="Group 91"/>
            <p:cNvGrpSpPr/>
            <p:nvPr/>
          </p:nvGrpSpPr>
          <p:grpSpPr>
            <a:xfrm>
              <a:off x="356829" y="143892"/>
              <a:ext cx="3931931" cy="3636565"/>
              <a:chOff x="356829" y="143892"/>
              <a:chExt cx="3931931" cy="3636565"/>
            </a:xfrm>
          </p:grpSpPr>
          <p:grpSp>
            <p:nvGrpSpPr>
              <p:cNvPr id="98" name="Group 97"/>
              <p:cNvGrpSpPr>
                <a:grpSpLocks noChangeAspect="1"/>
              </p:cNvGrpSpPr>
              <p:nvPr/>
            </p:nvGrpSpPr>
            <p:grpSpPr>
              <a:xfrm>
                <a:off x="356829" y="143892"/>
                <a:ext cx="3931931" cy="3636565"/>
                <a:chOff x="58591" y="431922"/>
                <a:chExt cx="4194954" cy="3879830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58591" y="3233164"/>
                  <a:ext cx="592958" cy="576065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648524" y="2483761"/>
                  <a:ext cx="592958" cy="5760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600" baseline="-25000" dirty="0" err="1">
                      <a:solidFill>
                        <a:schemeClr val="tx1"/>
                      </a:solidFill>
                    </a:rPr>
                    <a:t>p</a:t>
                  </a:r>
                  <a:endParaRPr lang="en-GB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3271588" y="3232979"/>
                  <a:ext cx="592958" cy="576065"/>
                </a:xfrm>
                <a:prstGeom prst="ellipse">
                  <a:avLst/>
                </a:prstGeom>
                <a:solidFill>
                  <a:srgbClr val="4D60E9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706663" y="3525663"/>
                  <a:ext cx="31650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/>
                <p:cNvSpPr/>
                <p:nvPr/>
              </p:nvSpPr>
              <p:spPr>
                <a:xfrm>
                  <a:off x="1066703" y="3234074"/>
                  <a:ext cx="592958" cy="576065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2647601" y="2483760"/>
                  <a:ext cx="592958" cy="576065"/>
                </a:xfrm>
                <a:prstGeom prst="ellipse">
                  <a:avLst/>
                </a:prstGeom>
                <a:solidFill>
                  <a:srgbClr val="FF3B3B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 smtClean="0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600" baseline="-25000" dirty="0" smtClean="0">
                      <a:solidFill>
                        <a:schemeClr val="tx1"/>
                      </a:solidFill>
                    </a:rPr>
                    <a:t>s</a:t>
                  </a:r>
                  <a:endParaRPr lang="en-GB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152611" y="3735687"/>
                  <a:ext cx="592958" cy="5760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GB" sz="1600" baseline="-25000" dirty="0" err="1">
                      <a:solidFill>
                        <a:schemeClr val="tx1"/>
                      </a:solidFill>
                    </a:rPr>
                    <a:t>a</a:t>
                  </a:r>
                  <a:endParaRPr lang="en-GB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7" name="Straight Arrow Connector 106"/>
                <p:cNvCxnSpPr/>
                <p:nvPr/>
              </p:nvCxnSpPr>
              <p:spPr>
                <a:xfrm flipV="1">
                  <a:off x="1522675" y="3023615"/>
                  <a:ext cx="192100" cy="21680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1618724" y="3735687"/>
                  <a:ext cx="478850" cy="2880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>
                  <a:off x="1945003" y="1412141"/>
                  <a:ext cx="659060" cy="5319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V="1">
                  <a:off x="1945003" y="869300"/>
                  <a:ext cx="630590" cy="53291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Group 110"/>
                <p:cNvGrpSpPr/>
                <p:nvPr/>
              </p:nvGrpSpPr>
              <p:grpSpPr>
                <a:xfrm>
                  <a:off x="2617091" y="431922"/>
                  <a:ext cx="606574" cy="576065"/>
                  <a:chOff x="3858121" y="727549"/>
                  <a:chExt cx="606574" cy="576065"/>
                </a:xfrm>
                <a:solidFill>
                  <a:srgbClr val="B2B2B2"/>
                </a:solidFill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3871737" y="727549"/>
                    <a:ext cx="592958" cy="576065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1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3858121" y="826373"/>
                    <a:ext cx="598426" cy="3612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err="1" smtClean="0"/>
                      <a:t>H</a:t>
                    </a:r>
                    <a:r>
                      <a:rPr lang="en-GB" sz="1600" baseline="-25000" dirty="0" err="1" smtClean="0"/>
                      <a:t>wait</a:t>
                    </a:r>
                    <a:endParaRPr lang="en-GB" sz="1600" baseline="-25000" dirty="0"/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558522" y="1124109"/>
                  <a:ext cx="850481" cy="576065"/>
                  <a:chOff x="3583528" y="1700174"/>
                  <a:chExt cx="850481" cy="576065"/>
                </a:xfrm>
              </p:grpSpPr>
              <p:sp>
                <p:nvSpPr>
                  <p:cNvPr id="130" name="Oval 129"/>
                  <p:cNvSpPr/>
                  <p:nvPr/>
                </p:nvSpPr>
                <p:spPr>
                  <a:xfrm>
                    <a:off x="3672607" y="1700174"/>
                    <a:ext cx="592958" cy="576065"/>
                  </a:xfrm>
                  <a:prstGeom prst="ellipse">
                    <a:avLst/>
                  </a:prstGeom>
                  <a:solidFill>
                    <a:srgbClr val="B2B2B2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583528" y="1789097"/>
                    <a:ext cx="850481" cy="3612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err="1" smtClean="0"/>
                      <a:t>ICU</a:t>
                    </a:r>
                    <a:r>
                      <a:rPr lang="en-GB" sz="1600" baseline="-25000" dirty="0" err="1" smtClean="0"/>
                      <a:t>wait</a:t>
                    </a:r>
                    <a:endParaRPr lang="en-GB" sz="1600" baseline="-25000" dirty="0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647601" y="1800075"/>
                  <a:ext cx="867375" cy="576065"/>
                  <a:chOff x="3871737" y="2592163"/>
                  <a:chExt cx="867375" cy="576065"/>
                </a:xfrm>
              </p:grpSpPr>
              <p:sp>
                <p:nvSpPr>
                  <p:cNvPr id="128" name="Oval 127"/>
                  <p:cNvSpPr/>
                  <p:nvPr/>
                </p:nvSpPr>
                <p:spPr>
                  <a:xfrm>
                    <a:off x="3871737" y="2592163"/>
                    <a:ext cx="592958" cy="576065"/>
                  </a:xfrm>
                  <a:prstGeom prst="ellipse">
                    <a:avLst/>
                  </a:prstGeom>
                  <a:solidFill>
                    <a:srgbClr val="B2B2B2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GB" sz="20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3888631" y="2699796"/>
                    <a:ext cx="850481" cy="3612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err="1" smtClean="0"/>
                      <a:t>D</a:t>
                    </a:r>
                    <a:r>
                      <a:rPr lang="en-GB" sz="1600" baseline="-25000" dirty="0" err="1" smtClean="0"/>
                      <a:t>wait</a:t>
                    </a:r>
                    <a:endParaRPr lang="en-GB" sz="1600" baseline="-25000" dirty="0"/>
                  </a:p>
                </p:txBody>
              </p:sp>
            </p:grpSp>
            <p:sp>
              <p:nvSpPr>
                <p:cNvPr id="114" name="Oval 113"/>
                <p:cNvSpPr/>
                <p:nvPr/>
              </p:nvSpPr>
              <p:spPr>
                <a:xfrm>
                  <a:off x="3638819" y="431922"/>
                  <a:ext cx="592958" cy="576065"/>
                </a:xfrm>
                <a:prstGeom prst="ellipse">
                  <a:avLst/>
                </a:prstGeom>
                <a:solidFill>
                  <a:srgbClr val="797979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3655713" y="1800075"/>
                  <a:ext cx="592958" cy="576065"/>
                </a:xfrm>
                <a:prstGeom prst="ellipse">
                  <a:avLst/>
                </a:prstGeom>
                <a:solidFill>
                  <a:srgbClr val="797979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3771804" y="536778"/>
                  <a:ext cx="326989" cy="361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/>
                    <a:t>H</a:t>
                  </a:r>
                  <a:endParaRPr lang="en-GB" sz="1600" baseline="-25000" dirty="0"/>
                </a:p>
              </p:txBody>
            </p:sp>
            <p:grpSp>
              <p:nvGrpSpPr>
                <p:cNvPr id="117" name="Group 116"/>
                <p:cNvGrpSpPr/>
                <p:nvPr/>
              </p:nvGrpSpPr>
              <p:grpSpPr>
                <a:xfrm>
                  <a:off x="3639825" y="1116205"/>
                  <a:ext cx="613720" cy="576065"/>
                  <a:chOff x="4664831" y="1692270"/>
                  <a:chExt cx="613720" cy="576065"/>
                </a:xfrm>
                <a:solidFill>
                  <a:srgbClr val="797979"/>
                </a:solidFill>
              </p:grpSpPr>
              <p:sp>
                <p:nvSpPr>
                  <p:cNvPr id="126" name="Oval 125"/>
                  <p:cNvSpPr/>
                  <p:nvPr/>
                </p:nvSpPr>
                <p:spPr>
                  <a:xfrm>
                    <a:off x="4664831" y="1692270"/>
                    <a:ext cx="592957" cy="576065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4720767" y="1789092"/>
                    <a:ext cx="557784" cy="3612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/>
                      <a:t>ICU</a:t>
                    </a:r>
                    <a:endParaRPr lang="en-GB" sz="1600" baseline="-25000" dirty="0"/>
                  </a:p>
                </p:txBody>
              </p:sp>
            </p:grp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2290839" y="2779698"/>
                  <a:ext cx="31650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2788998" y="3697153"/>
                  <a:ext cx="451561" cy="32656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958031" y="1412141"/>
                  <a:ext cx="65906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3799729" y="1918830"/>
                  <a:ext cx="260390" cy="361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/>
                    <a:t>D</a:t>
                  </a:r>
                  <a:endParaRPr lang="en-GB" sz="1600" baseline="-25000" dirty="0"/>
                </a:p>
              </p:txBody>
            </p: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3267823" y="1402215"/>
                  <a:ext cx="31650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3282370" y="2064492"/>
                  <a:ext cx="31650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3267823" y="700023"/>
                  <a:ext cx="31650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1945003" y="1412141"/>
                  <a:ext cx="0" cy="103600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9" name="Straight Arrow Connector 98"/>
              <p:cNvCxnSpPr/>
              <p:nvPr/>
            </p:nvCxnSpPr>
            <p:spPr>
              <a:xfrm>
                <a:off x="3249260" y="2607027"/>
                <a:ext cx="180055" cy="20368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/>
            <p:cNvCxnSpPr/>
            <p:nvPr/>
          </p:nvCxnSpPr>
          <p:spPr>
            <a:xfrm flipV="1">
              <a:off x="4288760" y="863972"/>
              <a:ext cx="207729" cy="18132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4290664" y="394606"/>
              <a:ext cx="205825" cy="18612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4428207" y="431924"/>
              <a:ext cx="742501" cy="539946"/>
              <a:chOff x="4333778" y="431924"/>
              <a:chExt cx="742501" cy="539946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4402060" y="431924"/>
                <a:ext cx="555779" cy="539946"/>
              </a:xfrm>
              <a:prstGeom prst="ellipse">
                <a:avLst/>
              </a:prstGeom>
              <a:solidFill>
                <a:srgbClr val="79797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333778" y="525418"/>
                <a:ext cx="7425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err="1" smtClean="0"/>
                  <a:t>Recup</a:t>
                </a:r>
                <a:endParaRPr lang="en-GB" sz="16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7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76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Glasgow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Ferguson</dc:creator>
  <cp:lastModifiedBy>Elaine Ferguson</cp:lastModifiedBy>
  <cp:revision>22</cp:revision>
  <dcterms:created xsi:type="dcterms:W3CDTF">2020-05-06T15:49:21Z</dcterms:created>
  <dcterms:modified xsi:type="dcterms:W3CDTF">2020-10-06T12:53:01Z</dcterms:modified>
</cp:coreProperties>
</file>