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561263" cy="37798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00" userDrawn="1">
          <p15:clr>
            <a:srgbClr val="A4A3A4"/>
          </p15:clr>
        </p15:guide>
        <p15:guide id="2" pos="26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B2B2B2"/>
    <a:srgbClr val="7F7F7F"/>
    <a:srgbClr val="4D60E9"/>
    <a:srgbClr val="524AE8"/>
    <a:srgbClr val="486EE6"/>
    <a:srgbClr val="3C64E4"/>
    <a:srgbClr val="F4A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208" d="100"/>
          <a:sy n="208" d="100"/>
        </p:scale>
        <p:origin x="-84" y="-300"/>
      </p:cViewPr>
      <p:guideLst>
        <p:guide orient="horz" pos="1191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9" y="1174206"/>
            <a:ext cx="6427073" cy="810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6" y="2141915"/>
            <a:ext cx="5292883" cy="9659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0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4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25" y="151375"/>
            <a:ext cx="1701285" cy="3225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7" y="151375"/>
            <a:ext cx="4977832" cy="3225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4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90" y="2428899"/>
            <a:ext cx="6427073" cy="7507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90" y="1602064"/>
            <a:ext cx="6427073" cy="8268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6" y="881972"/>
            <a:ext cx="3339557" cy="24945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4" y="881972"/>
            <a:ext cx="3339557" cy="24945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7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9" y="846098"/>
            <a:ext cx="3340871" cy="3526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9" y="1198701"/>
            <a:ext cx="3340871" cy="2177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8" y="846098"/>
            <a:ext cx="3342182" cy="3526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8" y="1198701"/>
            <a:ext cx="3342182" cy="2177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1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32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8" y="150497"/>
            <a:ext cx="2487604" cy="6404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51" y="150499"/>
            <a:ext cx="4226956" cy="3225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8" y="790969"/>
            <a:ext cx="2487604" cy="25855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5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6" y="2645895"/>
            <a:ext cx="4536758" cy="3123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6" y="337737"/>
            <a:ext cx="4536758" cy="2267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6" y="2958255"/>
            <a:ext cx="4536758" cy="4436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1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8" y="151369"/>
            <a:ext cx="6805139" cy="62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8" y="881972"/>
            <a:ext cx="6805139" cy="249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8" y="3503357"/>
            <a:ext cx="1764295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60ED-3251-4D35-A7B8-197E14CB2CE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5" y="3503357"/>
            <a:ext cx="2394400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10" y="3503357"/>
            <a:ext cx="1764295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64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108223" y="359272"/>
            <a:ext cx="4032448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GB" sz="1100" dirty="0"/>
              <a:t>S = Susceptible</a:t>
            </a:r>
          </a:p>
          <a:p>
            <a:r>
              <a:rPr lang="en-GB" sz="1100" dirty="0"/>
              <a:t>E = </a:t>
            </a:r>
            <a:r>
              <a:rPr lang="en-GB" sz="1100" dirty="0" smtClean="0"/>
              <a:t>Exposed/Latent</a:t>
            </a:r>
            <a:endParaRPr lang="en-GB" sz="1100" dirty="0"/>
          </a:p>
          <a:p>
            <a:r>
              <a:rPr lang="en-GB" sz="1100" dirty="0" err="1"/>
              <a:t>I</a:t>
            </a:r>
            <a:r>
              <a:rPr lang="en-GB" sz="1100" baseline="-25000" dirty="0" err="1"/>
              <a:t>p</a:t>
            </a:r>
            <a:r>
              <a:rPr lang="en-GB" sz="1100" dirty="0"/>
              <a:t> = </a:t>
            </a:r>
            <a:r>
              <a:rPr lang="en-GB" sz="1100" dirty="0" smtClean="0"/>
              <a:t>Pre-symptomatic infectious </a:t>
            </a:r>
            <a:endParaRPr lang="en-GB" sz="1100" dirty="0" smtClean="0">
              <a:sym typeface="Symbol"/>
            </a:endParaRPr>
          </a:p>
          <a:p>
            <a:r>
              <a:rPr lang="en-GB" sz="1100" dirty="0" err="1" smtClean="0"/>
              <a:t>I</a:t>
            </a:r>
            <a:r>
              <a:rPr lang="en-GB" sz="1100" baseline="-25000" dirty="0" err="1" smtClean="0"/>
              <a:t>a</a:t>
            </a:r>
            <a:r>
              <a:rPr lang="en-GB" sz="1100" dirty="0" smtClean="0"/>
              <a:t> </a:t>
            </a:r>
            <a:r>
              <a:rPr lang="en-GB" sz="1100" dirty="0"/>
              <a:t>= </a:t>
            </a:r>
            <a:r>
              <a:rPr lang="en-GB" sz="1100" dirty="0" smtClean="0"/>
              <a:t>Asymptomatic infectious </a:t>
            </a:r>
            <a:endParaRPr lang="en-GB" sz="1100" dirty="0"/>
          </a:p>
          <a:p>
            <a:r>
              <a:rPr lang="en-GB" sz="1100" dirty="0" smtClean="0"/>
              <a:t>I</a:t>
            </a:r>
            <a:r>
              <a:rPr lang="en-GB" sz="1100" baseline="-25000" dirty="0" smtClean="0"/>
              <a:t>s</a:t>
            </a:r>
            <a:r>
              <a:rPr lang="en-GB" sz="1100" dirty="0" smtClean="0"/>
              <a:t> </a:t>
            </a:r>
            <a:r>
              <a:rPr lang="en-GB" sz="1100" dirty="0"/>
              <a:t>= </a:t>
            </a:r>
            <a:r>
              <a:rPr lang="en-GB" sz="1100" dirty="0" smtClean="0"/>
              <a:t>Symptomatic  infectious</a:t>
            </a:r>
            <a:endParaRPr lang="en-GB" sz="1100" dirty="0"/>
          </a:p>
          <a:p>
            <a:r>
              <a:rPr lang="en-GB" sz="1100" dirty="0" smtClean="0"/>
              <a:t>R = Removed (recovered and </a:t>
            </a:r>
          </a:p>
          <a:p>
            <a:r>
              <a:rPr lang="en-GB" sz="1100"/>
              <a:t> </a:t>
            </a:r>
            <a:r>
              <a:rPr lang="en-GB" sz="1100" smtClean="0"/>
              <a:t>      immune, </a:t>
            </a:r>
            <a:r>
              <a:rPr lang="en-GB" sz="1100" dirty="0" smtClean="0"/>
              <a:t>or dead)</a:t>
            </a:r>
          </a:p>
          <a:p>
            <a:r>
              <a:rPr lang="en-GB" sz="1100" dirty="0" err="1" smtClean="0"/>
              <a:t>H</a:t>
            </a:r>
            <a:r>
              <a:rPr lang="en-GB" sz="1100" baseline="-25000" dirty="0" err="1" smtClean="0"/>
              <a:t>wait</a:t>
            </a:r>
            <a:r>
              <a:rPr lang="en-GB" sz="1100" dirty="0" smtClean="0"/>
              <a:t> </a:t>
            </a:r>
            <a:r>
              <a:rPr lang="en-GB" sz="1100" dirty="0"/>
              <a:t>= Holding category for </a:t>
            </a:r>
            <a:r>
              <a:rPr lang="en-GB" sz="1100" dirty="0" smtClean="0"/>
              <a:t>H</a:t>
            </a:r>
          </a:p>
          <a:p>
            <a:r>
              <a:rPr lang="en-GB" sz="1100" dirty="0" err="1" smtClean="0"/>
              <a:t>ICU</a:t>
            </a:r>
            <a:r>
              <a:rPr lang="en-GB" sz="1100" baseline="-25000" dirty="0" err="1" smtClean="0"/>
              <a:t>wait</a:t>
            </a:r>
            <a:r>
              <a:rPr lang="en-GB" sz="1100" dirty="0" smtClean="0"/>
              <a:t>= Holding category for ICU </a:t>
            </a:r>
          </a:p>
          <a:p>
            <a:r>
              <a:rPr lang="en-GB" sz="1100" dirty="0" err="1"/>
              <a:t>ICU</a:t>
            </a:r>
            <a:r>
              <a:rPr lang="en-GB" sz="1100" baseline="-25000" dirty="0" err="1"/>
              <a:t>wait</a:t>
            </a:r>
            <a:r>
              <a:rPr lang="en-GB" sz="1100" dirty="0"/>
              <a:t>= Holding category for D</a:t>
            </a:r>
          </a:p>
          <a:p>
            <a:r>
              <a:rPr lang="en-GB" sz="1100" dirty="0" smtClean="0"/>
              <a:t>H </a:t>
            </a:r>
            <a:r>
              <a:rPr lang="en-GB" sz="1100" dirty="0"/>
              <a:t>= </a:t>
            </a:r>
            <a:r>
              <a:rPr lang="en-GB" sz="1100" dirty="0" smtClean="0"/>
              <a:t>Non-ICU hospital patient</a:t>
            </a:r>
            <a:endParaRPr lang="en-GB" sz="1100" dirty="0"/>
          </a:p>
          <a:p>
            <a:r>
              <a:rPr lang="en-GB" sz="1100" dirty="0"/>
              <a:t>ICU = ICU patient</a:t>
            </a:r>
          </a:p>
          <a:p>
            <a:r>
              <a:rPr lang="en-GB" sz="1100" dirty="0" smtClean="0"/>
              <a:t>D </a:t>
            </a:r>
            <a:r>
              <a:rPr lang="en-GB" sz="1100" dirty="0"/>
              <a:t>= </a:t>
            </a:r>
            <a:r>
              <a:rPr lang="en-GB" sz="1100" dirty="0" smtClean="0"/>
              <a:t>Death</a:t>
            </a:r>
          </a:p>
          <a:p>
            <a:r>
              <a:rPr lang="en-GB" sz="1100" dirty="0" err="1" smtClean="0"/>
              <a:t>Recup</a:t>
            </a:r>
            <a:r>
              <a:rPr lang="en-GB" sz="1100" dirty="0" smtClean="0"/>
              <a:t> = Recuperating</a:t>
            </a:r>
            <a:endParaRPr lang="en-GB" sz="1100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2840393" y="53554"/>
            <a:ext cx="4813879" cy="3636565"/>
            <a:chOff x="356829" y="143892"/>
            <a:chExt cx="4813879" cy="3636565"/>
          </a:xfrm>
        </p:grpSpPr>
        <p:grpSp>
          <p:nvGrpSpPr>
            <p:cNvPr id="224" name="Group 223"/>
            <p:cNvGrpSpPr/>
            <p:nvPr/>
          </p:nvGrpSpPr>
          <p:grpSpPr>
            <a:xfrm>
              <a:off x="356829" y="143892"/>
              <a:ext cx="3931931" cy="3636565"/>
              <a:chOff x="356829" y="143892"/>
              <a:chExt cx="3931931" cy="3636565"/>
            </a:xfrm>
          </p:grpSpPr>
          <p:grpSp>
            <p:nvGrpSpPr>
              <p:cNvPr id="230" name="Group 229"/>
              <p:cNvGrpSpPr>
                <a:grpSpLocks noChangeAspect="1"/>
              </p:cNvGrpSpPr>
              <p:nvPr/>
            </p:nvGrpSpPr>
            <p:grpSpPr>
              <a:xfrm>
                <a:off x="356829" y="143892"/>
                <a:ext cx="3931931" cy="3636565"/>
                <a:chOff x="58591" y="431922"/>
                <a:chExt cx="4194954" cy="387983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58591" y="3233164"/>
                  <a:ext cx="592958" cy="576065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1648524" y="2483761"/>
                  <a:ext cx="592958" cy="5760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600" baseline="-25000" dirty="0" err="1">
                      <a:solidFill>
                        <a:schemeClr val="tx1"/>
                      </a:solidFill>
                    </a:rPr>
                    <a:t>p</a:t>
                  </a:r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Oval 233"/>
                <p:cNvSpPr/>
                <p:nvPr/>
              </p:nvSpPr>
              <p:spPr>
                <a:xfrm>
                  <a:off x="3271588" y="3232979"/>
                  <a:ext cx="592958" cy="576065"/>
                </a:xfrm>
                <a:prstGeom prst="ellipse">
                  <a:avLst/>
                </a:prstGeom>
                <a:solidFill>
                  <a:srgbClr val="4D60E9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706663" y="3525663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235"/>
                <p:cNvSpPr/>
                <p:nvPr/>
              </p:nvSpPr>
              <p:spPr>
                <a:xfrm>
                  <a:off x="1066703" y="3234074"/>
                  <a:ext cx="592958" cy="576065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2647601" y="2483760"/>
                  <a:ext cx="592958" cy="576065"/>
                </a:xfrm>
                <a:prstGeom prst="ellipse">
                  <a:avLst/>
                </a:prstGeom>
                <a:solidFill>
                  <a:srgbClr val="FF3B3B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 smtClean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600" baseline="-25000" dirty="0" smtClean="0">
                      <a:solidFill>
                        <a:schemeClr val="tx1"/>
                      </a:solidFill>
                    </a:rPr>
                    <a:t>s</a:t>
                  </a:r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Oval 237"/>
                <p:cNvSpPr/>
                <p:nvPr/>
              </p:nvSpPr>
              <p:spPr>
                <a:xfrm>
                  <a:off x="2152611" y="3735687"/>
                  <a:ext cx="592958" cy="5760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600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9" name="Straight Arrow Connector 238"/>
                <p:cNvCxnSpPr/>
                <p:nvPr/>
              </p:nvCxnSpPr>
              <p:spPr>
                <a:xfrm flipV="1">
                  <a:off x="1522675" y="3023615"/>
                  <a:ext cx="192100" cy="21680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/>
                <p:cNvCxnSpPr/>
                <p:nvPr/>
              </p:nvCxnSpPr>
              <p:spPr>
                <a:xfrm>
                  <a:off x="1618724" y="3735687"/>
                  <a:ext cx="478850" cy="2880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/>
                <p:cNvCxnSpPr/>
                <p:nvPr/>
              </p:nvCxnSpPr>
              <p:spPr>
                <a:xfrm>
                  <a:off x="1945003" y="1412141"/>
                  <a:ext cx="659060" cy="5319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/>
                <p:nvPr/>
              </p:nvCxnSpPr>
              <p:spPr>
                <a:xfrm flipV="1">
                  <a:off x="1945003" y="869300"/>
                  <a:ext cx="630590" cy="53291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3" name="Group 242"/>
                <p:cNvGrpSpPr/>
                <p:nvPr/>
              </p:nvGrpSpPr>
              <p:grpSpPr>
                <a:xfrm>
                  <a:off x="2617091" y="431922"/>
                  <a:ext cx="606574" cy="576065"/>
                  <a:chOff x="3858121" y="727549"/>
                  <a:chExt cx="606574" cy="576065"/>
                </a:xfrm>
                <a:solidFill>
                  <a:srgbClr val="B2B2B2"/>
                </a:solidFill>
              </p:grpSpPr>
              <p:sp>
                <p:nvSpPr>
                  <p:cNvPr id="264" name="Oval 263"/>
                  <p:cNvSpPr/>
                  <p:nvPr/>
                </p:nvSpPr>
                <p:spPr>
                  <a:xfrm>
                    <a:off x="3871737" y="727549"/>
                    <a:ext cx="592958" cy="576065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1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5" name="TextBox 264"/>
                  <p:cNvSpPr txBox="1"/>
                  <p:nvPr/>
                </p:nvSpPr>
                <p:spPr>
                  <a:xfrm>
                    <a:off x="3858121" y="826373"/>
                    <a:ext cx="598426" cy="36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err="1" smtClean="0"/>
                      <a:t>H</a:t>
                    </a:r>
                    <a:r>
                      <a:rPr lang="en-GB" sz="1600" baseline="-25000" dirty="0" err="1" smtClean="0"/>
                      <a:t>wait</a:t>
                    </a:r>
                    <a:endParaRPr lang="en-GB" sz="1600" baseline="-25000" dirty="0"/>
                  </a:p>
                </p:txBody>
              </p: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2558522" y="1124109"/>
                  <a:ext cx="850481" cy="576065"/>
                  <a:chOff x="3583528" y="1700174"/>
                  <a:chExt cx="850481" cy="576065"/>
                </a:xfrm>
              </p:grpSpPr>
              <p:sp>
                <p:nvSpPr>
                  <p:cNvPr id="262" name="Oval 261"/>
                  <p:cNvSpPr/>
                  <p:nvPr/>
                </p:nvSpPr>
                <p:spPr>
                  <a:xfrm>
                    <a:off x="3672607" y="1700174"/>
                    <a:ext cx="592958" cy="576065"/>
                  </a:xfrm>
                  <a:prstGeom prst="ellipse">
                    <a:avLst/>
                  </a:prstGeom>
                  <a:solidFill>
                    <a:srgbClr val="B2B2B2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3583528" y="1789097"/>
                    <a:ext cx="850481" cy="36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err="1" smtClean="0"/>
                      <a:t>ICU</a:t>
                    </a:r>
                    <a:r>
                      <a:rPr lang="en-GB" sz="1600" baseline="-25000" dirty="0" err="1" smtClean="0"/>
                      <a:t>wait</a:t>
                    </a:r>
                    <a:endParaRPr lang="en-GB" sz="1600" baseline="-25000" dirty="0"/>
                  </a:p>
                </p:txBody>
              </p: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2647601" y="1800075"/>
                  <a:ext cx="867375" cy="576065"/>
                  <a:chOff x="3871737" y="2592163"/>
                  <a:chExt cx="867375" cy="576065"/>
                </a:xfrm>
              </p:grpSpPr>
              <p:sp>
                <p:nvSpPr>
                  <p:cNvPr id="260" name="Oval 259"/>
                  <p:cNvSpPr/>
                  <p:nvPr/>
                </p:nvSpPr>
                <p:spPr>
                  <a:xfrm>
                    <a:off x="3871737" y="2592163"/>
                    <a:ext cx="592958" cy="576065"/>
                  </a:xfrm>
                  <a:prstGeom prst="ellipse">
                    <a:avLst/>
                  </a:prstGeom>
                  <a:solidFill>
                    <a:srgbClr val="B2B2B2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GB" sz="20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3888631" y="2699796"/>
                    <a:ext cx="850481" cy="36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err="1" smtClean="0"/>
                      <a:t>D</a:t>
                    </a:r>
                    <a:r>
                      <a:rPr lang="en-GB" sz="1600" baseline="-25000" dirty="0" err="1" smtClean="0"/>
                      <a:t>wait</a:t>
                    </a:r>
                    <a:endParaRPr lang="en-GB" sz="1600" baseline="-25000" dirty="0"/>
                  </a:p>
                </p:txBody>
              </p:sp>
            </p:grpSp>
            <p:sp>
              <p:nvSpPr>
                <p:cNvPr id="246" name="Oval 245"/>
                <p:cNvSpPr/>
                <p:nvPr/>
              </p:nvSpPr>
              <p:spPr>
                <a:xfrm>
                  <a:off x="3638819" y="431922"/>
                  <a:ext cx="592958" cy="576065"/>
                </a:xfrm>
                <a:prstGeom prst="ellipse">
                  <a:avLst/>
                </a:prstGeom>
                <a:solidFill>
                  <a:srgbClr val="797979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3655713" y="1800075"/>
                  <a:ext cx="592958" cy="576065"/>
                </a:xfrm>
                <a:prstGeom prst="ellipse">
                  <a:avLst/>
                </a:prstGeom>
                <a:solidFill>
                  <a:srgbClr val="797979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3771804" y="536778"/>
                  <a:ext cx="326989" cy="361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H</a:t>
                  </a:r>
                  <a:endParaRPr lang="en-GB" sz="1600" baseline="-25000" dirty="0"/>
                </a:p>
              </p:txBody>
            </p:sp>
            <p:grpSp>
              <p:nvGrpSpPr>
                <p:cNvPr id="249" name="Group 248"/>
                <p:cNvGrpSpPr/>
                <p:nvPr/>
              </p:nvGrpSpPr>
              <p:grpSpPr>
                <a:xfrm>
                  <a:off x="3639825" y="1116205"/>
                  <a:ext cx="613720" cy="576065"/>
                  <a:chOff x="4664831" y="1692270"/>
                  <a:chExt cx="613720" cy="576065"/>
                </a:xfrm>
                <a:solidFill>
                  <a:srgbClr val="797979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4664831" y="1692270"/>
                    <a:ext cx="592957" cy="576065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4720767" y="1789092"/>
                    <a:ext cx="557784" cy="36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ICU</a:t>
                    </a:r>
                    <a:endParaRPr lang="en-GB" sz="1600" baseline="-25000" dirty="0"/>
                  </a:p>
                </p:txBody>
              </p:sp>
            </p:grp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2290839" y="2779698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 flipV="1">
                  <a:off x="2788998" y="3697153"/>
                  <a:ext cx="451561" cy="32656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1958031" y="1412141"/>
                  <a:ext cx="65906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TextBox 252"/>
                <p:cNvSpPr txBox="1"/>
                <p:nvPr/>
              </p:nvSpPr>
              <p:spPr>
                <a:xfrm>
                  <a:off x="3799729" y="1918830"/>
                  <a:ext cx="260390" cy="361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D</a:t>
                  </a:r>
                  <a:endParaRPr lang="en-GB" sz="1600" baseline="-25000" dirty="0"/>
                </a:p>
              </p:txBody>
            </p: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3267823" y="1402215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Arrow Connector 254"/>
                <p:cNvCxnSpPr/>
                <p:nvPr/>
              </p:nvCxnSpPr>
              <p:spPr>
                <a:xfrm>
                  <a:off x="3282370" y="2064492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>
                  <a:off x="3267823" y="700023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1945003" y="1412141"/>
                  <a:ext cx="0" cy="10360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Arrow Connector 230"/>
              <p:cNvCxnSpPr/>
              <p:nvPr/>
            </p:nvCxnSpPr>
            <p:spPr>
              <a:xfrm>
                <a:off x="3249260" y="2607027"/>
                <a:ext cx="180055" cy="2036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5" name="Straight Arrow Connector 224"/>
            <p:cNvCxnSpPr/>
            <p:nvPr/>
          </p:nvCxnSpPr>
          <p:spPr>
            <a:xfrm flipV="1">
              <a:off x="4288760" y="863972"/>
              <a:ext cx="207729" cy="18132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4290664" y="394606"/>
              <a:ext cx="205825" cy="1861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/>
            <p:cNvGrpSpPr/>
            <p:nvPr/>
          </p:nvGrpSpPr>
          <p:grpSpPr>
            <a:xfrm>
              <a:off x="4428207" y="431924"/>
              <a:ext cx="742501" cy="539946"/>
              <a:chOff x="4333778" y="431924"/>
              <a:chExt cx="742501" cy="539946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4402060" y="431924"/>
                <a:ext cx="555779" cy="539946"/>
              </a:xfrm>
              <a:prstGeom prst="ellipse">
                <a:avLst/>
              </a:prstGeom>
              <a:solidFill>
                <a:srgbClr val="79797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4333778" y="525418"/>
                <a:ext cx="7425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err="1" smtClean="0"/>
                  <a:t>Recup</a:t>
                </a:r>
                <a:endParaRPr lang="en-GB" sz="16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7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Ferguson</dc:creator>
  <cp:lastModifiedBy>Elaine Ferguson</cp:lastModifiedBy>
  <cp:revision>24</cp:revision>
  <dcterms:created xsi:type="dcterms:W3CDTF">2020-05-06T15:49:21Z</dcterms:created>
  <dcterms:modified xsi:type="dcterms:W3CDTF">2021-02-16T18:09:31Z</dcterms:modified>
</cp:coreProperties>
</file>