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74D7-10A5-D64B-BF18-1348E5A95B3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A35F8-669E-804F-904F-3B8911D9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A35F8-669E-804F-904F-3B8911D9B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673-E439-CD46-8CA1-82C7675C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6C5A2-C73D-2044-9151-063E90244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11D2-4075-A340-84CC-7368E43D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F7FD-EB0A-E144-8B05-9A930EB7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8842-C977-774D-9A54-55C9462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D4F-1358-FB4A-A915-5DF288DB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EA0AC-9FDA-6342-9A2F-DA2D190A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A82F-B856-0A47-8816-E991B48B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9344-8689-1543-BDA9-76CCF2FE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1EB1-3303-7441-AD16-D046EAE6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02D82-C40B-244B-985E-9FF3C6F23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02E9-5783-474C-BC94-1D05167D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6F89-3E39-E244-8528-4D0F0953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7D1C-2E24-9B4A-A279-A67680D3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9A4E-D042-2C48-9A50-A3124E8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476-0B5F-4C4D-A49D-C752D0C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0B0D-69CB-2F44-AE21-9541DAA5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44DA-46EA-D842-A7B7-89C5DAA5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6064-A60C-D847-8338-6690ADE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5947-BEF0-9E4D-8F83-C2ADD896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31B5-CCE7-884A-AD7F-21647D9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003A-CA75-8D42-9DDC-3DD06DA8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A24C-8621-DD42-9131-3E1DBF4E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8FF7-D2AB-C347-8884-0CB2731D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172C-8759-794C-8645-13C0E796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B020-A093-264E-9EF1-BE0DB4A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DEAB-64C5-BA42-856F-D8503C785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D08C-B7EC-574E-914E-B9D17843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E0B1-6CAD-9940-B219-776FA365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22E70-9CE3-274A-A46A-87A9E495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7BEE-B3DD-3F4D-B406-55EEFE19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E5EC-4276-2B40-94AD-D17A8940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BB23-0E99-C747-956C-B5CFDBC3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EF75-34A0-DF48-89F7-487F25823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186FF-C146-FC49-8346-2B5B9268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9012-5C75-F246-8C33-C23A333A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A7B44-6D40-784C-807F-4FBA77C4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9E52D-0AAA-5545-8764-5672BB29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A317-6710-DE4D-AF36-BE2C3607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A6CC-94F2-7047-8B96-1A4AE419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36885-81D6-2243-AD5F-AA745816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7B184-D990-D44B-A69E-ADC2227A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E0A94-BD7F-5440-8C34-03EE0C4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84E02-0366-7946-B7B4-623FB83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BA3E1-8C51-F448-9021-9DFA00F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5B14F-58F8-394F-8B62-D5C6389D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B2E0-1ACA-9F44-897F-2755AA37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9DA0-40D4-1849-A704-87D37BB5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D1907-C000-2041-A038-A5950F770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B73E-5F17-0148-B580-10CAF06E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2BFBC-2ED0-EB4E-806F-ABD1634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9B64-C35A-3F40-BDD7-18A23664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762A-6F3E-8541-A1BE-C01B0E5B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6F3A0-FBE1-274A-9FC3-D7B18A556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61647-43C4-D540-B3C5-58E6EF7C9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A4E7C-4F7F-064D-B811-7D04442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E170-9D5A-A248-9D71-F1BDD0AE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4A572-418D-7F43-8CD8-24E2B01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A8FF8-52BA-014A-8485-B0F07B78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687B-61F4-6F40-8707-5D521556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4A4E-F56F-D947-82A4-7A5D7F1E1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F99B-0EB7-064E-8B66-CCCA078C321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ACB3-66E9-2044-A64C-EE9737FC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09ED-DE26-434C-9C43-AD44FD42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89D274-B950-EE48-8792-0C3D7E0B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5" y="1803172"/>
            <a:ext cx="584200" cy="229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1094022" y="106682"/>
            <a:ext cx="1020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Lockdown delays epidemic peak at an extremely high cost 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9ECB7-2D4F-2743-AB0F-FBDAAC86D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146"/>
          <a:stretch/>
        </p:blipFill>
        <p:spPr>
          <a:xfrm>
            <a:off x="373538" y="4468741"/>
            <a:ext cx="3550729" cy="1062246"/>
          </a:xfrm>
          <a:prstGeom prst="rect">
            <a:avLst/>
          </a:prstGeom>
        </p:spPr>
      </p:pic>
      <p:pic>
        <p:nvPicPr>
          <p:cNvPr id="29" name="Picture 28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AD034A7D-8480-814E-B897-4000169A7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12" y="1884360"/>
            <a:ext cx="2451100" cy="23749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DCDAE8B-3FA4-4144-8F5A-151F5C38EE57}"/>
              </a:ext>
            </a:extLst>
          </p:cNvPr>
          <p:cNvGrpSpPr/>
          <p:nvPr/>
        </p:nvGrpSpPr>
        <p:grpSpPr>
          <a:xfrm>
            <a:off x="2701843" y="1842954"/>
            <a:ext cx="4791412" cy="3688033"/>
            <a:chOff x="2701843" y="1842954"/>
            <a:chExt cx="4791412" cy="3688033"/>
          </a:xfrm>
        </p:grpSpPr>
        <p:pic>
          <p:nvPicPr>
            <p:cNvPr id="23" name="Picture 22" descr="A picture containing drawing, knife&#10;&#10;Description automatically generated">
              <a:extLst>
                <a:ext uri="{FF2B5EF4-FFF2-40B4-BE49-F238E27FC236}">
                  <a16:creationId xmlns:a16="http://schemas.microsoft.com/office/drawing/2014/main" id="{364FAB4C-3F8C-F148-B952-CE5E0684C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15"/>
            <a:stretch/>
          </p:blipFill>
          <p:spPr>
            <a:xfrm>
              <a:off x="4298914" y="1858787"/>
              <a:ext cx="2451100" cy="2387600"/>
            </a:xfrm>
            <a:prstGeom prst="rect">
              <a:avLst/>
            </a:prstGeom>
          </p:spPr>
        </p:pic>
        <p:pic>
          <p:nvPicPr>
            <p:cNvPr id="25" name="Picture 2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5DBA40F-359C-514A-ADDD-F2F4165F4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77972"/>
            <a:stretch/>
          </p:blipFill>
          <p:spPr>
            <a:xfrm>
              <a:off x="3929300" y="4549670"/>
              <a:ext cx="3563955" cy="98131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10577B-2C0B-3040-9AF0-B83667FD67BD}"/>
                </a:ext>
              </a:extLst>
            </p:cNvPr>
            <p:cNvCxnSpPr/>
            <p:nvPr/>
          </p:nvCxnSpPr>
          <p:spPr>
            <a:xfrm>
              <a:off x="2833546" y="2404874"/>
              <a:ext cx="2181442" cy="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BE5370-31C2-6F48-822F-EC1B286C7E17}"/>
                </a:ext>
              </a:extLst>
            </p:cNvPr>
            <p:cNvSpPr/>
            <p:nvPr/>
          </p:nvSpPr>
          <p:spPr>
            <a:xfrm>
              <a:off x="2701843" y="1842954"/>
              <a:ext cx="23406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Lockdown extended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6708A7-88DA-4D4C-87BE-6CA8F1E2F4EF}"/>
                </a:ext>
              </a:extLst>
            </p:cNvPr>
            <p:cNvSpPr/>
            <p:nvPr/>
          </p:nvSpPr>
          <p:spPr>
            <a:xfrm>
              <a:off x="2701843" y="2597463"/>
              <a:ext cx="234060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Extending beyond Eid reduces spread across country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F367F8-6A70-4141-A405-CE1A1960B5FF}"/>
              </a:ext>
            </a:extLst>
          </p:cNvPr>
          <p:cNvGrpSpPr/>
          <p:nvPr/>
        </p:nvGrpSpPr>
        <p:grpSpPr>
          <a:xfrm>
            <a:off x="6082765" y="948507"/>
            <a:ext cx="6036548" cy="4570655"/>
            <a:chOff x="6082765" y="948507"/>
            <a:chExt cx="6036548" cy="4570655"/>
          </a:xfrm>
        </p:grpSpPr>
        <p:pic>
          <p:nvPicPr>
            <p:cNvPr id="36" name="Picture 35" descr="A picture containing drawing, knife&#10;&#10;Description automatically generated">
              <a:extLst>
                <a:ext uri="{FF2B5EF4-FFF2-40B4-BE49-F238E27FC236}">
                  <a16:creationId xmlns:a16="http://schemas.microsoft.com/office/drawing/2014/main" id="{99159D9E-A848-F140-8A9E-E9824452F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0535" y="1842954"/>
              <a:ext cx="2438400" cy="2400300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E414057-ED76-D448-B2B4-CCBE3725F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83545" y="4501892"/>
              <a:ext cx="3257551" cy="101727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1CE51B2-5B19-2D4C-A998-F11B3041E984}"/>
                </a:ext>
              </a:extLst>
            </p:cNvPr>
            <p:cNvCxnSpPr/>
            <p:nvPr/>
          </p:nvCxnSpPr>
          <p:spPr>
            <a:xfrm>
              <a:off x="6213651" y="2390586"/>
              <a:ext cx="2181442" cy="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5DD089-6DC9-754E-8914-7040CE9BA66B}"/>
                </a:ext>
              </a:extLst>
            </p:cNvPr>
            <p:cNvSpPr/>
            <p:nvPr/>
          </p:nvSpPr>
          <p:spPr>
            <a:xfrm>
              <a:off x="6082765" y="1831199"/>
              <a:ext cx="23406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Further extension</a:t>
              </a:r>
              <a:endParaRPr lang="en-US" dirty="0"/>
            </a:p>
          </p:txBody>
        </p:sp>
        <p:pic>
          <p:nvPicPr>
            <p:cNvPr id="43" name="Picture 4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95E14857-8121-3C49-B60E-B7991B2F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48935" y="1689895"/>
              <a:ext cx="2170378" cy="248387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3F27B16-76D3-5341-AAE8-3D315B5F94AA}"/>
                </a:ext>
              </a:extLst>
            </p:cNvPr>
            <p:cNvSpPr/>
            <p:nvPr/>
          </p:nvSpPr>
          <p:spPr>
            <a:xfrm>
              <a:off x="9831844" y="948507"/>
              <a:ext cx="21814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Working days lost due to extended lockdown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7B0515-CD35-ED44-86DC-CB85F37BA4B0}"/>
              </a:ext>
            </a:extLst>
          </p:cNvPr>
          <p:cNvSpPr txBox="1"/>
          <p:nvPr/>
        </p:nvSpPr>
        <p:spPr>
          <a:xfrm>
            <a:off x="991205" y="6158588"/>
            <a:ext cx="10415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can be done during the time bought by the lockdown?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1340875" y="1181794"/>
            <a:ext cx="161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Excess Daily Mortality</a:t>
            </a:r>
          </a:p>
        </p:txBody>
      </p:sp>
    </p:spTree>
    <p:extLst>
      <p:ext uri="{BB962C8B-B14F-4D97-AF65-F5344CB8AC3E}">
        <p14:creationId xmlns:p14="http://schemas.microsoft.com/office/powerpoint/2010/main" val="22612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89D274-B950-EE48-8792-0C3D7E0B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" y="1792496"/>
            <a:ext cx="584200" cy="229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459581" y="-71339"/>
            <a:ext cx="11272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Isolation &amp; home quarantining measures reduce mortality, </a:t>
            </a:r>
          </a:p>
          <a:p>
            <a:pPr algn="ctr"/>
            <a:r>
              <a:rPr lang="en-US" sz="3200" b="1" dirty="0"/>
              <a:t>allows economy restart &amp; does not overwhelm health system</a:t>
            </a:r>
          </a:p>
        </p:txBody>
      </p:sp>
      <p:pic>
        <p:nvPicPr>
          <p:cNvPr id="29" name="Picture 28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AD034A7D-8480-814E-B897-4000169A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4" y="1945032"/>
            <a:ext cx="2451100" cy="237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541428" y="1531552"/>
            <a:ext cx="25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Excess Daily Mortality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24B5B5-7A5B-8342-A16E-0CBC73F35A1D}"/>
              </a:ext>
            </a:extLst>
          </p:cNvPr>
          <p:cNvGrpSpPr/>
          <p:nvPr/>
        </p:nvGrpSpPr>
        <p:grpSpPr>
          <a:xfrm>
            <a:off x="3683528" y="1230463"/>
            <a:ext cx="7768919" cy="3133512"/>
            <a:chOff x="3683528" y="1230463"/>
            <a:chExt cx="7768919" cy="3133512"/>
          </a:xfrm>
        </p:grpSpPr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F54723-83F1-A547-9C1D-06ADEBB7F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912"/>
            <a:stretch/>
          </p:blipFill>
          <p:spPr>
            <a:xfrm>
              <a:off x="8930328" y="1912875"/>
              <a:ext cx="2463800" cy="2451100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81BDEAA-BF1B-C04A-ABFB-089035A54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4369" t="11638" r="9852" b="-11638"/>
            <a:stretch/>
          </p:blipFill>
          <p:spPr>
            <a:xfrm>
              <a:off x="9751975" y="1496549"/>
              <a:ext cx="628934" cy="1078011"/>
            </a:xfrm>
            <a:prstGeom prst="rect">
              <a:avLst/>
            </a:prstGeom>
          </p:spPr>
        </p:pic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ACAA7-00EB-F94A-A7CE-665B97060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912"/>
            <a:stretch/>
          </p:blipFill>
          <p:spPr>
            <a:xfrm>
              <a:off x="6265862" y="1883694"/>
              <a:ext cx="2463800" cy="245110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9B81283-9527-444A-B2C8-AABB42A5A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202" t="22866" r="19357"/>
            <a:stretch/>
          </p:blipFill>
          <p:spPr>
            <a:xfrm>
              <a:off x="7027250" y="1601968"/>
              <a:ext cx="848483" cy="831517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AE5955A9-78F8-494C-85AA-13F7E8A4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3528" y="1864644"/>
              <a:ext cx="2463800" cy="2489200"/>
            </a:xfrm>
            <a:prstGeom prst="rect">
              <a:avLst/>
            </a:prstGeom>
          </p:spPr>
        </p:pic>
        <p:pic>
          <p:nvPicPr>
            <p:cNvPr id="50" name="Picture 4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5E99FAC-0D4E-9648-A86D-C3DCCD11A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7940" t="36799" r="34531" b="-7026"/>
            <a:stretch/>
          </p:blipFill>
          <p:spPr>
            <a:xfrm>
              <a:off x="4543426" y="1714939"/>
              <a:ext cx="1101175" cy="73713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7F1007-848B-1E4D-BADA-9442F447D102}"/>
                </a:ext>
              </a:extLst>
            </p:cNvPr>
            <p:cNvSpPr/>
            <p:nvPr/>
          </p:nvSpPr>
          <p:spPr>
            <a:xfrm>
              <a:off x="5782111" y="2078418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46A53C-E370-2E43-9941-5CD5D08AD148}"/>
                </a:ext>
              </a:extLst>
            </p:cNvPr>
            <p:cNvSpPr/>
            <p:nvPr/>
          </p:nvSpPr>
          <p:spPr>
            <a:xfrm>
              <a:off x="8312000" y="2115172"/>
              <a:ext cx="502551" cy="680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2C6DC6-7845-8046-ACC9-0EE45B1E5195}"/>
                </a:ext>
              </a:extLst>
            </p:cNvPr>
            <p:cNvSpPr/>
            <p:nvPr/>
          </p:nvSpPr>
          <p:spPr>
            <a:xfrm>
              <a:off x="10949896" y="2017726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E3352B-A169-7044-8968-5091118868B6}"/>
                </a:ext>
              </a:extLst>
            </p:cNvPr>
            <p:cNvCxnSpPr>
              <a:cxnSpLocks/>
            </p:cNvCxnSpPr>
            <p:nvPr/>
          </p:nvCxnSpPr>
          <p:spPr>
            <a:xfrm>
              <a:off x="4691390" y="1645856"/>
              <a:ext cx="6132455" cy="7861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E6704E-2797-0747-B675-35A36E68F709}"/>
                </a:ext>
              </a:extLst>
            </p:cNvPr>
            <p:cNvSpPr/>
            <p:nvPr/>
          </p:nvSpPr>
          <p:spPr>
            <a:xfrm>
              <a:off x="4384978" y="1230463"/>
              <a:ext cx="6611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Increased quarantine adherence reduces mortality</a:t>
              </a:r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7BDE59-5098-9E4C-B815-1449561431F1}"/>
              </a:ext>
            </a:extLst>
          </p:cNvPr>
          <p:cNvGrpSpPr/>
          <p:nvPr/>
        </p:nvGrpSpPr>
        <p:grpSpPr>
          <a:xfrm>
            <a:off x="5712335" y="4464548"/>
            <a:ext cx="6455151" cy="2325977"/>
            <a:chOff x="5712335" y="4464548"/>
            <a:chExt cx="6455151" cy="2325977"/>
          </a:xfrm>
        </p:grpSpPr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1EBDBCB-0FCB-404D-83A8-8918B40F1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12335" y="4464548"/>
              <a:ext cx="3816056" cy="232597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DE0FD2-2BEA-BF49-9C88-DDAB4952E8A1}"/>
                </a:ext>
              </a:extLst>
            </p:cNvPr>
            <p:cNvSpPr/>
            <p:nvPr/>
          </p:nvSpPr>
          <p:spPr>
            <a:xfrm>
              <a:off x="8563275" y="4485389"/>
              <a:ext cx="1188700" cy="680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259FB-D86C-D24C-AFDD-E78552E91090}"/>
                </a:ext>
              </a:extLst>
            </p:cNvPr>
            <p:cNvSpPr/>
            <p:nvPr/>
          </p:nvSpPr>
          <p:spPr>
            <a:xfrm>
              <a:off x="6734537" y="4785577"/>
              <a:ext cx="54329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Epidemic peak is reduced</a:t>
              </a:r>
            </a:p>
            <a:p>
              <a:pPr algn="ctr"/>
              <a:r>
                <a:rPr lang="en-GB" dirty="0"/>
                <a:t>Health System able to cope with demand</a:t>
              </a:r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7777D33-2195-4841-BE7E-3E286BA664EB}"/>
                </a:ext>
              </a:extLst>
            </p:cNvPr>
            <p:cNvSpPr/>
            <p:nvPr/>
          </p:nvSpPr>
          <p:spPr>
            <a:xfrm>
              <a:off x="9229594" y="5770195"/>
              <a:ext cx="1971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i="1" dirty="0"/>
                <a:t>Hospital bed capacity</a:t>
              </a:r>
              <a:endParaRPr lang="en-US" i="1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F066AE9-8AAF-F84A-BBC4-0120E1014AFE}"/>
              </a:ext>
            </a:extLst>
          </p:cNvPr>
          <p:cNvSpPr txBox="1"/>
          <p:nvPr/>
        </p:nvSpPr>
        <p:spPr>
          <a:xfrm>
            <a:off x="1541445" y="4627640"/>
            <a:ext cx="524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 package: </a:t>
            </a:r>
          </a:p>
          <a:p>
            <a:r>
              <a:rPr lang="en-US" dirty="0"/>
              <a:t>Home quarantining sick people </a:t>
            </a:r>
            <a:r>
              <a:rPr lang="en-US" b="1" dirty="0"/>
              <a:t>&amp; family </a:t>
            </a:r>
            <a:r>
              <a:rPr lang="en-US" dirty="0"/>
              <a:t>for 14 days</a:t>
            </a:r>
          </a:p>
          <a:p>
            <a:r>
              <a:rPr lang="en-US" dirty="0"/>
              <a:t>Measures to improve compliance (</a:t>
            </a:r>
            <a:r>
              <a:rPr lang="en-US" b="1" i="1" dirty="0"/>
              <a:t>government messaging, legal enforcement, community support, testing</a:t>
            </a:r>
            <a:r>
              <a:rPr lang="en-US" dirty="0"/>
              <a:t>) would dramatically improve outcomes</a:t>
            </a:r>
          </a:p>
        </p:txBody>
      </p:sp>
    </p:spTree>
    <p:extLst>
      <p:ext uri="{BB962C8B-B14F-4D97-AF65-F5344CB8AC3E}">
        <p14:creationId xmlns:p14="http://schemas.microsoft.com/office/powerpoint/2010/main" val="22224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EAE6-8DE2-ED44-9FF5-739899D0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7BCB-1B07-684D-8477-77BDD26F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825625"/>
            <a:ext cx="121729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Lockdown delay inevitable epidemic but at extremely high cost that cannot be maintained</a:t>
            </a:r>
          </a:p>
          <a:p>
            <a:r>
              <a:rPr lang="en-US" sz="2400" dirty="0"/>
              <a:t>Epidemic peak is expected 6-8 weeks after lockdown lifted</a:t>
            </a:r>
          </a:p>
          <a:p>
            <a:r>
              <a:rPr lang="en-US" sz="2400" dirty="0"/>
              <a:t>Daily mortality during epidemic expected to reach 10x that pre-</a:t>
            </a:r>
            <a:r>
              <a:rPr lang="en-US" sz="2400" dirty="0" err="1"/>
              <a:t>Covid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strategy urgently needs developing to lift lockdown without catastrophic mortality</a:t>
            </a:r>
          </a:p>
          <a:p>
            <a:r>
              <a:rPr lang="en-US" sz="2400" dirty="0"/>
              <a:t>A package of control interventions – primarily syndromic isolation and home quarantining plus additional measures such as mask use and social distancing - can reduce transmission. </a:t>
            </a:r>
          </a:p>
          <a:p>
            <a:r>
              <a:rPr lang="en-US" sz="2400" dirty="0"/>
              <a:t>Interventions will both delay and reduce peak, limiting peak daily mortality to 3x pre-</a:t>
            </a:r>
            <a:r>
              <a:rPr lang="en-US" sz="2400" dirty="0" err="1"/>
              <a:t>Covid</a:t>
            </a:r>
            <a:endParaRPr lang="en-US" sz="2400" dirty="0"/>
          </a:p>
          <a:p>
            <a:r>
              <a:rPr lang="en-US" sz="2400" dirty="0"/>
              <a:t>But impacts depend upon compliance, therefore efforts needed to maximize compliance 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9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459581" y="259429"/>
            <a:ext cx="1127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Laboratory tests only confirm a small proportion of </a:t>
            </a:r>
            <a:r>
              <a:rPr lang="en-US" sz="3200" b="1" dirty="0" err="1"/>
              <a:t>Covid</a:t>
            </a:r>
            <a:r>
              <a:rPr lang="en-US" sz="3200" b="1" dirty="0"/>
              <a:t> cases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541428" y="1531552"/>
            <a:ext cx="25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detection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24B5B5-7A5B-8342-A16E-0CBC73F35A1D}"/>
              </a:ext>
            </a:extLst>
          </p:cNvPr>
          <p:cNvGrpSpPr/>
          <p:nvPr/>
        </p:nvGrpSpPr>
        <p:grpSpPr>
          <a:xfrm>
            <a:off x="2797873" y="1688377"/>
            <a:ext cx="8654574" cy="1106876"/>
            <a:chOff x="2797873" y="1688377"/>
            <a:chExt cx="8654574" cy="11068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7F1007-848B-1E4D-BADA-9442F447D102}"/>
                </a:ext>
              </a:extLst>
            </p:cNvPr>
            <p:cNvSpPr/>
            <p:nvPr/>
          </p:nvSpPr>
          <p:spPr>
            <a:xfrm>
              <a:off x="5782111" y="2078418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46A53C-E370-2E43-9941-5CD5D08AD148}"/>
                </a:ext>
              </a:extLst>
            </p:cNvPr>
            <p:cNvSpPr/>
            <p:nvPr/>
          </p:nvSpPr>
          <p:spPr>
            <a:xfrm>
              <a:off x="8312000" y="2115172"/>
              <a:ext cx="502551" cy="680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2C6DC6-7845-8046-ACC9-0EE45B1E5195}"/>
                </a:ext>
              </a:extLst>
            </p:cNvPr>
            <p:cNvSpPr/>
            <p:nvPr/>
          </p:nvSpPr>
          <p:spPr>
            <a:xfrm>
              <a:off x="10949896" y="2017726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E3352B-A169-7044-8968-50911188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873" y="1688377"/>
              <a:ext cx="3477051" cy="12405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5FC17C-6954-6244-9420-202AC1D2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17" y="1942335"/>
            <a:ext cx="2387600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5B487-C522-D34B-BC82-7F6C62BD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1" y="1948998"/>
            <a:ext cx="508000" cy="2413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3A5A67-C692-5144-8C25-D07BAA0F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" y="2017726"/>
            <a:ext cx="2463800" cy="24257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BB698B-349A-DE42-BBE0-37D7F575F691}"/>
              </a:ext>
            </a:extLst>
          </p:cNvPr>
          <p:cNvSpPr/>
          <p:nvPr/>
        </p:nvSpPr>
        <p:spPr>
          <a:xfrm>
            <a:off x="1191581" y="1287886"/>
            <a:ext cx="661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Increased testing capacity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213BCC-6639-7847-8194-830B720CBDAD}"/>
              </a:ext>
            </a:extLst>
          </p:cNvPr>
          <p:cNvSpPr/>
          <p:nvPr/>
        </p:nvSpPr>
        <p:spPr>
          <a:xfrm>
            <a:off x="1885233" y="2594812"/>
            <a:ext cx="2463800" cy="91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Almost all cases undetected at current testing levels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ABFF4D-62AA-6E4A-991F-42D10492D24B}"/>
              </a:ext>
            </a:extLst>
          </p:cNvPr>
          <p:cNvSpPr/>
          <p:nvPr/>
        </p:nvSpPr>
        <p:spPr>
          <a:xfrm>
            <a:off x="4536398" y="1474756"/>
            <a:ext cx="661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20,000 laboratory tests/day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DC5F31-D0A1-0D42-A88C-98D1D45D13B6}"/>
              </a:ext>
            </a:extLst>
          </p:cNvPr>
          <p:cNvGrpSpPr/>
          <p:nvPr/>
        </p:nvGrpSpPr>
        <p:grpSpPr>
          <a:xfrm>
            <a:off x="7334967" y="2016802"/>
            <a:ext cx="4203700" cy="3268526"/>
            <a:chOff x="7334967" y="2016802"/>
            <a:chExt cx="4203700" cy="3268526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26D88E6-B174-6A49-9F2D-3354B346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967" y="2016802"/>
              <a:ext cx="4203700" cy="238805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598612-6CBB-194C-94E2-F4777CCAFC17}"/>
                </a:ext>
              </a:extLst>
            </p:cNvPr>
            <p:cNvSpPr/>
            <p:nvPr/>
          </p:nvSpPr>
          <p:spPr>
            <a:xfrm>
              <a:off x="7460159" y="4361998"/>
              <a:ext cx="39922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With cases reduced under quarantining measures, laboratory testing better reflects epidemiological situation</a:t>
              </a:r>
              <a:endParaRPr 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B5108B2-DE36-7644-A790-DF24995843E6}"/>
              </a:ext>
            </a:extLst>
          </p:cNvPr>
          <p:cNvSpPr txBox="1"/>
          <p:nvPr/>
        </p:nvSpPr>
        <p:spPr>
          <a:xfrm>
            <a:off x="396967" y="5489275"/>
            <a:ext cx="11272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Increased testing capacity &amp; control measures needed to monitor disease situation</a:t>
            </a:r>
          </a:p>
        </p:txBody>
      </p:sp>
    </p:spTree>
    <p:extLst>
      <p:ext uri="{BB962C8B-B14F-4D97-AF65-F5344CB8AC3E}">
        <p14:creationId xmlns:p14="http://schemas.microsoft.com/office/powerpoint/2010/main" val="31151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267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Take home messages: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Hampson</dc:creator>
  <cp:lastModifiedBy>Katie Hampson</cp:lastModifiedBy>
  <cp:revision>17</cp:revision>
  <dcterms:created xsi:type="dcterms:W3CDTF">2020-05-12T19:29:04Z</dcterms:created>
  <dcterms:modified xsi:type="dcterms:W3CDTF">2020-05-12T22:49:08Z</dcterms:modified>
</cp:coreProperties>
</file>